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sldIdLst>
    <p:sldId id="256" r:id="rId5"/>
    <p:sldId id="259" r:id="rId6"/>
    <p:sldId id="313" r:id="rId7"/>
    <p:sldId id="272" r:id="rId8"/>
    <p:sldId id="280" r:id="rId9"/>
    <p:sldId id="281" r:id="rId10"/>
    <p:sldId id="282" r:id="rId11"/>
    <p:sldId id="283" r:id="rId12"/>
    <p:sldId id="284" r:id="rId13"/>
    <p:sldId id="285" r:id="rId14"/>
    <p:sldId id="299" r:id="rId15"/>
    <p:sldId id="300" r:id="rId16"/>
    <p:sldId id="311" r:id="rId17"/>
    <p:sldId id="286" r:id="rId18"/>
    <p:sldId id="287" r:id="rId19"/>
    <p:sldId id="288" r:id="rId20"/>
    <p:sldId id="312" r:id="rId21"/>
    <p:sldId id="290" r:id="rId22"/>
    <p:sldId id="291" r:id="rId23"/>
    <p:sldId id="292" r:id="rId24"/>
    <p:sldId id="293" r:id="rId25"/>
    <p:sldId id="294" r:id="rId26"/>
    <p:sldId id="295" r:id="rId27"/>
    <p:sldId id="279" r:id="rId28"/>
    <p:sldId id="310" r:id="rId29"/>
    <p:sldId id="60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Jenkins" initials="JJ" lastIdx="2" clrIdx="6">
    <p:extLst>
      <p:ext uri="{19B8F6BF-5375-455C-9EA6-DF929625EA0E}">
        <p15:presenceInfo xmlns:p15="http://schemas.microsoft.com/office/powerpoint/2012/main" userId="S::jessica.jenkins@publicimpact.com::f8594302-f49f-472f-9dee-37ecdda694fe" providerId="AD"/>
      </p:ext>
    </p:extLst>
  </p:cmAuthor>
  <p:cmAuthor id="1" name="Cassie Lutterloh" initials="CL" lastIdx="8" clrIdx="0">
    <p:extLst>
      <p:ext uri="{19B8F6BF-5375-455C-9EA6-DF929625EA0E}">
        <p15:presenceInfo xmlns:p15="http://schemas.microsoft.com/office/powerpoint/2012/main" userId="Cassie Lutterloh" providerId="None"/>
      </p:ext>
    </p:extLst>
  </p:cmAuthor>
  <p:cmAuthor id="8" name="Grayson Cooper" initials="GC" lastIdx="1" clrIdx="7">
    <p:extLst>
      <p:ext uri="{19B8F6BF-5375-455C-9EA6-DF929625EA0E}">
        <p15:presenceInfo xmlns:p15="http://schemas.microsoft.com/office/powerpoint/2012/main" userId="Grayson Cooper" providerId="None"/>
      </p:ext>
    </p:extLst>
  </p:cmAuthor>
  <p:cmAuthor id="2" name="Cassie Lutterloh" initials="CL [2]" lastIdx="1" clrIdx="1">
    <p:extLst>
      <p:ext uri="{19B8F6BF-5375-455C-9EA6-DF929625EA0E}">
        <p15:presenceInfo xmlns:p15="http://schemas.microsoft.com/office/powerpoint/2012/main" userId="S0033FFF8F815F83@LIVE.COM" providerId="AD"/>
      </p:ext>
    </p:extLst>
  </p:cmAuthor>
  <p:cmAuthor id="9" name="Whitaker Brown" initials="WB" lastIdx="4" clrIdx="8">
    <p:extLst>
      <p:ext uri="{19B8F6BF-5375-455C-9EA6-DF929625EA0E}">
        <p15:presenceInfo xmlns:p15="http://schemas.microsoft.com/office/powerpoint/2012/main" userId="Whitaker Brown" providerId="None"/>
      </p:ext>
    </p:extLst>
  </p:cmAuthor>
  <p:cmAuthor id="3" name="Julia Fisher" initials="JF" lastIdx="21" clrIdx="2">
    <p:extLst>
      <p:ext uri="{19B8F6BF-5375-455C-9EA6-DF929625EA0E}">
        <p15:presenceInfo xmlns:p15="http://schemas.microsoft.com/office/powerpoint/2012/main" userId="Julia Fisher" providerId="None"/>
      </p:ext>
    </p:extLst>
  </p:cmAuthor>
  <p:cmAuthor id="4" name="Kendall King" initials="KK" lastIdx="12" clrIdx="3">
    <p:extLst>
      <p:ext uri="{19B8F6BF-5375-455C-9EA6-DF929625EA0E}">
        <p15:presenceInfo xmlns:p15="http://schemas.microsoft.com/office/powerpoint/2012/main" userId="S::Kendall.King@publicimpact.com::eb94fc58-c74a-414a-a889-cbc024f9a91c" providerId="AD"/>
      </p:ext>
    </p:extLst>
  </p:cmAuthor>
  <p:cmAuthor id="5" name="Ciera Dixon" initials="CD" lastIdx="8" clrIdx="4">
    <p:extLst>
      <p:ext uri="{19B8F6BF-5375-455C-9EA6-DF929625EA0E}">
        <p15:presenceInfo xmlns:p15="http://schemas.microsoft.com/office/powerpoint/2012/main" userId="S::ciera.dixon@publicimpact.com::7f9ac6e7-7bf8-45d5-89e9-7e1bcb7bffc0" providerId="AD"/>
      </p:ext>
    </p:extLst>
  </p:cmAuthor>
  <p:cmAuthor id="6" name="Alison Welcher" initials="AW" lastIdx="2" clrIdx="5">
    <p:extLst>
      <p:ext uri="{19B8F6BF-5375-455C-9EA6-DF929625EA0E}">
        <p15:presenceInfo xmlns:p15="http://schemas.microsoft.com/office/powerpoint/2012/main" userId="S::alison.welcher@publicimpact.com::f96aca2f-071c-4fc9-8f49-ae142f36e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C9C9C9"/>
    <a:srgbClr val="00D05E"/>
    <a:srgbClr val="3DB09E"/>
    <a:srgbClr val="3FA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2C9BDD-43A6-4390-B08A-367FA5CDBF6F}" v="4" dt="2019-11-12T18:05:04.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94" autoAdjust="0"/>
  </p:normalViewPr>
  <p:slideViewPr>
    <p:cSldViewPr snapToGrid="0">
      <p:cViewPr varScale="1">
        <p:scale>
          <a:sx n="59" d="100"/>
          <a:sy n="59" d="100"/>
        </p:scale>
        <p:origin x="1620" y="7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Gilliam" userId="S::paola.gilliam@publicimpact.com::1e5351c2-6db1-4282-b9a4-70313b8c54c7" providerId="AD" clId="Web-{4A5D4209-D0B8-B569-7370-2F20201D82D2}"/>
    <pc:docChg chg="addSld delSld">
      <pc:chgData name="Paola Gilliam" userId="S::paola.gilliam@publicimpact.com::1e5351c2-6db1-4282-b9a4-70313b8c54c7" providerId="AD" clId="Web-{4A5D4209-D0B8-B569-7370-2F20201D82D2}" dt="2019-11-01T19:02:17.348" v="1"/>
      <pc:docMkLst>
        <pc:docMk/>
      </pc:docMkLst>
      <pc:sldChg chg="del">
        <pc:chgData name="Paola Gilliam" userId="S::paola.gilliam@publicimpact.com::1e5351c2-6db1-4282-b9a4-70313b8c54c7" providerId="AD" clId="Web-{4A5D4209-D0B8-B569-7370-2F20201D82D2}" dt="2019-11-01T19:02:17.348" v="1"/>
        <pc:sldMkLst>
          <pc:docMk/>
          <pc:sldMk cId="3915324196" sldId="600"/>
        </pc:sldMkLst>
      </pc:sldChg>
      <pc:sldChg chg="add">
        <pc:chgData name="Paola Gilliam" userId="S::paola.gilliam@publicimpact.com::1e5351c2-6db1-4282-b9a4-70313b8c54c7" providerId="AD" clId="Web-{4A5D4209-D0B8-B569-7370-2F20201D82D2}" dt="2019-11-01T19:02:12.379" v="0"/>
        <pc:sldMkLst>
          <pc:docMk/>
          <pc:sldMk cId="2590805868" sldId="601"/>
        </pc:sldMkLst>
      </pc:sldChg>
      <pc:sldMasterChg chg="addSldLayout">
        <pc:chgData name="Paola Gilliam" userId="S::paola.gilliam@publicimpact.com::1e5351c2-6db1-4282-b9a4-70313b8c54c7" providerId="AD" clId="Web-{4A5D4209-D0B8-B569-7370-2F20201D82D2}" dt="2019-11-01T19:02:12.379" v="0"/>
        <pc:sldMasterMkLst>
          <pc:docMk/>
          <pc:sldMasterMk cId="2100559752" sldId="2147483660"/>
        </pc:sldMasterMkLst>
        <pc:sldLayoutChg chg="add">
          <pc:chgData name="Paola Gilliam" userId="S::paola.gilliam@publicimpact.com::1e5351c2-6db1-4282-b9a4-70313b8c54c7" providerId="AD" clId="Web-{4A5D4209-D0B8-B569-7370-2F20201D82D2}" dt="2019-11-01T19:02:12.379" v="0"/>
          <pc:sldLayoutMkLst>
            <pc:docMk/>
            <pc:sldMasterMk cId="2100559752" sldId="2147483660"/>
            <pc:sldLayoutMk cId="1049356701" sldId="2147483693"/>
          </pc:sldLayoutMkLst>
        </pc:sldLayoutChg>
        <pc:sldLayoutChg chg="add">
          <pc:chgData name="Paola Gilliam" userId="S::paola.gilliam@publicimpact.com::1e5351c2-6db1-4282-b9a4-70313b8c54c7" providerId="AD" clId="Web-{4A5D4209-D0B8-B569-7370-2F20201D82D2}" dt="2019-11-01T19:02:12.379" v="0"/>
          <pc:sldLayoutMkLst>
            <pc:docMk/>
            <pc:sldMasterMk cId="2100559752" sldId="2147483660"/>
            <pc:sldLayoutMk cId="2602687185" sldId="2147483694"/>
          </pc:sldLayoutMkLst>
        </pc:sldLayoutChg>
        <pc:sldLayoutChg chg="add">
          <pc:chgData name="Paola Gilliam" userId="S::paola.gilliam@publicimpact.com::1e5351c2-6db1-4282-b9a4-70313b8c54c7" providerId="AD" clId="Web-{4A5D4209-D0B8-B569-7370-2F20201D82D2}" dt="2019-11-01T19:02:12.379" v="0"/>
          <pc:sldLayoutMkLst>
            <pc:docMk/>
            <pc:sldMasterMk cId="2100559752" sldId="2147483660"/>
            <pc:sldLayoutMk cId="424311884" sldId="2147483695"/>
          </pc:sldLayoutMkLst>
        </pc:sldLayoutChg>
        <pc:sldLayoutChg chg="add">
          <pc:chgData name="Paola Gilliam" userId="S::paola.gilliam@publicimpact.com::1e5351c2-6db1-4282-b9a4-70313b8c54c7" providerId="AD" clId="Web-{4A5D4209-D0B8-B569-7370-2F20201D82D2}" dt="2019-11-01T19:02:12.379" v="0"/>
          <pc:sldLayoutMkLst>
            <pc:docMk/>
            <pc:sldMasterMk cId="2100559752" sldId="2147483660"/>
            <pc:sldLayoutMk cId="3472795668" sldId="2147483696"/>
          </pc:sldLayoutMkLst>
        </pc:sldLayoutChg>
      </pc:sldMasterChg>
    </pc:docChg>
  </pc:docChgLst>
  <pc:docChgLst>
    <pc:chgData name="Beverley Tyndall" userId="788f043e-28d2-46fd-a06d-254047806ba2" providerId="ADAL" clId="{E32C9BDD-43A6-4390-B08A-367FA5CDBF6F}"/>
    <pc:docChg chg="custSel modSld">
      <pc:chgData name="Beverley Tyndall" userId="788f043e-28d2-46fd-a06d-254047806ba2" providerId="ADAL" clId="{E32C9BDD-43A6-4390-B08A-367FA5CDBF6F}" dt="2019-11-12T18:05:04.863" v="11"/>
      <pc:docMkLst>
        <pc:docMk/>
      </pc:docMkLst>
      <pc:sldChg chg="modNotesTx">
        <pc:chgData name="Beverley Tyndall" userId="788f043e-28d2-46fd-a06d-254047806ba2" providerId="ADAL" clId="{E32C9BDD-43A6-4390-B08A-367FA5CDBF6F}" dt="2019-11-12T18:04:02.595" v="1" actId="20577"/>
        <pc:sldMkLst>
          <pc:docMk/>
          <pc:sldMk cId="1701994973" sldId="256"/>
        </pc:sldMkLst>
      </pc:sldChg>
      <pc:sldChg chg="addSp delSp">
        <pc:chgData name="Beverley Tyndall" userId="788f043e-28d2-46fd-a06d-254047806ba2" providerId="ADAL" clId="{E32C9BDD-43A6-4390-B08A-367FA5CDBF6F}" dt="2019-11-12T18:04:12.302" v="3"/>
        <pc:sldMkLst>
          <pc:docMk/>
          <pc:sldMk cId="2168163220" sldId="259"/>
        </pc:sldMkLst>
        <pc:spChg chg="del">
          <ac:chgData name="Beverley Tyndall" userId="788f043e-28d2-46fd-a06d-254047806ba2" providerId="ADAL" clId="{E32C9BDD-43A6-4390-B08A-367FA5CDBF6F}" dt="2019-11-12T18:04:10.365" v="2" actId="478"/>
          <ac:spMkLst>
            <pc:docMk/>
            <pc:sldMk cId="2168163220" sldId="259"/>
            <ac:spMk id="2" creationId="{705D977F-69ED-4AB8-879A-A85DC55C8F97}"/>
          </ac:spMkLst>
        </pc:spChg>
        <pc:spChg chg="add">
          <ac:chgData name="Beverley Tyndall" userId="788f043e-28d2-46fd-a06d-254047806ba2" providerId="ADAL" clId="{E32C9BDD-43A6-4390-B08A-367FA5CDBF6F}" dt="2019-11-12T18:04:12.302" v="3"/>
          <ac:spMkLst>
            <pc:docMk/>
            <pc:sldMk cId="2168163220" sldId="259"/>
            <ac:spMk id="6" creationId="{F137AD75-0A6E-407D-8BAA-2A5A7B854628}"/>
          </ac:spMkLst>
        </pc:spChg>
      </pc:sldChg>
      <pc:sldChg chg="addSp delSp">
        <pc:chgData name="Beverley Tyndall" userId="788f043e-28d2-46fd-a06d-254047806ba2" providerId="ADAL" clId="{E32C9BDD-43A6-4390-B08A-367FA5CDBF6F}" dt="2019-11-12T18:05:04.863" v="11"/>
        <pc:sldMkLst>
          <pc:docMk/>
          <pc:sldMk cId="334275182" sldId="279"/>
        </pc:sldMkLst>
        <pc:spChg chg="del">
          <ac:chgData name="Beverley Tyndall" userId="788f043e-28d2-46fd-a06d-254047806ba2" providerId="ADAL" clId="{E32C9BDD-43A6-4390-B08A-367FA5CDBF6F}" dt="2019-11-12T18:05:02.992" v="10" actId="478"/>
          <ac:spMkLst>
            <pc:docMk/>
            <pc:sldMk cId="334275182" sldId="279"/>
            <ac:spMk id="4" creationId="{99C96007-DC77-418F-8FD3-3C63562166D3}"/>
          </ac:spMkLst>
        </pc:spChg>
        <pc:spChg chg="add">
          <ac:chgData name="Beverley Tyndall" userId="788f043e-28d2-46fd-a06d-254047806ba2" providerId="ADAL" clId="{E32C9BDD-43A6-4390-B08A-367FA5CDBF6F}" dt="2019-11-12T18:05:04.863" v="11"/>
          <ac:spMkLst>
            <pc:docMk/>
            <pc:sldMk cId="334275182" sldId="279"/>
            <ac:spMk id="5" creationId="{26F53269-78EA-4A04-9461-130A09D58E9D}"/>
          </ac:spMkLst>
        </pc:spChg>
      </pc:sldChg>
      <pc:sldChg chg="addSp delSp">
        <pc:chgData name="Beverley Tyndall" userId="788f043e-28d2-46fd-a06d-254047806ba2" providerId="ADAL" clId="{E32C9BDD-43A6-4390-B08A-367FA5CDBF6F}" dt="2019-11-12T18:04:21.495" v="5"/>
        <pc:sldMkLst>
          <pc:docMk/>
          <pc:sldMk cId="3308892313" sldId="282"/>
        </pc:sldMkLst>
        <pc:spChg chg="del">
          <ac:chgData name="Beverley Tyndall" userId="788f043e-28d2-46fd-a06d-254047806ba2" providerId="ADAL" clId="{E32C9BDD-43A6-4390-B08A-367FA5CDBF6F}" dt="2019-11-12T18:04:19.930" v="4" actId="478"/>
          <ac:spMkLst>
            <pc:docMk/>
            <pc:sldMk cId="3308892313" sldId="282"/>
            <ac:spMk id="9" creationId="{4B33FF83-8A73-4F16-8229-866F9061B7CF}"/>
          </ac:spMkLst>
        </pc:spChg>
        <pc:spChg chg="add">
          <ac:chgData name="Beverley Tyndall" userId="788f043e-28d2-46fd-a06d-254047806ba2" providerId="ADAL" clId="{E32C9BDD-43A6-4390-B08A-367FA5CDBF6F}" dt="2019-11-12T18:04:21.495" v="5"/>
          <ac:spMkLst>
            <pc:docMk/>
            <pc:sldMk cId="3308892313" sldId="282"/>
            <ac:spMk id="10" creationId="{A4174C10-D4DB-4ABF-8BB4-A361AEB0A7F3}"/>
          </ac:spMkLst>
        </pc:spChg>
      </pc:sldChg>
      <pc:sldChg chg="addSp delSp modSp modNotesTx">
        <pc:chgData name="Beverley Tyndall" userId="788f043e-28d2-46fd-a06d-254047806ba2" providerId="ADAL" clId="{E32C9BDD-43A6-4390-B08A-367FA5CDBF6F}" dt="2019-11-12T18:04:53.726" v="9"/>
        <pc:sldMkLst>
          <pc:docMk/>
          <pc:sldMk cId="1624757217" sldId="293"/>
        </pc:sldMkLst>
        <pc:spChg chg="del mod">
          <ac:chgData name="Beverley Tyndall" userId="788f043e-28d2-46fd-a06d-254047806ba2" providerId="ADAL" clId="{E32C9BDD-43A6-4390-B08A-367FA5CDBF6F}" dt="2019-11-12T18:04:52.209" v="8" actId="478"/>
          <ac:spMkLst>
            <pc:docMk/>
            <pc:sldMk cId="1624757217" sldId="293"/>
            <ac:spMk id="6" creationId="{F3DF5FEA-7B3B-4956-9FB2-24E61D5494E3}"/>
          </ac:spMkLst>
        </pc:spChg>
        <pc:spChg chg="add">
          <ac:chgData name="Beverley Tyndall" userId="788f043e-28d2-46fd-a06d-254047806ba2" providerId="ADAL" clId="{E32C9BDD-43A6-4390-B08A-367FA5CDBF6F}" dt="2019-11-12T18:04:53.726" v="9"/>
          <ac:spMkLst>
            <pc:docMk/>
            <pc:sldMk cId="1624757217" sldId="293"/>
            <ac:spMk id="7" creationId="{B23CC789-9638-4FF7-935C-E9579109527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9809882044484"/>
          <c:y val="1.8677404458458217E-2"/>
          <c:w val="0.86474203431925267"/>
          <c:h val="0.8407755905511811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36C54"/>
              </a:solidFill>
              <a:ln>
                <a:noFill/>
              </a:ln>
              <a:effectLst/>
            </c:spPr>
            <c:extLst>
              <c:ext xmlns:c16="http://schemas.microsoft.com/office/drawing/2014/chart" uri="{C3380CC4-5D6E-409C-BE32-E72D297353CC}">
                <c16:uniqueId val="{00000001-3D25-40B4-AB56-3EDBA4C02595}"/>
              </c:ext>
            </c:extLst>
          </c:dPt>
          <c:dLbls>
            <c:dLbl>
              <c:idx val="0"/>
              <c:layout>
                <c:manualLayout>
                  <c:x val="0"/>
                  <c:y val="-0.26521914331010671"/>
                </c:manualLayout>
              </c:layout>
              <c:tx>
                <c:rich>
                  <a:bodyPr/>
                  <a:lstStyle/>
                  <a:p>
                    <a:fld id="{BE550B7B-FAE8-4B46-A4CD-CB27A07C77DC}" type="VALUE">
                      <a:rPr lang="en-US" smtClean="0"/>
                      <a:pPr/>
                      <a:t>[VALUE]</a:t>
                    </a:fld>
                    <a:r>
                      <a:rPr lang="en-US" baseline="30000" err="1"/>
                      <a:t>th</a:t>
                    </a:r>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25-40B4-AB56-3EDBA4C02595}"/>
                </c:ext>
              </c:extLst>
            </c:dLbl>
            <c:dLbl>
              <c:idx val="1"/>
              <c:layout>
                <c:manualLayout>
                  <c:x val="0"/>
                  <c:y val="-0.39222549362762255"/>
                </c:manualLayout>
              </c:layout>
              <c:tx>
                <c:rich>
                  <a:bodyPr/>
                  <a:lstStyle/>
                  <a:p>
                    <a:r>
                      <a:rPr lang="en-US"/>
                      <a:t>66</a:t>
                    </a:r>
                    <a:r>
                      <a:rPr lang="en-US" baseline="30000"/>
                      <a:t>th</a:t>
                    </a:r>
                    <a:r>
                      <a:rPr lang="en-US"/>
                      <a:t>-72</a:t>
                    </a:r>
                    <a:r>
                      <a:rPr lang="en-US" baseline="30000"/>
                      <a:t>nd</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25-40B4-AB56-3EDBA4C02595}"/>
                </c:ext>
              </c:extLst>
            </c:dLbl>
            <c:dLbl>
              <c:idx val="2"/>
              <c:layout>
                <c:manualLayout>
                  <c:x val="-2.3866222867675135E-3"/>
                  <c:y val="-0.4744060732448388"/>
                </c:manualLayout>
              </c:layout>
              <c:tx>
                <c:rich>
                  <a:bodyPr/>
                  <a:lstStyle/>
                  <a:p>
                    <a:r>
                      <a:rPr lang="en-US"/>
                      <a:t>75</a:t>
                    </a:r>
                    <a:r>
                      <a:rPr lang="en-US" baseline="30000"/>
                      <a:t>th</a:t>
                    </a:r>
                    <a:r>
                      <a:rPr lang="en-US"/>
                      <a:t>-85</a:t>
                    </a:r>
                    <a:r>
                      <a:rPr lang="en-US" baseline="30000"/>
                      <a:t>th</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5-40B4-AB56-3EDBA4C0259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Reading &amp; Math</c:v>
                </c:pt>
                <c:pt idx="1">
                  <c:v>Reading*</c:v>
                </c:pt>
                <c:pt idx="2">
                  <c:v>Math</c:v>
                </c:pt>
              </c:strCache>
            </c:strRef>
          </c:cat>
          <c:val>
            <c:numRef>
              <c:f>Sheet1!$B$2:$B$4</c:f>
              <c:numCache>
                <c:formatCode>General</c:formatCode>
                <c:ptCount val="3"/>
                <c:pt idx="0">
                  <c:v>50</c:v>
                </c:pt>
                <c:pt idx="1">
                  <c:v>66</c:v>
                </c:pt>
                <c:pt idx="2">
                  <c:v>75</c:v>
                </c:pt>
              </c:numCache>
            </c:numRef>
          </c:val>
          <c:extLst>
            <c:ext xmlns:c16="http://schemas.microsoft.com/office/drawing/2014/chart" uri="{C3380CC4-5D6E-409C-BE32-E72D297353CC}">
              <c16:uniqueId val="{00000004-3D25-40B4-AB56-3EDBA4C02595}"/>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Sheet1!$A$2:$A$4</c:f>
              <c:strCache>
                <c:ptCount val="3"/>
                <c:pt idx="0">
                  <c:v>Reading &amp; Math</c:v>
                </c:pt>
                <c:pt idx="1">
                  <c:v>Reading*</c:v>
                </c:pt>
                <c:pt idx="2">
                  <c:v>Math</c:v>
                </c:pt>
              </c:strCache>
            </c:strRef>
          </c:cat>
          <c:val>
            <c:numRef>
              <c:f>Sheet1!$C$2:$C$4</c:f>
              <c:numCache>
                <c:formatCode>General</c:formatCode>
                <c:ptCount val="3"/>
                <c:pt idx="1">
                  <c:v>6</c:v>
                </c:pt>
                <c:pt idx="2">
                  <c:v>10</c:v>
                </c:pt>
              </c:numCache>
            </c:numRef>
          </c:val>
          <c:extLst>
            <c:ext xmlns:c16="http://schemas.microsoft.com/office/drawing/2014/chart" uri="{C3380CC4-5D6E-409C-BE32-E72D297353CC}">
              <c16:uniqueId val="{00000005-3D25-40B4-AB56-3EDBA4C02595}"/>
            </c:ext>
          </c:extLst>
        </c:ser>
        <c:dLbls>
          <c:showLegendKey val="0"/>
          <c:showVal val="0"/>
          <c:showCatName val="0"/>
          <c:showSerName val="0"/>
          <c:showPercent val="0"/>
          <c:showBubbleSize val="0"/>
        </c:dLbls>
        <c:gapWidth val="111"/>
        <c:overlap val="100"/>
        <c:axId val="588548744"/>
        <c:axId val="588556616"/>
      </c:barChart>
      <c:catAx>
        <c:axId val="588548744"/>
        <c:scaling>
          <c:orientation val="minMax"/>
        </c:scaling>
        <c:delete val="1"/>
        <c:axPos val="b"/>
        <c:numFmt formatCode="General" sourceLinked="1"/>
        <c:majorTickMark val="none"/>
        <c:minorTickMark val="none"/>
        <c:tickLblPos val="nextTo"/>
        <c:crossAx val="588556616"/>
        <c:crosses val="autoZero"/>
        <c:auto val="1"/>
        <c:lblAlgn val="ctr"/>
        <c:lblOffset val="100"/>
        <c:noMultiLvlLbl val="0"/>
      </c:catAx>
      <c:valAx>
        <c:axId val="588556616"/>
        <c:scaling>
          <c:orientation val="minMax"/>
        </c:scaling>
        <c:delete val="1"/>
        <c:axPos val="l"/>
        <c:numFmt formatCode="General" sourceLinked="1"/>
        <c:majorTickMark val="none"/>
        <c:minorTickMark val="none"/>
        <c:tickLblPos val="nextTo"/>
        <c:crossAx val="588548744"/>
        <c:crosses val="autoZero"/>
        <c:crossBetween val="between"/>
        <c:majorUnit val="50"/>
      </c:valAx>
      <c:spPr>
        <a:noFill/>
        <a:ln w="25400">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0.14843</cdr:x>
      <cdr:y>0.8842</cdr:y>
    </cdr:from>
    <cdr:to>
      <cdr:x>0.58747</cdr:x>
      <cdr:y>1</cdr:y>
    </cdr:to>
    <cdr:sp macro="" textlink="">
      <cdr:nvSpPr>
        <cdr:cNvPr id="2" name="TextBox 1">
          <a:extLst xmlns:a="http://schemas.openxmlformats.org/drawingml/2006/main">
            <a:ext uri="{FF2B5EF4-FFF2-40B4-BE49-F238E27FC236}">
              <a16:creationId xmlns:a16="http://schemas.microsoft.com/office/drawing/2014/main" id="{335503F3-0067-4367-A877-4ABD85ED00E5}"/>
            </a:ext>
          </a:extLst>
        </cdr:cNvPr>
        <cdr:cNvSpPr txBox="1"/>
      </cdr:nvSpPr>
      <cdr:spPr>
        <a:xfrm xmlns:a="http://schemas.openxmlformats.org/drawingml/2006/main">
          <a:off x="789829" y="3006142"/>
          <a:ext cx="2336275" cy="3936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Percentiles of Learning Gains Produced by Teachers</a:t>
          </a:r>
        </a:p>
      </cdr:txBody>
    </cdr:sp>
  </cdr:relSizeAnchor>
  <cdr:relSizeAnchor xmlns:cdr="http://schemas.openxmlformats.org/drawingml/2006/chartDrawing">
    <cdr:from>
      <cdr:x>0.2144</cdr:x>
      <cdr:y>0.56778</cdr:y>
    </cdr:from>
    <cdr:to>
      <cdr:x>0.32881</cdr:x>
      <cdr:y>0.72171</cdr:y>
    </cdr:to>
    <cdr:sp macro="" textlink="">
      <cdr:nvSpPr>
        <cdr:cNvPr id="3" name="TextBox 2">
          <a:extLst xmlns:a="http://schemas.openxmlformats.org/drawingml/2006/main">
            <a:ext uri="{FF2B5EF4-FFF2-40B4-BE49-F238E27FC236}">
              <a16:creationId xmlns:a16="http://schemas.microsoft.com/office/drawing/2014/main" id="{88BA9057-1150-4D30-A2BE-6DB18B0D0C58}"/>
            </a:ext>
          </a:extLst>
        </cdr:cNvPr>
        <cdr:cNvSpPr txBox="1"/>
      </cdr:nvSpPr>
      <cdr:spPr>
        <a:xfrm xmlns:a="http://schemas.openxmlformats.org/drawingml/2006/main">
          <a:off x="1140896" y="1930357"/>
          <a:ext cx="608791" cy="523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Reading</a:t>
          </a:r>
        </a:p>
        <a:p xmlns:a="http://schemas.openxmlformats.org/drawingml/2006/main">
          <a:pPr algn="ctr"/>
          <a:r>
            <a:rPr lang="en-US" sz="1400" dirty="0"/>
            <a:t>&amp; Math</a:t>
          </a:r>
        </a:p>
      </cdr:txBody>
    </cdr:sp>
  </cdr:relSizeAnchor>
  <cdr:relSizeAnchor xmlns:cdr="http://schemas.openxmlformats.org/drawingml/2006/chartDrawing">
    <cdr:from>
      <cdr:x>0.79676</cdr:x>
      <cdr:y>0.56778</cdr:y>
    </cdr:from>
    <cdr:to>
      <cdr:x>0.91116</cdr:x>
      <cdr:y>0.72171</cdr:y>
    </cdr:to>
    <cdr:sp macro="" textlink="">
      <cdr:nvSpPr>
        <cdr:cNvPr id="4"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4239808"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Math</a:t>
          </a:r>
        </a:p>
      </cdr:txBody>
    </cdr:sp>
  </cdr:relSizeAnchor>
  <cdr:relSizeAnchor xmlns:cdr="http://schemas.openxmlformats.org/drawingml/2006/chartDrawing">
    <cdr:from>
      <cdr:x>0.5</cdr:x>
      <cdr:y>0.56778</cdr:y>
    </cdr:from>
    <cdr:to>
      <cdr:x>0.61441</cdr:x>
      <cdr:y>0.72171</cdr:y>
    </cdr:to>
    <cdr:sp macro="" textlink="">
      <cdr:nvSpPr>
        <cdr:cNvPr id="5"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2660664"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Reading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B1E8B-471B-49E6-9942-036CC76B827F}" type="datetimeFigureOut">
              <a:rPr lang="en-US" smtClean="0"/>
              <a:t>11/12/2019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ECE7F-0B4A-4070-80F6-26359A84C081}" type="slidenum">
              <a:rPr lang="en-US" smtClean="0"/>
              <a:t>‹#›</a:t>
            </a:fld>
            <a:endParaRPr lang="en-US"/>
          </a:p>
        </p:txBody>
      </p:sp>
    </p:spTree>
    <p:extLst>
      <p:ext uri="{BB962C8B-B14F-4D97-AF65-F5344CB8AC3E}">
        <p14:creationId xmlns:p14="http://schemas.microsoft.com/office/powerpoint/2010/main" val="411375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none" baseline="0" dirty="0"/>
              <a:t>Facilitator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u="none" baseline="0" dirty="0"/>
              <a:t>Notes about this session:</a:t>
            </a:r>
            <a:endParaRPr lang="en-US" b="0" i="0" u="none" baseline="0" dirty="0"/>
          </a:p>
          <a:p>
            <a:pPr marL="171450" indent="-171450">
              <a:buFont typeface="Arial" panose="020B0604020202020204" pitchFamily="34" charset="0"/>
              <a:buChar char="•"/>
            </a:pPr>
            <a:r>
              <a:rPr lang="en-US" dirty="0"/>
              <a:t>This session is intended</a:t>
            </a:r>
            <a:r>
              <a:rPr lang="en-US" baseline="0" dirty="0"/>
              <a:t> to help RAs become better acquainted with student learning data, and how to use it to improve instruction and student outcomes. </a:t>
            </a:r>
          </a:p>
          <a:p>
            <a:endParaRPr lang="en-US" dirty="0"/>
          </a:p>
          <a:p>
            <a:pPr marL="0" indent="0">
              <a:buFont typeface="Arial" panose="020B0604020202020204" pitchFamily="34" charset="0"/>
              <a:buNone/>
            </a:pPr>
            <a:r>
              <a:rPr lang="en-US" b="1" i="1" u="none" baseline="0" dirty="0"/>
              <a:t>Advance preparation for this session:</a:t>
            </a:r>
            <a:endParaRPr lang="en-US" b="0" i="0" u="none" baseline="0" dirty="0"/>
          </a:p>
          <a:p>
            <a:pPr marL="171450" indent="-171450">
              <a:buFont typeface="Arial" panose="020B0604020202020204" pitchFamily="34" charset="0"/>
              <a:buChar char="•"/>
            </a:pPr>
            <a:r>
              <a:rPr lang="en-US" b="0" i="0" u="none" baseline="0" dirty="0"/>
              <a:t>Please print out or make electronically available enough copies for each attendee:</a:t>
            </a:r>
          </a:p>
          <a:p>
            <a:pPr marL="628650" lvl="1" indent="-171450">
              <a:buFont typeface="Arial" panose="020B0604020202020204" pitchFamily="34" charset="0"/>
              <a:buChar char="•"/>
            </a:pPr>
            <a:r>
              <a:rPr lang="en-US" b="0" i="0" u="none" baseline="0" dirty="0"/>
              <a:t>Handout—KWL Chart</a:t>
            </a:r>
          </a:p>
          <a:p>
            <a:pPr marL="628650" lvl="1" indent="-171450">
              <a:buFont typeface="Arial" panose="020B0604020202020204" pitchFamily="34" charset="0"/>
              <a:buChar char="•"/>
            </a:pPr>
            <a:r>
              <a:rPr lang="en-US" b="0" i="0" u="none" baseline="0" dirty="0"/>
              <a:t>Handout—Cycle of Continuous Improvement Organizer</a:t>
            </a:r>
          </a:p>
          <a:p>
            <a:pPr marL="628650" lvl="1" indent="-171450">
              <a:buFont typeface="Arial" panose="020B0604020202020204" pitchFamily="34" charset="0"/>
              <a:buChar char="•"/>
            </a:pPr>
            <a:r>
              <a:rPr lang="en-US" b="0" i="0" u="none" baseline="0" dirty="0"/>
              <a:t>Handout—Data Activity</a:t>
            </a:r>
          </a:p>
          <a:p>
            <a:endParaRPr lang="en-US" dirty="0"/>
          </a:p>
          <a:p>
            <a:pPr marL="0" indent="0">
              <a:buFont typeface="Arial" panose="020B0604020202020204" pitchFamily="34" charset="0"/>
              <a:buNone/>
            </a:pPr>
            <a:r>
              <a:rPr lang="en-US" b="1" i="1" u="none" baseline="0" dirty="0"/>
              <a:t>Materials needed:</a:t>
            </a:r>
          </a:p>
          <a:p>
            <a:pPr marL="171450" indent="-171450">
              <a:buFont typeface="Arial" panose="020B0604020202020204" pitchFamily="34" charset="0"/>
              <a:buChar char="•"/>
            </a:pPr>
            <a:r>
              <a:rPr lang="en-US" b="0" i="0" u="none" baseline="0" dirty="0"/>
              <a:t>Chart paper</a:t>
            </a:r>
          </a:p>
          <a:p>
            <a:pPr marL="171450" indent="-171450">
              <a:buFont typeface="Arial" panose="020B0604020202020204" pitchFamily="34" charset="0"/>
              <a:buChar char="•"/>
            </a:pPr>
            <a:r>
              <a:rPr lang="en-US" b="0" i="0" u="none" baseline="0" dirty="0"/>
              <a:t>Markers</a:t>
            </a:r>
          </a:p>
          <a:p>
            <a:pPr marL="171450" indent="-171450">
              <a:buFont typeface="Arial" panose="020B0604020202020204" pitchFamily="34" charset="0"/>
              <a:buChar char="•"/>
            </a:pPr>
            <a:r>
              <a:rPr lang="en-US" b="0" i="0" u="none" baseline="0" dirty="0"/>
              <a:t>Sticky notes</a:t>
            </a:r>
          </a:p>
          <a:p>
            <a:pPr marL="171450" indent="-171450">
              <a:buFont typeface="Arial" panose="020B0604020202020204" pitchFamily="34" charset="0"/>
              <a:buChar char="•"/>
            </a:pPr>
            <a:endParaRPr lang="en-US" b="0" i="0" u="none" baseline="0" dirty="0"/>
          </a:p>
          <a:p>
            <a:pPr marL="0" indent="0">
              <a:buFont typeface="Arial" panose="020B0604020202020204" pitchFamily="34" charset="0"/>
              <a:buNone/>
            </a:pPr>
            <a:r>
              <a:rPr lang="en-US" b="1" i="1" u="none" baseline="0" dirty="0"/>
              <a:t>Facilitator says (throughout the slides, put this in your own words):</a:t>
            </a:r>
          </a:p>
          <a:p>
            <a:pPr marL="171450" indent="-171450">
              <a:buFont typeface="Arial" panose="020B0604020202020204" pitchFamily="34" charset="0"/>
              <a:buChar char="•"/>
            </a:pPr>
            <a:r>
              <a:rPr lang="en-US" b="0" i="0" baseline="0" dirty="0"/>
              <a:t>In schools today, teachers and principals collect and use data quite frequently, for many purposes. If data is defined as “facts and statistics collected together for reference or analysis,” what facts and statistics are most important to help students improve their learning? And how can you collect and analyze that data efficiently and effectively? This session will help us identify this.</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a:t>
            </a:fld>
            <a:endParaRPr lang="en-US"/>
          </a:p>
        </p:txBody>
      </p:sp>
    </p:spTree>
    <p:extLst>
      <p:ext uri="{BB962C8B-B14F-4D97-AF65-F5344CB8AC3E}">
        <p14:creationId xmlns:p14="http://schemas.microsoft.com/office/powerpoint/2010/main" val="857877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Have participants recall prior knowledge about CFUs and share with others.</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3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Let’s take 2 minutes to share with a partner which formative assessment you are most familiar with and how you’ve used them.</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Could a few people briefly share their thoughts for just a minute?</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10</a:t>
            </a:fld>
            <a:endParaRPr lang="en-US"/>
          </a:p>
        </p:txBody>
      </p:sp>
    </p:spTree>
    <p:extLst>
      <p:ext uri="{BB962C8B-B14F-4D97-AF65-F5344CB8AC3E}">
        <p14:creationId xmlns:p14="http://schemas.microsoft.com/office/powerpoint/2010/main" val="1351798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Review keys for using formative assessment—frequency, variety, and usefulness.</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3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Let’s review three key things to think about when you’re using formative assessments or CFUs, checks for understanding.</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Could a few people volunteer to read</a:t>
            </a:r>
            <a:r>
              <a:rPr lang="en-US" baseline="0" dirty="0">
                <a:latin typeface="Calibri" panose="020F0502020204030204" pitchFamily="34" charset="0"/>
                <a:ea typeface="Calibri" panose="020F0502020204030204" pitchFamily="34" charset="0"/>
                <a:cs typeface="Times New Roman" panose="02020603050405020304" pitchFamily="18" charset="0"/>
              </a:rPr>
              <a:t> each of these columns?</a:t>
            </a:r>
          </a:p>
          <a:p>
            <a:pPr marL="171450" indent="-171450">
              <a:buFont typeface="Arial" panose="020B0604020202020204" pitchFamily="34" charset="0"/>
              <a:buChar char="•"/>
            </a:pPr>
            <a:r>
              <a:rPr lang="en-US" baseline="0" dirty="0">
                <a:latin typeface="Calibri" panose="020F0502020204030204" pitchFamily="34" charset="0"/>
                <a:ea typeface="Calibri" panose="020F0502020204030204" pitchFamily="34" charset="0"/>
                <a:cs typeface="Times New Roman" panose="02020603050405020304" pitchFamily="18" charset="0"/>
              </a:rPr>
              <a:t>Questions on this? </a:t>
            </a:r>
            <a:r>
              <a:rPr lang="en-US" i="1" baseline="0" dirty="0">
                <a:latin typeface="Calibri" panose="020F0502020204030204" pitchFamily="34" charset="0"/>
                <a:ea typeface="Calibri" panose="020F0502020204030204" pitchFamily="34" charset="0"/>
                <a:cs typeface="Times New Roman" panose="02020603050405020304" pitchFamily="18" charset="0"/>
              </a:rPr>
              <a:t>[If running out of time, hold some questions until the end.]</a:t>
            </a:r>
            <a:endParaRPr lang="en-US" i="1" baseline="0"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11</a:t>
            </a:fld>
            <a:endParaRPr lang="en-US"/>
          </a:p>
        </p:txBody>
      </p:sp>
    </p:spTree>
    <p:extLst>
      <p:ext uri="{BB962C8B-B14F-4D97-AF65-F5344CB8AC3E}">
        <p14:creationId xmlns:p14="http://schemas.microsoft.com/office/powerpoint/2010/main" val="173640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Note: Add district-specific examples, if possible.</a:t>
            </a:r>
          </a:p>
          <a:p>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Discuss importance of and tools available to maintain data records.</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2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Knowing </a:t>
            </a:r>
            <a:r>
              <a:rPr lang="en-US" sz="1200" b="0" i="1" kern="1200" baseline="0" dirty="0">
                <a:solidFill>
                  <a:schemeClr val="tx1"/>
                </a:solidFill>
                <a:effectLst/>
                <a:latin typeface="+mn-lt"/>
                <a:ea typeface="+mn-ea"/>
                <a:cs typeface="+mn-cs"/>
              </a:rPr>
              <a:t>how </a:t>
            </a:r>
            <a:r>
              <a:rPr lang="en-US" sz="1200" b="0" i="0" kern="1200" baseline="0" dirty="0">
                <a:solidFill>
                  <a:schemeClr val="tx1"/>
                </a:solidFill>
                <a:effectLst/>
                <a:latin typeface="+mn-lt"/>
                <a:ea typeface="+mn-ea"/>
                <a:cs typeface="+mn-cs"/>
              </a:rPr>
              <a:t>to collect data is just as important as knowing what data to collect.</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If we aren’t intentional about our data collection methods, we’ll end up having lots of data to review but not an efficient and effective way to analyze it.</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Here are some tools you might use to keep track of the data you are collecting—this will be important for making the most of Phase II.</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You should become familiar with your school’s data systems.</a:t>
            </a:r>
            <a:endParaRPr lang="en-US" i="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12</a:t>
            </a:fld>
            <a:endParaRPr lang="en-US"/>
          </a:p>
        </p:txBody>
      </p:sp>
    </p:spTree>
    <p:extLst>
      <p:ext uri="{BB962C8B-B14F-4D97-AF65-F5344CB8AC3E}">
        <p14:creationId xmlns:p14="http://schemas.microsoft.com/office/powerpoint/2010/main" val="465125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Have participants think through the implications of Phase I on their actual work through reflection and dialogue.</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5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Let’s take 4 minutes before we move to the second phase to share with a partner how you can support the collection and preparation of data to drive instruction given your role.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And now let’s take 1 minute for a few people to share their thoughts.</a:t>
            </a:r>
          </a:p>
          <a:p>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13</a:t>
            </a:fld>
            <a:endParaRPr lang="en-US"/>
          </a:p>
        </p:txBody>
      </p:sp>
    </p:spTree>
    <p:extLst>
      <p:ext uri="{BB962C8B-B14F-4D97-AF65-F5344CB8AC3E}">
        <p14:creationId xmlns:p14="http://schemas.microsoft.com/office/powerpoint/2010/main" val="236715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Orient participants to Phase 2 of the framework</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&lt;1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Now let’s move to </a:t>
            </a:r>
            <a:r>
              <a:rPr lang="en-US" baseline="0" dirty="0">
                <a:latin typeface="Calibri" panose="020F0502020204030204" pitchFamily="34" charset="0"/>
                <a:ea typeface="Calibri" panose="020F0502020204030204" pitchFamily="34" charset="0"/>
                <a:cs typeface="Times New Roman" panose="02020603050405020304" pitchFamily="18" charset="0"/>
              </a:rPr>
              <a:t>analyzing data in real time to better understand the needs of your learners.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14</a:t>
            </a:fld>
            <a:endParaRPr lang="en-US"/>
          </a:p>
        </p:txBody>
      </p:sp>
    </p:spTree>
    <p:extLst>
      <p:ext uri="{BB962C8B-B14F-4D97-AF65-F5344CB8AC3E}">
        <p14:creationId xmlns:p14="http://schemas.microsoft.com/office/powerpoint/2010/main" val="406153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Provide three key points for data analysis based on the role of the RA.</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Here are the key points </a:t>
            </a:r>
            <a:r>
              <a:rPr lang="en-US" i="1" dirty="0">
                <a:latin typeface="Calibri" panose="020F0502020204030204" pitchFamily="34" charset="0"/>
                <a:ea typeface="Calibri" panose="020F0502020204030204" pitchFamily="34" charset="0"/>
                <a:cs typeface="Times New Roman" panose="02020603050405020304" pitchFamily="18" charset="0"/>
              </a:rPr>
              <a:t>[read them].</a:t>
            </a:r>
            <a:endParaRPr lang="en-US" i="1" baseline="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Questions? </a:t>
            </a:r>
            <a:endParaRPr lang="en-US"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15</a:t>
            </a:fld>
            <a:endParaRPr lang="en-US"/>
          </a:p>
        </p:txBody>
      </p:sp>
    </p:spTree>
    <p:extLst>
      <p:ext uri="{BB962C8B-B14F-4D97-AF65-F5344CB8AC3E}">
        <p14:creationId xmlns:p14="http://schemas.microsoft.com/office/powerpoint/2010/main" val="18083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Provide RAs with concrete ways they can analyze data during and after class.</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5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Here are some ways to</a:t>
            </a:r>
            <a:r>
              <a:rPr lang="en-US" baseline="0" dirty="0">
                <a:latin typeface="Calibri" panose="020F0502020204030204" pitchFamily="34" charset="0"/>
                <a:ea typeface="Calibri" panose="020F0502020204030204" pitchFamily="34" charset="0"/>
                <a:cs typeface="Times New Roman" panose="02020603050405020304" pitchFamily="18" charset="0"/>
              </a:rPr>
              <a:t> identify trends in student learning.</a:t>
            </a:r>
          </a:p>
          <a:p>
            <a:pPr marL="171450" indent="-171450">
              <a:buFont typeface="Arial" panose="020B0604020202020204" pitchFamily="34" charset="0"/>
              <a:buChar char="•"/>
            </a:pPr>
            <a:r>
              <a:rPr lang="en-US" baseline="0" dirty="0">
                <a:latin typeface="Calibri" panose="020F0502020204030204" pitchFamily="34" charset="0"/>
                <a:ea typeface="Calibri" panose="020F0502020204030204" pitchFamily="34" charset="0"/>
                <a:cs typeface="Times New Roman" panose="02020603050405020304" pitchFamily="18" charset="0"/>
              </a:rPr>
              <a:t>During class, you should</a:t>
            </a:r>
          </a:p>
          <a:p>
            <a:pPr marL="457200" indent="-285750">
              <a:buFont typeface="Courier New" panose="02070309020205020404" pitchFamily="49" charset="0"/>
              <a:buChar char="o"/>
            </a:pPr>
            <a:r>
              <a:rPr lang="en-US" sz="1200" dirty="0"/>
              <a:t>Scan</a:t>
            </a:r>
            <a:r>
              <a:rPr lang="en-US" sz="1200" baseline="0" dirty="0"/>
              <a:t> the </a:t>
            </a:r>
            <a:r>
              <a:rPr lang="en-US" sz="1200" b="1" u="none" baseline="0" dirty="0"/>
              <a:t>do now </a:t>
            </a:r>
            <a:r>
              <a:rPr lang="en-US" sz="1200" baseline="0" dirty="0"/>
              <a:t>responses to anticipate your students’ greatest needs before you start the lesson</a:t>
            </a:r>
          </a:p>
          <a:p>
            <a:pPr marL="457200" indent="-285750">
              <a:buFont typeface="Courier New" panose="02070309020205020404" pitchFamily="49" charset="0"/>
              <a:buChar char="o"/>
            </a:pPr>
            <a:r>
              <a:rPr lang="en-US" sz="1200" baseline="0" dirty="0"/>
              <a:t>During direct instruction, note which students will need more help during work time based on </a:t>
            </a:r>
            <a:r>
              <a:rPr lang="en-US" sz="1200" b="1" i="0" u="none" baseline="0" dirty="0"/>
              <a:t>observation</a:t>
            </a:r>
          </a:p>
          <a:p>
            <a:pPr marL="457200" indent="-285750">
              <a:buFont typeface="Courier New" panose="02070309020205020404" pitchFamily="49" charset="0"/>
              <a:buChar char="o"/>
            </a:pPr>
            <a:r>
              <a:rPr lang="en-US" sz="1200" baseline="0" dirty="0"/>
              <a:t>Direct </a:t>
            </a:r>
            <a:r>
              <a:rPr lang="en-US" sz="1200" b="1" u="none" baseline="0" dirty="0"/>
              <a:t>cold calling </a:t>
            </a:r>
            <a:r>
              <a:rPr lang="en-US" sz="1200" baseline="0"/>
              <a:t>toward representatives of subgroups of students to understand the distinct needs of each </a:t>
            </a:r>
            <a:r>
              <a:rPr lang="en-US"/>
              <a:t>group—for example, students who are generally on track, those who struggle, and those who rarely ask questions.</a:t>
            </a:r>
            <a:endParaRPr lang="en-US" sz="1200" baseline="0">
              <a:cs typeface="Calibri"/>
            </a:endParaRPr>
          </a:p>
          <a:p>
            <a:pPr marL="171450" indent="-171450">
              <a:buFont typeface="Arial" panose="020B0604020202020204" pitchFamily="34" charset="0"/>
              <a:buChar char="•"/>
            </a:pPr>
            <a:r>
              <a:rPr lang="en-US" sz="1200" baseline="0" dirty="0"/>
              <a:t>After class, you should </a:t>
            </a:r>
          </a:p>
          <a:p>
            <a:pPr marL="45720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Scan </a:t>
            </a:r>
            <a:r>
              <a:rPr lang="en-US" sz="1200" b="1" u="none" baseline="0" dirty="0"/>
              <a:t>exit rickets </a:t>
            </a:r>
            <a:r>
              <a:rPr lang="en-US" sz="1200" baseline="0" dirty="0"/>
              <a:t>to highlight key takeaways</a:t>
            </a:r>
          </a:p>
          <a:p>
            <a:pPr marL="45720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Review </a:t>
            </a:r>
            <a:r>
              <a:rPr lang="en-US" sz="1200" b="1" u="none" baseline="0" dirty="0"/>
              <a:t>daily/weekly quizzes </a:t>
            </a:r>
            <a:r>
              <a:rPr lang="en-US" sz="1200" baseline="0" dirty="0"/>
              <a:t>to understand which standards/objectives were met, and which one’s require re-teaching</a:t>
            </a:r>
          </a:p>
          <a:p>
            <a:pPr marL="45720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t>Reflect</a:t>
            </a:r>
            <a:r>
              <a:rPr lang="en-US" sz="1200" b="1" baseline="0" dirty="0"/>
              <a:t> </a:t>
            </a:r>
            <a:r>
              <a:rPr lang="en-US" sz="1200" baseline="0" dirty="0"/>
              <a:t>on which teacher actions had the greatest/least success for all students</a:t>
            </a:r>
            <a:endParaRPr lang="en-US" dirty="0"/>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How do you envision analyzing</a:t>
            </a:r>
            <a:r>
              <a:rPr lang="en-US" baseline="0" dirty="0">
                <a:latin typeface="Calibri" panose="020F0502020204030204" pitchFamily="34" charset="0"/>
                <a:ea typeface="Calibri" panose="020F0502020204030204" pitchFamily="34" charset="0"/>
                <a:cs typeface="Times New Roman" panose="02020603050405020304" pitchFamily="18" charset="0"/>
              </a:rPr>
              <a:t> data, and to what end? </a:t>
            </a:r>
            <a:r>
              <a:rPr lang="en-US" i="1" baseline="0" dirty="0">
                <a:latin typeface="Calibri" panose="020F0502020204030204" pitchFamily="34" charset="0"/>
                <a:ea typeface="Calibri" panose="020F0502020204030204" pitchFamily="34" charset="0"/>
                <a:cs typeface="Times New Roman" panose="02020603050405020304" pitchFamily="18" charset="0"/>
              </a:rPr>
              <a:t>[Take a few responses]</a:t>
            </a:r>
          </a:p>
          <a:p>
            <a:pPr marL="171450" indent="-171450">
              <a:buFont typeface="Arial" panose="020B0604020202020204" pitchFamily="34" charset="0"/>
              <a:buChar char="•"/>
            </a:pPr>
            <a:r>
              <a:rPr lang="en-US" baseline="0" dirty="0">
                <a:latin typeface="Calibri" panose="020F0502020204030204" pitchFamily="34" charset="0"/>
                <a:ea typeface="Calibri" panose="020F0502020204030204" pitchFamily="34" charset="0"/>
                <a:cs typeface="Times New Roman" panose="02020603050405020304" pitchFamily="18" charset="0"/>
              </a:rPr>
              <a:t>Remember, it’s really important to use a </a:t>
            </a:r>
            <a:r>
              <a:rPr lang="en-US" i="1" baseline="0" dirty="0">
                <a:latin typeface="Calibri" panose="020F0502020204030204" pitchFamily="34" charset="0"/>
                <a:ea typeface="Calibri" panose="020F0502020204030204" pitchFamily="34" charset="0"/>
                <a:cs typeface="Times New Roman" panose="02020603050405020304" pitchFamily="18" charset="0"/>
              </a:rPr>
              <a:t>variety </a:t>
            </a:r>
            <a:r>
              <a:rPr lang="en-US" baseline="0" dirty="0">
                <a:latin typeface="Calibri" panose="020F0502020204030204" pitchFamily="34" charset="0"/>
                <a:ea typeface="Calibri" panose="020F0502020204030204" pitchFamily="34" charset="0"/>
                <a:cs typeface="Times New Roman" panose="02020603050405020304" pitchFamily="18" charset="0"/>
              </a:rPr>
              <a:t>of data and to plan your checks for understanding in advance.</a:t>
            </a:r>
          </a:p>
          <a:p>
            <a:pPr marL="171450" indent="-171450">
              <a:buFont typeface="Arial" panose="020B0604020202020204" pitchFamily="34" charset="0"/>
              <a:buChar char="•"/>
            </a:pPr>
            <a:r>
              <a:rPr lang="en-US" i="1" baseline="0" dirty="0">
                <a:latin typeface="Calibri" panose="020F0502020204030204" pitchFamily="34" charset="0"/>
                <a:ea typeface="Calibri" panose="020F0502020204030204" pitchFamily="34" charset="0"/>
                <a:cs typeface="Times New Roman" panose="02020603050405020304" pitchFamily="18" charset="0"/>
              </a:rPr>
              <a:t>[Click to animate] </a:t>
            </a:r>
            <a:r>
              <a:rPr lang="en-US" baseline="0" dirty="0">
                <a:latin typeface="Calibri" panose="020F0502020204030204" pitchFamily="34" charset="0"/>
                <a:ea typeface="Calibri" panose="020F0502020204030204" pitchFamily="34" charset="0"/>
                <a:cs typeface="Times New Roman" panose="02020603050405020304" pitchFamily="18" charset="0"/>
              </a:rPr>
              <a:t>What other ways can you analyze data during and after class?</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16</a:t>
            </a:fld>
            <a:endParaRPr lang="en-US"/>
          </a:p>
        </p:txBody>
      </p:sp>
    </p:spTree>
    <p:extLst>
      <p:ext uri="{BB962C8B-B14F-4D97-AF65-F5344CB8AC3E}">
        <p14:creationId xmlns:p14="http://schemas.microsoft.com/office/powerpoint/2010/main" val="1331363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Offer RAs proactive strategies for contributing to the school’s data analysis efforts.</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2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Here are some things to think through to</a:t>
            </a:r>
            <a:r>
              <a:rPr lang="en-US" baseline="0" dirty="0">
                <a:latin typeface="Calibri" panose="020F0502020204030204" pitchFamily="34" charset="0"/>
                <a:ea typeface="Calibri" panose="020F0502020204030204" pitchFamily="34" charset="0"/>
                <a:cs typeface="Times New Roman" panose="02020603050405020304" pitchFamily="18" charset="0"/>
              </a:rPr>
              <a:t> plan your analysis and routines.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Do you have </a:t>
            </a:r>
            <a:r>
              <a:rPr lang="en-US" dirty="0">
                <a:latin typeface="Calibri" panose="020F0502020204030204" pitchFamily="34" charset="0"/>
                <a:ea typeface="Calibri" panose="020F0502020204030204" pitchFamily="34" charset="0"/>
                <a:cs typeface="Times New Roman" panose="02020603050405020304" pitchFamily="18" charset="0"/>
              </a:rPr>
              <a:t>other questions</a:t>
            </a:r>
            <a:r>
              <a:rPr lang="en-US" baseline="0" dirty="0">
                <a:latin typeface="Calibri" panose="020F0502020204030204" pitchFamily="34" charset="0"/>
                <a:ea typeface="Calibri" panose="020F0502020204030204" pitchFamily="34" charset="0"/>
                <a:cs typeface="Times New Roman" panose="02020603050405020304" pitchFamily="18" charset="0"/>
              </a:rPr>
              <a:t> that could help you be strong contributors here? Please share a few ideas.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[If RA’s are widely unclear, flag this for MCLs/TRTs.]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[If needed, share the following examples: </a:t>
            </a:r>
            <a:endParaRPr lang="en-US" sz="2200" dirty="0"/>
          </a:p>
          <a:p>
            <a:pPr marL="457200" indent="-342900">
              <a:buFont typeface="Courier New" panose="02070309020205020404" pitchFamily="49" charset="0"/>
              <a:buChar char="o"/>
            </a:pPr>
            <a:r>
              <a:rPr lang="en-US" sz="2200" dirty="0"/>
              <a:t>Do you know the </a:t>
            </a:r>
            <a:r>
              <a:rPr lang="en-US" sz="2200" b="1" u="none" dirty="0"/>
              <a:t>flow </a:t>
            </a:r>
            <a:r>
              <a:rPr lang="en-US" sz="2200" dirty="0"/>
              <a:t>and </a:t>
            </a:r>
            <a:r>
              <a:rPr lang="en-US" sz="2200" b="1" u="none" dirty="0"/>
              <a:t>key points </a:t>
            </a:r>
            <a:r>
              <a:rPr lang="en-US" sz="2200" dirty="0"/>
              <a:t>of the lesson ahead of time?</a:t>
            </a:r>
            <a:r>
              <a:rPr lang="en-US" sz="2200" baseline="0" dirty="0"/>
              <a:t> T</a:t>
            </a:r>
            <a:r>
              <a:rPr lang="en-US" sz="2200" dirty="0"/>
              <a:t>his will help you tune into the right CFUs to use.</a:t>
            </a:r>
          </a:p>
          <a:p>
            <a:pPr lvl="1"/>
            <a:r>
              <a:rPr lang="en-US" sz="1800" dirty="0"/>
              <a:t>For example: Review the lesson plan in advance to make sure you understand the key points and parts of the lesson.</a:t>
            </a:r>
          </a:p>
          <a:p>
            <a:pPr marL="457200" indent="-342900">
              <a:buFont typeface="Courier New" panose="02070309020205020404" pitchFamily="49" charset="0"/>
              <a:buChar char="o"/>
            </a:pPr>
            <a:r>
              <a:rPr lang="en-US" sz="2200" dirty="0"/>
              <a:t>Can you </a:t>
            </a:r>
            <a:r>
              <a:rPr lang="en-US" sz="2200" b="1" u="none" dirty="0"/>
              <a:t>anticipate which parts </a:t>
            </a:r>
            <a:r>
              <a:rPr lang="en-US" sz="2200" dirty="0"/>
              <a:t>of the lesson or which particular topics </a:t>
            </a:r>
            <a:r>
              <a:rPr lang="en-US" sz="2200" b="1" u="none" dirty="0"/>
              <a:t>will be the most challenging </a:t>
            </a:r>
            <a:r>
              <a:rPr lang="en-US" sz="2200" dirty="0"/>
              <a:t>for your students to master?</a:t>
            </a:r>
          </a:p>
          <a:p>
            <a:pPr lvl="1"/>
            <a:r>
              <a:rPr lang="en-US" sz="1800" dirty="0"/>
              <a:t>For example: Ask your MCL/TRT which learning objectives students typically need the most help mastering for a given subject.</a:t>
            </a:r>
          </a:p>
          <a:p>
            <a:pPr marL="457200" indent="-342900">
              <a:buFont typeface="Courier New" panose="02070309020205020404" pitchFamily="49" charset="0"/>
              <a:buChar char="o"/>
            </a:pPr>
            <a:r>
              <a:rPr lang="en-US" sz="2200" dirty="0"/>
              <a:t>What </a:t>
            </a:r>
            <a:r>
              <a:rPr lang="en-US" sz="2200" b="1" i="0" u="none" dirty="0"/>
              <a:t>routines </a:t>
            </a:r>
            <a:r>
              <a:rPr lang="en-US" sz="2200" dirty="0"/>
              <a:t>exist to collect and analyze data for your grade? And what skills/time can you contribute to help analyze the data?</a:t>
            </a:r>
          </a:p>
          <a:p>
            <a:pPr lvl="1"/>
            <a:r>
              <a:rPr lang="en-US" sz="1800" dirty="0"/>
              <a:t>For example: Work with your MCL/TRT to secure time during the week to review data.</a:t>
            </a:r>
          </a:p>
          <a:p>
            <a:pPr marL="457200" indent="-342900">
              <a:buFont typeface="Courier New" panose="02070309020205020404" pitchFamily="49" charset="0"/>
              <a:buChar char="o"/>
            </a:pPr>
            <a:r>
              <a:rPr lang="en-US" sz="2200" dirty="0"/>
              <a:t>How will you and your MCL</a:t>
            </a:r>
            <a:r>
              <a:rPr lang="en-US" sz="2400" dirty="0"/>
              <a:t>/TRT</a:t>
            </a:r>
            <a:r>
              <a:rPr lang="en-US" sz="2200" dirty="0"/>
              <a:t> </a:t>
            </a:r>
            <a:r>
              <a:rPr lang="en-US" sz="2200" b="1" u="none" dirty="0"/>
              <a:t>communicate about data findings</a:t>
            </a:r>
            <a:r>
              <a:rPr lang="en-US" sz="2200" dirty="0"/>
              <a:t>?</a:t>
            </a:r>
          </a:p>
          <a:p>
            <a:pPr lvl="1"/>
            <a:r>
              <a:rPr lang="en-US" sz="1800" dirty="0"/>
              <a:t>For example: Weekly check-ins where you highlight learning standards that received the highest and lowest mastery (can also be done over email).</a:t>
            </a:r>
          </a:p>
          <a:p>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17</a:t>
            </a:fld>
            <a:endParaRPr lang="en-US"/>
          </a:p>
        </p:txBody>
      </p:sp>
    </p:spTree>
    <p:extLst>
      <p:ext uri="{BB962C8B-B14F-4D97-AF65-F5344CB8AC3E}">
        <p14:creationId xmlns:p14="http://schemas.microsoft.com/office/powerpoint/2010/main" val="214018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Orient participants to Phase 3 of the framework</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&lt;1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Finally, let’s focus on the last phases, on </a:t>
            </a:r>
            <a:r>
              <a:rPr lang="en-US" baseline="0" dirty="0">
                <a:latin typeface="Calibri" panose="020F0502020204030204" pitchFamily="34" charset="0"/>
                <a:ea typeface="Calibri" panose="020F0502020204030204" pitchFamily="34" charset="0"/>
                <a:cs typeface="Times New Roman" panose="02020603050405020304" pitchFamily="18" charset="0"/>
              </a:rPr>
              <a:t>how to modify instruction to test hypotheses and interventions to increase student learning.</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18</a:t>
            </a:fld>
            <a:endParaRPr lang="en-US"/>
          </a:p>
        </p:txBody>
      </p:sp>
    </p:spTree>
    <p:extLst>
      <p:ext uri="{BB962C8B-B14F-4D97-AF65-F5344CB8AC3E}">
        <p14:creationId xmlns:p14="http://schemas.microsoft.com/office/powerpoint/2010/main" val="3810134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Offer RAs strategies for improving student learning based on their data analysis.</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7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It’s impossible to know what your students need to master each lesson’s objectives without the use of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Could a</a:t>
            </a:r>
            <a:r>
              <a:rPr lang="en-US" baseline="0" dirty="0">
                <a:latin typeface="Calibri" panose="020F0502020204030204" pitchFamily="34" charset="0"/>
                <a:ea typeface="Calibri" panose="020F0502020204030204" pitchFamily="34" charset="0"/>
                <a:cs typeface="Times New Roman" panose="02020603050405020304" pitchFamily="18" charset="0"/>
              </a:rPr>
              <a:t> few people read the bullets here?</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What other strategies could </a:t>
            </a:r>
            <a:r>
              <a:rPr lang="en-US" baseline="0" dirty="0">
                <a:latin typeface="Calibri" panose="020F0502020204030204" pitchFamily="34" charset="0"/>
                <a:ea typeface="Calibri" panose="020F0502020204030204" pitchFamily="34" charset="0"/>
                <a:cs typeface="Times New Roman" panose="02020603050405020304" pitchFamily="18" charset="0"/>
              </a:rPr>
              <a:t>help you act on your data analysis?</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19</a:t>
            </a:fld>
            <a:endParaRPr lang="en-US"/>
          </a:p>
        </p:txBody>
      </p:sp>
    </p:spTree>
    <p:extLst>
      <p:ext uri="{BB962C8B-B14F-4D97-AF65-F5344CB8AC3E}">
        <p14:creationId xmlns:p14="http://schemas.microsoft.com/office/powerpoint/2010/main" val="269269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To jog prior knowledge and formulate questions about the use of student data.</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5 minutes</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Materials needed: </a:t>
            </a:r>
            <a:r>
              <a:rPr lang="en-US" sz="1200" b="0" i="0" kern="1200" baseline="0" dirty="0">
                <a:solidFill>
                  <a:schemeClr val="tx1"/>
                </a:solidFill>
                <a:effectLst/>
                <a:latin typeface="+mn-lt"/>
                <a:ea typeface="+mn-ea"/>
                <a:cs typeface="+mn-cs"/>
              </a:rPr>
              <a:t>Handout—KWL Chart</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To jog our prior knowledge about data and to get us thinking more about how to use data to drive student achievement, please take three minutes to complete the following Know, Want to Know, and Learned Chart (KWL). We need to focus now only on the K and W. We’ll update the L section at the end of the session to document what we learned and to share any questions we have.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Could a few people share their responses?</a:t>
            </a:r>
          </a:p>
          <a:p>
            <a:pPr marL="171450" indent="-171450">
              <a:buFont typeface="Arial" panose="020B0604020202020204" pitchFamily="34" charset="0"/>
              <a:buChar char="•"/>
            </a:pPr>
            <a:r>
              <a:rPr lang="en-US" sz="1200" b="0" i="1" kern="1200" baseline="0" dirty="0">
                <a:solidFill>
                  <a:schemeClr val="tx1"/>
                </a:solidFill>
                <a:effectLst/>
                <a:latin typeface="+mn-lt"/>
                <a:ea typeface="+mn-ea"/>
                <a:cs typeface="+mn-cs"/>
              </a:rPr>
              <a:t>[Listen for themes of:</a:t>
            </a:r>
          </a:p>
          <a:p>
            <a:pPr marL="628650" lvl="1" indent="-171450">
              <a:buFont typeface="Arial" panose="020B0604020202020204" pitchFamily="34" charset="0"/>
              <a:buChar char="•"/>
            </a:pPr>
            <a:r>
              <a:rPr lang="en-US" sz="1200" b="0" i="1" kern="1200" baseline="0" dirty="0">
                <a:solidFill>
                  <a:schemeClr val="tx1"/>
                </a:solidFill>
                <a:effectLst/>
                <a:latin typeface="+mn-lt"/>
                <a:ea typeface="+mn-ea"/>
                <a:cs typeface="+mn-cs"/>
              </a:rPr>
              <a:t>Types of data: Formative assessments vs. summative</a:t>
            </a:r>
          </a:p>
          <a:p>
            <a:pPr marL="628650" lvl="1" indent="-171450">
              <a:buFont typeface="Arial" panose="020B0604020202020204" pitchFamily="34" charset="0"/>
              <a:buChar char="•"/>
            </a:pPr>
            <a:r>
              <a:rPr lang="en-US" sz="1200" b="0" i="1" kern="1200" baseline="0" dirty="0">
                <a:solidFill>
                  <a:schemeClr val="tx1"/>
                </a:solidFill>
                <a:effectLst/>
                <a:latin typeface="+mn-lt"/>
                <a:ea typeface="+mn-ea"/>
                <a:cs typeface="+mn-cs"/>
              </a:rPr>
              <a:t>Why data is important: Helps teacher know what students are mastering and where reteaching needs to occur; key to knowing whether students are on track for mastering for year.]</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a:t>
            </a:fld>
            <a:endParaRPr lang="en-US"/>
          </a:p>
        </p:txBody>
      </p:sp>
    </p:spTree>
    <p:extLst>
      <p:ext uri="{BB962C8B-B14F-4D97-AF65-F5344CB8AC3E}">
        <p14:creationId xmlns:p14="http://schemas.microsoft.com/office/powerpoint/2010/main" val="1039883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Allow RAs to apply what they’ve learned about collecting data.</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5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Now let’s put our skills to the test based on this session.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First, we’ll work independently to come up with two types of formative assessment –a check for understanding question for one-on-one work and small-group work—based on a learning objective. Take three minutes to do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[Call on a few people to share their responses.]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[Possible responses: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One on one: Showing two $1 bills, “how much </a:t>
            </a:r>
            <a:r>
              <a:rPr lang="en-US" b="1" u="none" baseline="0" dirty="0">
                <a:latin typeface="Calibri" panose="020F0502020204030204" pitchFamily="34" charset="0"/>
                <a:ea typeface="Calibri" panose="020F0502020204030204" pitchFamily="34" charset="0"/>
                <a:cs typeface="Times New Roman" panose="02020603050405020304" pitchFamily="18" charset="0"/>
              </a:rPr>
              <a:t>more</a:t>
            </a:r>
            <a:r>
              <a:rPr lang="en-US" u="none" baseline="0" dirty="0">
                <a:latin typeface="Calibri" panose="020F0502020204030204" pitchFamily="34" charset="0"/>
                <a:ea typeface="Calibri" panose="020F0502020204030204" pitchFamily="34" charset="0"/>
                <a:cs typeface="Times New Roman" panose="02020603050405020304" pitchFamily="18" charset="0"/>
              </a:rPr>
              <a:t> </a:t>
            </a:r>
            <a:r>
              <a:rPr lang="en-US" baseline="0" dirty="0">
                <a:latin typeface="Calibri" panose="020F0502020204030204" pitchFamily="34" charset="0"/>
                <a:ea typeface="Calibri" panose="020F0502020204030204" pitchFamily="34" charset="0"/>
                <a:cs typeface="Times New Roman" panose="02020603050405020304" pitchFamily="18" charset="0"/>
              </a:rPr>
              <a:t>would I have if I </a:t>
            </a:r>
            <a:r>
              <a:rPr lang="en-US" b="1" u="none" baseline="0" dirty="0">
                <a:latin typeface="Calibri" panose="020F0502020204030204" pitchFamily="34" charset="0"/>
                <a:ea typeface="Calibri" panose="020F0502020204030204" pitchFamily="34" charset="0"/>
                <a:cs typeface="Times New Roman" panose="02020603050405020304" pitchFamily="18" charset="0"/>
              </a:rPr>
              <a:t>added </a:t>
            </a:r>
            <a:r>
              <a:rPr lang="en-US" baseline="0" dirty="0">
                <a:latin typeface="Calibri" panose="020F0502020204030204" pitchFamily="34" charset="0"/>
                <a:ea typeface="Calibri" panose="020F0502020204030204" pitchFamily="34" charset="0"/>
                <a:cs typeface="Times New Roman" panose="02020603050405020304" pitchFamily="18" charset="0"/>
              </a:rPr>
              <a:t>another $1 bill? “What about a penny?”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Small group: “I have two $1 bills here (show bills). Then I reached into my pocket and found another one… hooray! How much do I have now? </a:t>
            </a:r>
            <a:r>
              <a:rPr lang="en-US" b="1" u="none" baseline="0" dirty="0">
                <a:latin typeface="Calibri" panose="020F0502020204030204" pitchFamily="34" charset="0"/>
                <a:ea typeface="Calibri" panose="020F0502020204030204" pitchFamily="34" charset="0"/>
                <a:cs typeface="Times New Roman" panose="02020603050405020304" pitchFamily="18" charset="0"/>
              </a:rPr>
              <a:t>Write your answer on your white board and hold it up on the count of 3.”]</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20</a:t>
            </a:fld>
            <a:endParaRPr lang="en-US"/>
          </a:p>
        </p:txBody>
      </p:sp>
    </p:spTree>
    <p:extLst>
      <p:ext uri="{BB962C8B-B14F-4D97-AF65-F5344CB8AC3E}">
        <p14:creationId xmlns:p14="http://schemas.microsoft.com/office/powerpoint/2010/main" val="69065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Allow RAs to apply what they’ve learned about interpreting data.</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10 minutes</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Materials needed: </a:t>
            </a:r>
            <a:r>
              <a:rPr lang="en-US" b="0" i="0" u="none" baseline="0" dirty="0"/>
              <a:t>Handout—Data Activity</a:t>
            </a:r>
            <a:endParaRPr lang="en-US" sz="1200" b="1" i="1" kern="1200" baseline="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Now let’s work in pairs to analyze a set of data based on the same learning objective from before, using this handout.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This is a tracker that a teacher uses to record exit ticket responses. The tracker also serves as a seating chart and way to record attendance (A is absent; P is present). The exit ticket is for Thursday’s lesson.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Take 10 minutes to complete the analysis. [Move along if people finish early.]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Can several of you share your responses to the questions on the handout?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[Listen for:</a:t>
            </a:r>
          </a:p>
          <a:p>
            <a:pPr marL="457200" rtl="0" eaLnBrk="1" fontAlgn="t" latinLnBrk="0" hangingPunct="1"/>
            <a:r>
              <a:rPr lang="en-US" sz="1200" b="0" i="0" u="none" strike="noStrike" kern="1200" dirty="0">
                <a:solidFill>
                  <a:schemeClr val="tx1"/>
                </a:solidFill>
                <a:effectLst/>
                <a:latin typeface="+mn-lt"/>
                <a:ea typeface="+mn-ea"/>
                <a:cs typeface="+mn-cs"/>
              </a:rPr>
              <a:t>1) How many students provided the correct response ($2.26)? An incorrect response? </a:t>
            </a:r>
            <a:r>
              <a:rPr lang="en-US" sz="1200" b="1" i="0" u="none" strike="noStrike" kern="1200" dirty="0">
                <a:solidFill>
                  <a:schemeClr val="tx1"/>
                </a:solidFill>
                <a:effectLst/>
                <a:latin typeface="+mn-lt"/>
                <a:ea typeface="+mn-ea"/>
                <a:cs typeface="+mn-cs"/>
              </a:rPr>
              <a:t>Example</a:t>
            </a:r>
            <a:r>
              <a:rPr lang="en-US" sz="1200" b="1" i="0" u="none" strike="noStrike" kern="1200" baseline="0" dirty="0">
                <a:solidFill>
                  <a:schemeClr val="tx1"/>
                </a:solidFill>
                <a:effectLst/>
                <a:latin typeface="+mn-lt"/>
                <a:ea typeface="+mn-ea"/>
                <a:cs typeface="+mn-cs"/>
              </a:rPr>
              <a:t> response: </a:t>
            </a:r>
            <a:r>
              <a:rPr lang="en-US" sz="1200" b="1" i="0" u="none" strike="noStrike" kern="1200" dirty="0">
                <a:solidFill>
                  <a:schemeClr val="tx1"/>
                </a:solidFill>
                <a:effectLst/>
                <a:latin typeface="+mn-lt"/>
                <a:ea typeface="+mn-ea"/>
                <a:cs typeface="+mn-cs"/>
              </a:rPr>
              <a:t>16 correct,</a:t>
            </a:r>
            <a:r>
              <a:rPr lang="en-US" sz="1200" b="1" i="0" u="none" strike="noStrike" kern="1200" baseline="0" dirty="0">
                <a:solidFill>
                  <a:schemeClr val="tx1"/>
                </a:solidFill>
                <a:effectLst/>
                <a:latin typeface="+mn-lt"/>
                <a:ea typeface="+mn-ea"/>
                <a:cs typeface="+mn-cs"/>
              </a:rPr>
              <a:t> 6 incorrect, 2 absent</a:t>
            </a:r>
            <a:endParaRPr lang="en-US" sz="1200" b="1" i="0" u="none" strike="noStrike" kern="1200" dirty="0">
              <a:solidFill>
                <a:schemeClr val="tx1"/>
              </a:solidFill>
              <a:effectLst/>
              <a:latin typeface="+mn-lt"/>
              <a:ea typeface="+mn-ea"/>
              <a:cs typeface="+mn-cs"/>
            </a:endParaRPr>
          </a:p>
          <a:p>
            <a:pPr marL="457200" rtl="0" eaLnBrk="1" fontAlgn="t" latinLnBrk="0" hangingPunct="1"/>
            <a:r>
              <a:rPr lang="en-US" sz="1200" b="0" i="0" u="none" strike="noStrike" kern="1200" dirty="0">
                <a:solidFill>
                  <a:schemeClr val="tx1"/>
                </a:solidFill>
                <a:effectLst/>
                <a:latin typeface="+mn-lt"/>
                <a:ea typeface="+mn-ea"/>
                <a:cs typeface="+mn-cs"/>
              </a:rPr>
              <a:t>2) What is your class mastery of the objective?</a:t>
            </a:r>
            <a:r>
              <a:rPr lang="en-US" sz="1200" b="0" i="0" u="none" strike="noStrike" kern="1200" baseline="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Example</a:t>
            </a:r>
            <a:r>
              <a:rPr lang="en-US" sz="1200" b="1" i="0" u="none" strike="noStrike" kern="1200" baseline="0" dirty="0">
                <a:solidFill>
                  <a:schemeClr val="tx1"/>
                </a:solidFill>
                <a:effectLst/>
                <a:latin typeface="+mn-lt"/>
                <a:ea typeface="+mn-ea"/>
                <a:cs typeface="+mn-cs"/>
              </a:rPr>
              <a:t> response: 66.6% mastery, if we include students who were absent. They are still responsible for mastering the objective.</a:t>
            </a:r>
            <a:endParaRPr lang="en-US" sz="1200" b="1" i="0" u="none" strike="noStrike" kern="1200" dirty="0">
              <a:solidFill>
                <a:schemeClr val="tx1"/>
              </a:solidFill>
              <a:effectLst/>
              <a:latin typeface="+mn-lt"/>
              <a:ea typeface="+mn-ea"/>
              <a:cs typeface="+mn-cs"/>
            </a:endParaRPr>
          </a:p>
          <a:p>
            <a:pPr marL="457200" rtl="0" eaLnBrk="1" fontAlgn="t" latinLnBrk="0" hangingPunct="1"/>
            <a:r>
              <a:rPr lang="en-US" sz="1200" b="0" i="0" u="none" strike="noStrike" kern="1200" dirty="0">
                <a:solidFill>
                  <a:schemeClr val="tx1"/>
                </a:solidFill>
                <a:effectLst/>
                <a:latin typeface="+mn-lt"/>
                <a:ea typeface="+mn-ea"/>
                <a:cs typeface="+mn-cs"/>
              </a:rPr>
              <a:t>3) What trends exist, if any, in who responded correctly vs. incorrectly? </a:t>
            </a:r>
            <a:r>
              <a:rPr lang="en-US" sz="1200" b="1" i="0" u="none" strike="noStrike" kern="1200" dirty="0">
                <a:solidFill>
                  <a:schemeClr val="tx1"/>
                </a:solidFill>
                <a:effectLst/>
                <a:latin typeface="+mn-lt"/>
                <a:ea typeface="+mn-ea"/>
                <a:cs typeface="+mn-cs"/>
              </a:rPr>
              <a:t>Example</a:t>
            </a:r>
            <a:r>
              <a:rPr lang="en-US" sz="1200" b="1" i="0" u="none" strike="noStrike" kern="1200" baseline="0" dirty="0">
                <a:solidFill>
                  <a:schemeClr val="tx1"/>
                </a:solidFill>
                <a:effectLst/>
                <a:latin typeface="+mn-lt"/>
                <a:ea typeface="+mn-ea"/>
                <a:cs typeface="+mn-cs"/>
              </a:rPr>
              <a:t> response: Students who provided the incorrect answer assumed each bill and coin held the same value or simply counted the number of bills/coins on the project (i.e., there are four so that must mean $4.00). I also notice that the incorrect responses came from students sitting in the back of the room.</a:t>
            </a:r>
            <a:endParaRPr lang="en-US" sz="1200" b="1" i="0" u="none" strike="noStrike" kern="1200" dirty="0">
              <a:solidFill>
                <a:schemeClr val="tx1"/>
              </a:solidFill>
              <a:effectLst/>
              <a:latin typeface="+mn-lt"/>
              <a:ea typeface="+mn-ea"/>
              <a:cs typeface="+mn-cs"/>
            </a:endParaRPr>
          </a:p>
          <a:p>
            <a:pPr marL="457200" rtl="0" eaLnBrk="1" fontAlgn="auto" latinLnBrk="0" hangingPunct="1"/>
            <a:r>
              <a:rPr lang="en-US" sz="1200" b="0" i="0" u="none" strike="noStrike" kern="1200" dirty="0">
                <a:solidFill>
                  <a:schemeClr val="tx1"/>
                </a:solidFill>
                <a:effectLst/>
                <a:latin typeface="+mn-lt"/>
                <a:ea typeface="+mn-ea"/>
                <a:cs typeface="+mn-cs"/>
              </a:rPr>
              <a:t>4)</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What might you recommend as next steps (be creative)? </a:t>
            </a:r>
            <a:r>
              <a:rPr lang="en-US" sz="1200" b="1" i="0" u="none" strike="noStrike" kern="1200" dirty="0">
                <a:solidFill>
                  <a:schemeClr val="tx1"/>
                </a:solidFill>
                <a:effectLst/>
                <a:latin typeface="+mn-lt"/>
                <a:ea typeface="+mn-ea"/>
                <a:cs typeface="+mn-cs"/>
              </a:rPr>
              <a:t>Example</a:t>
            </a:r>
            <a:r>
              <a:rPr lang="en-US" sz="1200" b="1" i="0" u="none" strike="noStrike" kern="1200" baseline="0" dirty="0">
                <a:solidFill>
                  <a:schemeClr val="tx1"/>
                </a:solidFill>
                <a:effectLst/>
                <a:latin typeface="+mn-lt"/>
                <a:ea typeface="+mn-ea"/>
                <a:cs typeface="+mn-cs"/>
              </a:rPr>
              <a:t> response: </a:t>
            </a:r>
            <a:r>
              <a:rPr lang="en-US" sz="1200" b="1" i="0" u="none" strike="noStrike" kern="1200" dirty="0">
                <a:solidFill>
                  <a:schemeClr val="tx1"/>
                </a:solidFill>
                <a:effectLst/>
                <a:latin typeface="+mn-lt"/>
                <a:ea typeface="+mn-ea"/>
                <a:cs typeface="+mn-cs"/>
              </a:rPr>
              <a:t>I wonder if I was paying</a:t>
            </a:r>
            <a:r>
              <a:rPr lang="en-US" sz="1200" b="1" i="0" u="none" strike="noStrike" kern="1200" baseline="0" dirty="0">
                <a:solidFill>
                  <a:schemeClr val="tx1"/>
                </a:solidFill>
                <a:effectLst/>
                <a:latin typeface="+mn-lt"/>
                <a:ea typeface="+mn-ea"/>
                <a:cs typeface="+mn-cs"/>
              </a:rPr>
              <a:t> enough attention to </a:t>
            </a:r>
            <a:r>
              <a:rPr lang="en-US" sz="1200" b="1" i="0" u="none" strike="noStrike" kern="1200" dirty="0">
                <a:solidFill>
                  <a:schemeClr val="tx1"/>
                </a:solidFill>
                <a:effectLst/>
                <a:latin typeface="+mn-lt"/>
                <a:ea typeface="+mn-ea"/>
                <a:cs typeface="+mn-cs"/>
              </a:rPr>
              <a:t>students in the back of the room </a:t>
            </a:r>
            <a:r>
              <a:rPr lang="en-US" sz="1200" b="1" i="0" u="none" strike="noStrike" kern="1200" baseline="0" dirty="0">
                <a:solidFill>
                  <a:schemeClr val="tx1"/>
                </a:solidFill>
                <a:effectLst/>
                <a:latin typeface="+mn-lt"/>
                <a:ea typeface="+mn-ea"/>
                <a:cs typeface="+mn-cs"/>
              </a:rPr>
              <a:t>during the lesson? I </a:t>
            </a:r>
            <a:r>
              <a:rPr lang="en-US" sz="1200" b="1" i="0" u="none" strike="noStrike" kern="1200" dirty="0">
                <a:solidFill>
                  <a:schemeClr val="tx1"/>
                </a:solidFill>
                <a:effectLst/>
                <a:latin typeface="+mn-lt"/>
                <a:ea typeface="+mn-ea"/>
                <a:cs typeface="+mn-cs"/>
              </a:rPr>
              <a:t>will need to determine why students had the misconception and most likely reteach by reviewing each</a:t>
            </a:r>
            <a:r>
              <a:rPr lang="en-US" sz="1200" b="1" i="0" u="none" strike="noStrike" kern="1200" baseline="0" dirty="0">
                <a:solidFill>
                  <a:schemeClr val="tx1"/>
                </a:solidFill>
                <a:effectLst/>
                <a:latin typeface="+mn-lt"/>
                <a:ea typeface="+mn-ea"/>
                <a:cs typeface="+mn-cs"/>
              </a:rPr>
              <a:t> bill/coin’s value</a:t>
            </a:r>
            <a:r>
              <a:rPr lang="en-US" sz="1200" b="1"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21</a:t>
            </a:fld>
            <a:endParaRPr lang="en-US"/>
          </a:p>
        </p:txBody>
      </p:sp>
    </p:spTree>
    <p:extLst>
      <p:ext uri="{BB962C8B-B14F-4D97-AF65-F5344CB8AC3E}">
        <p14:creationId xmlns:p14="http://schemas.microsoft.com/office/powerpoint/2010/main" val="146103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Allow RAs to apply what they’ve learned about modify instruction.</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3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So how do you use results from data analysis to modify instruction? Please read the scenario on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Calibri" panose="020F0502020204030204" pitchFamily="34" charset="0"/>
                <a:ea typeface="Calibri" panose="020F0502020204030204" pitchFamily="34" charset="0"/>
                <a:cs typeface="Times New Roman" panose="02020603050405020304" pitchFamily="18" charset="0"/>
              </a:rPr>
              <a:t>What solutions do you all see?</a:t>
            </a:r>
            <a:endParaRPr lang="en-US" baseline="0"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22</a:t>
            </a:fld>
            <a:endParaRPr lang="en-US"/>
          </a:p>
        </p:txBody>
      </p:sp>
    </p:spTree>
    <p:extLst>
      <p:ext uri="{BB962C8B-B14F-4D97-AF65-F5344CB8AC3E}">
        <p14:creationId xmlns:p14="http://schemas.microsoft.com/office/powerpoint/2010/main" val="941285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Orient participants to the Continuous Improvement Cycle Framework</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5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Again, here’s the full cycle with its three phases.</a:t>
            </a:r>
            <a:r>
              <a:rPr lang="en-US" baseline="0" dirty="0">
                <a:latin typeface="Calibri" panose="020F0502020204030204" pitchFamily="34" charset="0"/>
                <a:ea typeface="Calibri" panose="020F0502020204030204" pitchFamily="34" charset="0"/>
                <a:cs typeface="Times New Roman" panose="02020603050405020304" pitchFamily="18" charset="0"/>
              </a:rPr>
              <a:t> As RAs, we’re all about </a:t>
            </a:r>
            <a:r>
              <a:rPr lang="en-US" sz="1200" kern="1200" baseline="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aking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data part of an ongoing culture of instructional improvement.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b="0" i="0" dirty="0">
                <a:latin typeface="Calibri" panose="020F0502020204030204" pitchFamily="34" charset="0"/>
                <a:ea typeface="Calibri" panose="020F0502020204030204" pitchFamily="34" charset="0"/>
                <a:cs typeface="Times New Roman" panose="02020603050405020304" pitchFamily="18" charset="0"/>
              </a:rPr>
              <a:t>[click to animate] Based on what you know, </a:t>
            </a:r>
            <a:r>
              <a:rPr lang="en-US" baseline="0" dirty="0">
                <a:latin typeface="Calibri" panose="020F0502020204030204" pitchFamily="34" charset="0"/>
                <a:ea typeface="Calibri" panose="020F0502020204030204" pitchFamily="34" charset="0"/>
                <a:cs typeface="Times New Roman" panose="02020603050405020304" pitchFamily="18" charset="0"/>
              </a:rPr>
              <a:t>how might this cycle might work if executed on a daily basis? Weekly? </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[Record responses on chart paper]</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23</a:t>
            </a:fld>
            <a:endParaRPr lang="en-US"/>
          </a:p>
        </p:txBody>
      </p:sp>
    </p:spTree>
    <p:extLst>
      <p:ext uri="{BB962C8B-B14F-4D97-AF65-F5344CB8AC3E}">
        <p14:creationId xmlns:p14="http://schemas.microsoft.com/office/powerpoint/2010/main" val="2419430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To revisit their KWL chart and update it to acknowledge what they learned.</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3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Please take 3 minutes to review your KWL chart and update it so you can reflect on what you learned.</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Jot the three most important things you learned on a sticky note, and leave it on this chart paper.</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24</a:t>
            </a:fld>
            <a:endParaRPr lang="en-US"/>
          </a:p>
        </p:txBody>
      </p:sp>
    </p:spTree>
    <p:extLst>
      <p:ext uri="{BB962C8B-B14F-4D97-AF65-F5344CB8AC3E}">
        <p14:creationId xmlns:p14="http://schemas.microsoft.com/office/powerpoint/2010/main" val="2476560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Objective</a:t>
            </a:r>
            <a:r>
              <a:rPr lang="en-US" dirty="0"/>
              <a:t>: Set action steps</a:t>
            </a:r>
          </a:p>
          <a:p>
            <a:endParaRPr lang="en-US" dirty="0"/>
          </a:p>
          <a:p>
            <a:r>
              <a:rPr lang="en-US" b="1" i="1" dirty="0"/>
              <a:t>Estimated Time: </a:t>
            </a:r>
            <a:r>
              <a:rPr lang="en-US" dirty="0"/>
              <a:t>3 minutes</a:t>
            </a:r>
          </a:p>
          <a:p>
            <a:endParaRPr lang="en-US" dirty="0"/>
          </a:p>
          <a:p>
            <a:r>
              <a:rPr lang="en-US" b="1" i="1" dirty="0"/>
              <a:t>Facilitator</a:t>
            </a:r>
            <a:r>
              <a:rPr lang="en-US" b="1" i="1" baseline="0" dirty="0"/>
              <a:t> says: </a:t>
            </a:r>
          </a:p>
          <a:p>
            <a:pPr marL="171450" indent="-171450">
              <a:buFont typeface="Arial" panose="020B0604020202020204" pitchFamily="34" charset="0"/>
              <a:buChar char="•"/>
            </a:pPr>
            <a:r>
              <a:rPr lang="en-US" dirty="0"/>
              <a:t>At the end of each of our sessions together, we will encourage you to set some actions steps for yourselves based on what you learned during the session. We will always provide some examples. You will learn and experience a lot over the course of our training, so we want to help you ensure you take note actionable next steps after each session so you have a plan of attack to prepare for the first day of school. </a:t>
            </a:r>
          </a:p>
        </p:txBody>
      </p:sp>
      <p:sp>
        <p:nvSpPr>
          <p:cNvPr id="4" name="Slide Number Placeholder 3"/>
          <p:cNvSpPr>
            <a:spLocks noGrp="1"/>
          </p:cNvSpPr>
          <p:nvPr>
            <p:ph type="sldNum" sz="quarter" idx="10"/>
          </p:nvPr>
        </p:nvSpPr>
        <p:spPr/>
        <p:txBody>
          <a:bodyPr/>
          <a:lstStyle/>
          <a:p>
            <a:fld id="{896ECE7F-0B4A-4070-80F6-26359A84C081}" type="slidenum">
              <a:rPr lang="en-US" smtClean="0"/>
              <a:t>25</a:t>
            </a:fld>
            <a:endParaRPr lang="en-US"/>
          </a:p>
        </p:txBody>
      </p:sp>
    </p:spTree>
    <p:extLst>
      <p:ext uri="{BB962C8B-B14F-4D97-AF65-F5344CB8AC3E}">
        <p14:creationId xmlns:p14="http://schemas.microsoft.com/office/powerpoint/2010/main" val="1334842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ECE7F-0B4A-4070-80F6-26359A84C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21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Outline the learning objectives</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says</a:t>
            </a:r>
            <a:r>
              <a:rPr lang="en-US" sz="1200" b="1" i="1" kern="1200" baseline="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Could two people read these? </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Remember:  All RA roles look different, and all teams of teachers have different strategies when it comes to using data to inform instruction. We want to provide the foundational skills of what may be to come, or help RAs build their skills so that they can take on more in supporting their teams if the occasion arises—but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 sure to work closely with your MCL/TRT.</a:t>
            </a:r>
          </a:p>
          <a:p>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3</a:t>
            </a:fld>
            <a:endParaRPr lang="en-US"/>
          </a:p>
        </p:txBody>
      </p:sp>
    </p:spTree>
    <p:extLst>
      <p:ext uri="{BB962C8B-B14F-4D97-AF65-F5344CB8AC3E}">
        <p14:creationId xmlns:p14="http://schemas.microsoft.com/office/powerpoint/2010/main" val="334258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Note: You may want to spend more time on this slide breaking down the terms “formative” and “summative”</a:t>
            </a:r>
          </a:p>
          <a:p>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Introduce the general types of student learning data that educators collect and use</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3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u="none" kern="1200" baseline="0" dirty="0">
                <a:solidFill>
                  <a:schemeClr val="tx1"/>
                </a:solidFill>
                <a:effectLst/>
                <a:latin typeface="+mn-lt"/>
                <a:ea typeface="+mn-ea"/>
                <a:cs typeface="+mn-cs"/>
              </a:rPr>
              <a:t>Let’s begin by thinking about the different types and uses for data that educators collect. Remember that using student data helps us take the guesswork out of whether our students are learning. Collecting data helps us instead focus on what students are learning, so we can build on that, and where students need more support, so we can refine our approach and provide more resources. Here are three general types of data that you must be familiar with:</a:t>
            </a:r>
          </a:p>
          <a:p>
            <a:pPr marL="171450" indent="-171450">
              <a:buFont typeface="Arial" panose="020B0604020202020204" pitchFamily="34" charset="0"/>
              <a:buChar char="•"/>
            </a:pPr>
            <a:r>
              <a:rPr lang="en-US" sz="1200" b="1" u="none" kern="1200" dirty="0">
                <a:solidFill>
                  <a:schemeClr val="tx1"/>
                </a:solidFill>
                <a:effectLst/>
                <a:latin typeface="+mn-lt"/>
                <a:ea typeface="+mn-ea"/>
                <a:cs typeface="+mn-cs"/>
              </a:rPr>
              <a:t>Diagnostic</a:t>
            </a:r>
            <a:r>
              <a:rPr lang="en-US" sz="1200"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pre-assessment, at the beginning, to provide data about prior knowledge before beginning instruction</a:t>
            </a:r>
          </a:p>
          <a:p>
            <a:pPr marL="171450" indent="-171450">
              <a:buFont typeface="Arial" panose="020B0604020202020204" pitchFamily="34" charset="0"/>
              <a:buChar char="•"/>
            </a:pPr>
            <a:r>
              <a:rPr lang="en-US" sz="1200" b="1" u="none" kern="1200" dirty="0">
                <a:solidFill>
                  <a:schemeClr val="tx1"/>
                </a:solidFill>
                <a:effectLst/>
                <a:latin typeface="+mn-lt"/>
                <a:ea typeface="+mn-ea"/>
                <a:cs typeface="+mn-cs"/>
              </a:rPr>
              <a:t>Formative</a:t>
            </a:r>
            <a:r>
              <a:rPr lang="en-US" sz="1200" u="none" kern="1200" dirty="0">
                <a:solidFill>
                  <a:schemeClr val="tx1"/>
                </a:solidFill>
                <a:effectLst/>
                <a:latin typeface="+mn-lt"/>
                <a:ea typeface="+mn-ea"/>
                <a:cs typeface="+mn-cs"/>
              </a:rPr>
              <a:t>—at frequent points</a:t>
            </a:r>
            <a:r>
              <a:rPr lang="en-US" sz="1200" u="none" kern="1200" baseline="0" dirty="0">
                <a:solidFill>
                  <a:schemeClr val="tx1"/>
                </a:solidFill>
                <a:effectLst/>
                <a:latin typeface="+mn-lt"/>
                <a:ea typeface="+mn-ea"/>
                <a:cs typeface="+mn-cs"/>
              </a:rPr>
              <a:t> throughout learning, to guide </a:t>
            </a:r>
            <a:r>
              <a:rPr lang="en-US" sz="1200" kern="1200" dirty="0">
                <a:solidFill>
                  <a:schemeClr val="tx1"/>
                </a:solidFill>
                <a:effectLst/>
                <a:latin typeface="+mn-lt"/>
                <a:ea typeface="+mn-ea"/>
                <a:cs typeface="+mn-cs"/>
              </a:rPr>
              <a:t>in-class decisions to improve instruction, encourage students to self-monitor understanding, and check for understanding that may lead to intervention</a:t>
            </a:r>
          </a:p>
          <a:p>
            <a:pPr marL="171450" lvl="0" indent="-171450">
              <a:buFont typeface="Arial" panose="020B0604020202020204" pitchFamily="34" charset="0"/>
              <a:buChar char="•"/>
            </a:pPr>
            <a:r>
              <a:rPr lang="en-US" sz="1200" b="1" u="none" kern="1200" dirty="0">
                <a:solidFill>
                  <a:schemeClr val="tx1"/>
                </a:solidFill>
                <a:effectLst/>
                <a:latin typeface="+mn-lt"/>
                <a:ea typeface="+mn-ea"/>
                <a:cs typeface="+mn-cs"/>
              </a:rPr>
              <a:t>Summative</a:t>
            </a:r>
            <a:r>
              <a:rPr lang="en-US" sz="1200" u="none" kern="1200" dirty="0">
                <a:solidFill>
                  <a:schemeClr val="tx1"/>
                </a:solidFill>
                <a:effectLst/>
                <a:latin typeface="+mn-lt"/>
                <a:ea typeface="+mn-ea"/>
                <a:cs typeface="+mn-cs"/>
              </a:rPr>
              <a:t>—at the </a:t>
            </a:r>
            <a:r>
              <a:rPr lang="en-US" sz="1200" kern="1200" dirty="0">
                <a:solidFill>
                  <a:schemeClr val="tx1"/>
                </a:solidFill>
                <a:effectLst/>
                <a:latin typeface="+mn-lt"/>
                <a:ea typeface="+mn-ea"/>
                <a:cs typeface="+mn-cs"/>
              </a:rPr>
              <a:t>end, to measure student competency or mastery, for grades/promotion</a:t>
            </a:r>
          </a:p>
          <a:p>
            <a:pPr marL="171450" lvl="0" indent="-171450">
              <a:buFont typeface="Arial" panose="020B0604020202020204" pitchFamily="34" charset="0"/>
              <a:buChar char="•"/>
            </a:pPr>
            <a:r>
              <a:rPr lang="en-US" sz="1200" b="0" i="1" u="none" kern="1200" dirty="0">
                <a:solidFill>
                  <a:schemeClr val="tx1"/>
                </a:solidFill>
                <a:effectLst/>
                <a:latin typeface="+mn-lt"/>
                <a:ea typeface="+mn-ea"/>
                <a:cs typeface="+mn-cs"/>
              </a:rPr>
              <a:t>[click to animate]</a:t>
            </a:r>
            <a:r>
              <a:rPr lang="en-US" sz="1200" b="0" i="0" u="none" kern="1200" dirty="0">
                <a:solidFill>
                  <a:schemeClr val="tx1"/>
                </a:solidFill>
                <a:effectLst/>
                <a:latin typeface="+mn-lt"/>
                <a:ea typeface="+mn-ea"/>
                <a:cs typeface="+mn-cs"/>
              </a:rPr>
              <a:t> In this session, we’re focusing</a:t>
            </a:r>
            <a:r>
              <a:rPr lang="en-US" sz="1200" b="0" i="0" u="none" kern="1200" baseline="0" dirty="0">
                <a:solidFill>
                  <a:schemeClr val="tx1"/>
                </a:solidFill>
                <a:effectLst/>
                <a:latin typeface="+mn-lt"/>
                <a:ea typeface="+mn-ea"/>
                <a:cs typeface="+mn-cs"/>
              </a:rPr>
              <a:t> on </a:t>
            </a:r>
            <a:r>
              <a:rPr lang="en-US" sz="1200" i="0" kern="1200" dirty="0">
                <a:solidFill>
                  <a:schemeClr val="tx1"/>
                </a:solidFill>
                <a:effectLst/>
                <a:latin typeface="+mn-lt"/>
                <a:ea typeface="+mn-ea"/>
                <a:cs typeface="+mn-cs"/>
              </a:rPr>
              <a:t>using formative data to guide instruction.</a:t>
            </a:r>
            <a:endParaRPr lang="en-US"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4</a:t>
            </a:fld>
            <a:endParaRPr lang="en-US"/>
          </a:p>
        </p:txBody>
      </p:sp>
    </p:spTree>
    <p:extLst>
      <p:ext uri="{BB962C8B-B14F-4D97-AF65-F5344CB8AC3E}">
        <p14:creationId xmlns:p14="http://schemas.microsoft.com/office/powerpoint/2010/main" val="367295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RAs reflect on the importance and power of formative assessment, and the consequences of not using formative assessment</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3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This  quote defines formative assessments.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Please turn to the person next to you and take two minutes to discuss—why do formative assessments matter?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Could several people share your responses?</a:t>
            </a:r>
          </a:p>
          <a:p>
            <a:pPr marL="171450" indent="-171450">
              <a:buFont typeface="Arial" panose="020B0604020202020204" pitchFamily="34" charset="0"/>
              <a:buChar char="•"/>
            </a:pPr>
            <a:r>
              <a:rPr lang="en-US" sz="1200" b="0" i="1" kern="1200" baseline="0" dirty="0">
                <a:solidFill>
                  <a:schemeClr val="tx1"/>
                </a:solidFill>
                <a:effectLst/>
                <a:latin typeface="+mn-lt"/>
                <a:ea typeface="+mn-ea"/>
                <a:cs typeface="+mn-cs"/>
              </a:rPr>
              <a:t>[Listen for:  </a:t>
            </a:r>
          </a:p>
          <a:p>
            <a:pPr marL="457200" lvl="2" indent="-171450">
              <a:buFont typeface="Courier New" panose="02070309020205020404" pitchFamily="49" charset="0"/>
              <a:buChar char="o"/>
            </a:pPr>
            <a:r>
              <a:rPr lang="en-US" sz="1200" b="0" i="1" kern="1200" baseline="0" dirty="0">
                <a:solidFill>
                  <a:schemeClr val="tx1"/>
                </a:solidFill>
                <a:effectLst/>
                <a:latin typeface="+mn-lt"/>
                <a:ea typeface="+mn-ea"/>
                <a:cs typeface="+mn-cs"/>
              </a:rPr>
              <a:t>By waiting until the end to test students, we are taking too big of a chance</a:t>
            </a:r>
            <a:r>
              <a:rPr lang="en-US" sz="1200" i="1" u="none" kern="120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especially since we know each one learns differently. It’s our responsibility to make sure students are learning (and if they’re not, to make adjustments). Formative assessments give us the information we need to make adjustments.</a:t>
            </a:r>
          </a:p>
          <a:p>
            <a:pPr marL="457200" lvl="2" indent="-171450">
              <a:buFont typeface="Courier New" panose="02070309020205020404" pitchFamily="49" charset="0"/>
              <a:buChar char="o"/>
            </a:pPr>
            <a:r>
              <a:rPr lang="en-US" sz="1200" b="0" i="1" kern="1200" baseline="0" dirty="0">
                <a:solidFill>
                  <a:schemeClr val="tx1"/>
                </a:solidFill>
                <a:effectLst/>
                <a:latin typeface="+mn-lt"/>
                <a:ea typeface="+mn-ea"/>
                <a:cs typeface="+mn-cs"/>
              </a:rPr>
              <a:t>Giving students frequent feedback through formative assessments helps them stay on track and stay motivated]</a:t>
            </a:r>
          </a:p>
          <a:p>
            <a:pPr marL="0" lvl="2" indent="-171450">
              <a:buFont typeface="Arial" panose="020B0604020202020204" pitchFamily="34" charset="0"/>
              <a:buChar char="•"/>
            </a:pPr>
            <a:r>
              <a:rPr lang="en-US" i="0" dirty="0"/>
              <a:t>In the</a:t>
            </a:r>
            <a:r>
              <a:rPr lang="en-US" i="0" baseline="0" dirty="0"/>
              <a:t> book </a:t>
            </a:r>
            <a:r>
              <a:rPr lang="en-US" i="1" dirty="0"/>
              <a:t>Inside the Black Box: Raising Standards Through Classroom Assessment, </a:t>
            </a:r>
            <a:r>
              <a:rPr lang="en-US" i="0" dirty="0"/>
              <a:t>the</a:t>
            </a:r>
            <a:r>
              <a:rPr lang="en-US" i="0" baseline="0" dirty="0"/>
              <a:t> authors note that more than 200 </a:t>
            </a:r>
            <a:r>
              <a:rPr lang="en-US" i="0" dirty="0"/>
              <a:t>empirical studies show that teachers can double student learning by using formative assessments to check for understanding and respond. </a:t>
            </a:r>
          </a:p>
          <a:p>
            <a:pPr marL="0" lvl="3"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5</a:t>
            </a:fld>
            <a:endParaRPr lang="en-US"/>
          </a:p>
        </p:txBody>
      </p:sp>
    </p:spTree>
    <p:extLst>
      <p:ext uri="{BB962C8B-B14F-4D97-AF65-F5344CB8AC3E}">
        <p14:creationId xmlns:p14="http://schemas.microsoft.com/office/powerpoint/2010/main" val="347367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NOTE: If possible, change STAAR to state specific exam for this site. Facilitators have used a Kahoot or similar game in the past to clarify “formative” and “summative.”</a:t>
            </a:r>
          </a:p>
          <a:p>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Quickly check that group can identify a formative assessment.</a:t>
            </a:r>
          </a:p>
          <a:p>
            <a:r>
              <a:rPr lang="en-US" sz="1200" b="0" i="0" kern="1200" baseline="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An exit ticket—is this a type of formative assessment? [YES]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 classroom Jeopardy game—is this a type of formative assessment? [YES]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annual State of Texas Assessments of Academic Readiness test—is this a type of formative assessment? [NO]</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Is this check for understanding we’re doing a type of formative assessment? [YES]</a:t>
            </a:r>
          </a:p>
          <a:p>
            <a:pPr marL="171450" indent="-171450">
              <a:buFont typeface="Arial" panose="020B0604020202020204" pitchFamily="34" charset="0"/>
              <a:buChar char="•"/>
            </a:pPr>
            <a:r>
              <a:rPr lang="en-US" sz="1200" b="0" i="1" kern="1200" baseline="0" dirty="0">
                <a:solidFill>
                  <a:schemeClr val="tx1"/>
                </a:solidFill>
                <a:effectLst/>
                <a:latin typeface="+mn-lt"/>
                <a:ea typeface="+mn-ea"/>
                <a:cs typeface="+mn-cs"/>
              </a:rPr>
              <a:t>[If many participants couldn’t accurately identify these types of assessment, go back and distinguish the </a:t>
            </a:r>
            <a:r>
              <a:rPr lang="en-US" sz="1200" b="0" i="1" u="none" kern="1200" baseline="0" dirty="0">
                <a:solidFill>
                  <a:schemeClr val="tx1"/>
                </a:solidFill>
                <a:effectLst/>
                <a:latin typeface="+mn-lt"/>
                <a:ea typeface="+mn-ea"/>
                <a:cs typeface="+mn-cs"/>
              </a:rPr>
              <a:t>purpose of formative assessment</a:t>
            </a:r>
            <a:r>
              <a:rPr lang="en-US" sz="1200" b="0" i="1" kern="1200" baseline="0" dirty="0">
                <a:solidFill>
                  <a:schemeClr val="tx1"/>
                </a:solidFill>
                <a:effectLst/>
                <a:latin typeface="+mn-lt"/>
                <a:ea typeface="+mn-ea"/>
                <a:cs typeface="+mn-cs"/>
              </a:rPr>
              <a:t>—”</a:t>
            </a:r>
            <a:r>
              <a:rPr lang="en-US" sz="1200" i="1" dirty="0"/>
              <a:t>The frequent, interactive checking of student progress and understanding in order to identify learning needs and adjust teaching appropriately.”]</a:t>
            </a:r>
            <a:endParaRPr lang="en-US" sz="1200" b="0" i="1" u="sng"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6</a:t>
            </a:fld>
            <a:endParaRPr lang="en-US"/>
          </a:p>
        </p:txBody>
      </p:sp>
    </p:spTree>
    <p:extLst>
      <p:ext uri="{BB962C8B-B14F-4D97-AF65-F5344CB8AC3E}">
        <p14:creationId xmlns:p14="http://schemas.microsoft.com/office/powerpoint/2010/main" val="112657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Orient participants to the Continuous Improvement Cycle Framework.</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3 minutes</a:t>
            </a:r>
          </a:p>
          <a:p>
            <a:endParaRPr lang="en-US" sz="1200" b="0"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Materials needed: </a:t>
            </a:r>
            <a:r>
              <a:rPr lang="en-US" b="0" i="0" u="none" baseline="0" dirty="0"/>
              <a:t>Handout—Cycle of Continuous Improvement Organizer</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Please use this graphic organizer to take notes as we go through each step in the Cycle of Continuous Improvement.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This is about </a:t>
            </a:r>
            <a:r>
              <a:rPr lang="en-US" sz="1200" kern="1200" baseline="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aking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data part of an ongoing culture of instructional improvement.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This cycle of continuous</a:t>
            </a:r>
            <a:r>
              <a:rPr lang="en-US" baseline="0" dirty="0">
                <a:latin typeface="Calibri" panose="020F0502020204030204" pitchFamily="34" charset="0"/>
                <a:ea typeface="Calibri" panose="020F0502020204030204" pitchFamily="34" charset="0"/>
                <a:cs typeface="Times New Roman" panose="02020603050405020304" pitchFamily="18" charset="0"/>
              </a:rPr>
              <a:t> improvement has three phases </a:t>
            </a:r>
            <a:r>
              <a:rPr lang="en-US" i="1" baseline="0" dirty="0">
                <a:latin typeface="Calibri" panose="020F0502020204030204" pitchFamily="34" charset="0"/>
                <a:ea typeface="Calibri" panose="020F0502020204030204" pitchFamily="34" charset="0"/>
                <a:cs typeface="Times New Roman" panose="02020603050405020304" pitchFamily="18" charset="0"/>
              </a:rPr>
              <a:t>[read them or ask volunteer to.]</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7</a:t>
            </a:fld>
            <a:endParaRPr lang="en-US"/>
          </a:p>
        </p:txBody>
      </p:sp>
    </p:spTree>
    <p:extLst>
      <p:ext uri="{BB962C8B-B14F-4D97-AF65-F5344CB8AC3E}">
        <p14:creationId xmlns:p14="http://schemas.microsoft.com/office/powerpoint/2010/main" val="204179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Orient participants to Phase 1 of the framework</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&lt;1 minute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a:t>
            </a:r>
            <a:r>
              <a:rPr lang="en-US" sz="1200" b="1" i="1" kern="1200" baseline="0" dirty="0">
                <a:solidFill>
                  <a:schemeClr val="tx1"/>
                </a:solidFill>
                <a:effectLst/>
                <a:latin typeface="+mn-lt"/>
                <a:ea typeface="+mn-ea"/>
                <a:cs typeface="+mn-cs"/>
              </a:rPr>
              <a:t>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First, let’s </a:t>
            </a:r>
            <a:r>
              <a:rPr lang="en-US" baseline="0" dirty="0">
                <a:latin typeface="Calibri" panose="020F0502020204030204" pitchFamily="34" charset="0"/>
                <a:ea typeface="Calibri" panose="020F0502020204030204" pitchFamily="34" charset="0"/>
                <a:cs typeface="Times New Roman" panose="02020603050405020304" pitchFamily="18" charset="0"/>
              </a:rPr>
              <a:t>focus on the types of formative assessment data that exist, and how and when to collect data so that it’s useful.</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8</a:t>
            </a:fld>
            <a:endParaRPr lang="en-US"/>
          </a:p>
        </p:txBody>
      </p:sp>
    </p:spTree>
    <p:extLst>
      <p:ext uri="{BB962C8B-B14F-4D97-AF65-F5344CB8AC3E}">
        <p14:creationId xmlns:p14="http://schemas.microsoft.com/office/powerpoint/2010/main" val="91707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Note: You may want to take time to define each of these—depending on how much classroom experience participants have.</a:t>
            </a:r>
          </a:p>
          <a:p>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Facilitator: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Introduce participants to the types of formative assessment educators commonly use during a lesson, and the reasons for why one might be chosen over another.</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a:t>
            </a:r>
            <a:r>
              <a:rPr lang="en-US" sz="1200" b="0" i="0" kern="1200" baseline="0" dirty="0">
                <a:solidFill>
                  <a:schemeClr val="tx1"/>
                </a:solidFill>
                <a:effectLst/>
                <a:latin typeface="+mn-lt"/>
                <a:ea typeface="+mn-ea"/>
                <a:cs typeface="+mn-cs"/>
              </a:rPr>
              <a:t>5 minutes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says</a:t>
            </a:r>
            <a:r>
              <a:rPr lang="en-US" sz="1200" b="1" i="1" kern="1200" baseline="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Here are examples of formative assessment. Are there any you don’t recognize? </a:t>
            </a:r>
            <a:r>
              <a:rPr lang="en-US" sz="1200" b="0" i="1" kern="1200" baseline="0" dirty="0">
                <a:solidFill>
                  <a:schemeClr val="tx1"/>
                </a:solidFill>
                <a:effectLst/>
                <a:latin typeface="+mn-lt"/>
                <a:ea typeface="+mn-ea"/>
                <a:cs typeface="+mn-cs"/>
              </a:rPr>
              <a:t>[Discuss]</a:t>
            </a:r>
            <a:r>
              <a:rPr lang="en-US" sz="1200" b="0" i="0"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You might use any number of these multiple times throughout a lesson. As an RA who works closely with small groups of students, these are tools you will probably be asked to use.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It’s important to know ahead of time which parts of your lesson will require which types of checks for understanding. Many on this list are considered to be “checks for understanding,” which is a type of formative assessment.</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key is to gather a variety of data—in real time and after a lesson—to help teachers and students make adjustments.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Do you have any other types of checks for understanding you could share?</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9</a:t>
            </a:fld>
            <a:endParaRPr lang="en-US"/>
          </a:p>
        </p:txBody>
      </p:sp>
    </p:spTree>
    <p:extLst>
      <p:ext uri="{BB962C8B-B14F-4D97-AF65-F5344CB8AC3E}">
        <p14:creationId xmlns:p14="http://schemas.microsoft.com/office/powerpoint/2010/main" val="138735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r>
              <a:rPr lang="en-US" sz="1100" b="0">
                <a:solidFill>
                  <a:schemeClr val="bg1"/>
                </a:solidFill>
              </a:rPr>
              <a:t>To copy or adapt this material, see </a:t>
            </a:r>
          </a:p>
          <a:p>
            <a:r>
              <a:rPr lang="en-US" sz="1100" b="0">
                <a:solidFill>
                  <a:schemeClr val="bg1"/>
                </a:solidFill>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386488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7370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299659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choose and tailor school models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a:t>
            </a:r>
          </a:p>
          <a:p>
            <a:pPr algn="ctr"/>
            <a:r>
              <a:rPr lang="en-US" sz="2800" b="1"/>
              <a:t>adopt roles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Excellent teachers have no greater reach than others.</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Students are losing excellent teachers to district jobs and other careers that pay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work alone and don’t have the support they need. </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feel overwhelmed.</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r>
                <a:rPr lang="en-US" sz="1600" i="1">
                  <a:solidFill>
                    <a:schemeClr val="tx1">
                      <a:lumMod val="65000"/>
                      <a:lumOff val="35000"/>
                    </a:schemeClr>
                  </a:solidFill>
                </a:rPr>
                <a:t>Too many of the best teachers leave teaching to advance their careers.</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527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Students gain consistent access to excellent teaching.</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Great teachers advance, lead from the classroom and earn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get the daily support they need to improve.</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drive change through distributed leadership.</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algn="ctr"/>
                <a:r>
                  <a:rPr lang="en-US" sz="1200" b="1">
                    <a:solidFill>
                      <a:srgbClr val="38AB9A"/>
                    </a:solidFill>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1400" spc="-100">
                  <a:solidFill>
                    <a:schemeClr val="bg2">
                      <a:lumMod val="50000"/>
                    </a:schemeClr>
                  </a:solidFill>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algn="ctr"/>
              <a:r>
                <a:rPr lang="en-US" sz="1500" i="1">
                  <a:solidFill>
                    <a:schemeClr val="tx1">
                      <a:lumMod val="65000"/>
                      <a:lumOff val="35000"/>
                    </a:schemeClr>
                  </a:solidFill>
                </a:rPr>
                <a:t>Great teachers can lead teams, support colleagues, and reach all students.</a:t>
              </a:r>
              <a:endParaRPr lang="en-US" sz="1500">
                <a:solidFill>
                  <a:schemeClr val="tx1">
                    <a:lumMod val="65000"/>
                    <a:lumOff val="35000"/>
                  </a:schemeClr>
                </a:solidFill>
              </a:endParaRPr>
            </a:p>
          </p:txBody>
        </p:sp>
      </p:grpSp>
    </p:spTree>
    <p:extLst>
      <p:ext uri="{BB962C8B-B14F-4D97-AF65-F5344CB8AC3E}">
        <p14:creationId xmlns:p14="http://schemas.microsoft.com/office/powerpoint/2010/main" val="642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Results to Date</a:t>
            </a:r>
          </a:p>
        </p:txBody>
      </p:sp>
      <p:sp>
        <p:nvSpPr>
          <p:cNvPr id="10" name="Rectangle 9">
            <a:extLst>
              <a:ext uri="{FF2B5EF4-FFF2-40B4-BE49-F238E27FC236}">
                <a16:creationId xmlns:a16="http://schemas.microsoft.com/office/drawing/2014/main" id="{0D54268D-9E16-40A6-8181-211E3CA3E9DD}"/>
              </a:ext>
            </a:extLst>
          </p:cNvPr>
          <p:cNvSpPr/>
          <p:nvPr userDrawn="1"/>
        </p:nvSpPr>
        <p:spPr>
          <a:xfrm>
            <a:off x="0" y="1371191"/>
            <a:ext cx="9155976" cy="954107"/>
          </a:xfrm>
          <a:prstGeom prst="rect">
            <a:avLst/>
          </a:prstGeom>
          <a:solidFill>
            <a:schemeClr val="accent6">
              <a:lumMod val="20000"/>
              <a:lumOff val="80000"/>
            </a:schemeClr>
          </a:solidFill>
        </p:spPr>
        <p:txBody>
          <a:bodyPr wrap="square">
            <a:spAutoFit/>
          </a:bodyPr>
          <a:lstStyle/>
          <a:p>
            <a:pPr algn="ctr"/>
            <a:r>
              <a:rPr lang="en-US" sz="2800" b="1"/>
              <a:t>North Carolina OC schools are </a:t>
            </a:r>
            <a:r>
              <a:rPr lang="en-US" sz="2800" b="1">
                <a:solidFill>
                  <a:schemeClr val="accent2"/>
                </a:solidFill>
              </a:rPr>
              <a:t>twice as likely to receive high growth </a:t>
            </a:r>
            <a:r>
              <a:rPr lang="en-US" sz="2800" b="1"/>
              <a:t>and </a:t>
            </a:r>
            <a:r>
              <a:rPr lang="en-US" sz="2800" b="1">
                <a:solidFill>
                  <a:schemeClr val="bg1">
                    <a:lumMod val="50000"/>
                  </a:schemeClr>
                </a:solidFill>
              </a:rPr>
              <a:t>half as likely to receive low growth.</a:t>
            </a:r>
          </a:p>
        </p:txBody>
      </p:sp>
      <p:grpSp>
        <p:nvGrpSpPr>
          <p:cNvPr id="11" name="Group 10">
            <a:extLst>
              <a:ext uri="{FF2B5EF4-FFF2-40B4-BE49-F238E27FC236}">
                <a16:creationId xmlns:a16="http://schemas.microsoft.com/office/drawing/2014/main" id="{E8AF9D39-8ECB-4A58-9F71-933CA920F2F1}"/>
              </a:ext>
            </a:extLst>
          </p:cNvPr>
          <p:cNvGrpSpPr/>
          <p:nvPr userDrawn="1"/>
        </p:nvGrpSpPr>
        <p:grpSpPr>
          <a:xfrm>
            <a:off x="1267097" y="2470606"/>
            <a:ext cx="6923314" cy="3864880"/>
            <a:chOff x="1575316" y="2346427"/>
            <a:chExt cx="7240374" cy="4217963"/>
          </a:xfrm>
        </p:grpSpPr>
        <p:pic>
          <p:nvPicPr>
            <p:cNvPr id="12" name="Picture 11">
              <a:extLst>
                <a:ext uri="{FF2B5EF4-FFF2-40B4-BE49-F238E27FC236}">
                  <a16:creationId xmlns:a16="http://schemas.microsoft.com/office/drawing/2014/main" id="{8EF3BDAC-9EAB-4FB2-9CED-19F2BE5247F8}"/>
                </a:ext>
              </a:extLst>
            </p:cNvPr>
            <p:cNvPicPr>
              <a:picLocks noChangeAspect="1"/>
            </p:cNvPicPr>
            <p:nvPr userDrawn="1"/>
          </p:nvPicPr>
          <p:blipFill rotWithShape="1">
            <a:blip r:embed="rId2"/>
            <a:srcRect l="13177" t="26886" r="66588" b="28802"/>
            <a:stretch/>
          </p:blipFill>
          <p:spPr>
            <a:xfrm>
              <a:off x="1575316" y="2346427"/>
              <a:ext cx="6005344" cy="4217963"/>
            </a:xfrm>
            <a:prstGeom prst="rect">
              <a:avLst/>
            </a:prstGeom>
          </p:spPr>
        </p:pic>
        <p:grpSp>
          <p:nvGrpSpPr>
            <p:cNvPr id="13" name="Group 12">
              <a:extLst>
                <a:ext uri="{FF2B5EF4-FFF2-40B4-BE49-F238E27FC236}">
                  <a16:creationId xmlns:a16="http://schemas.microsoft.com/office/drawing/2014/main" id="{3AE06A4A-A6A0-4670-9CE4-61556A6A1A6D}"/>
                </a:ext>
              </a:extLst>
            </p:cNvPr>
            <p:cNvGrpSpPr/>
            <p:nvPr userDrawn="1"/>
          </p:nvGrpSpPr>
          <p:grpSpPr>
            <a:xfrm>
              <a:off x="7809185" y="4782375"/>
              <a:ext cx="1006505" cy="656804"/>
              <a:chOff x="7896113" y="4169190"/>
              <a:chExt cx="1006505" cy="656804"/>
            </a:xfrm>
          </p:grpSpPr>
          <p:sp>
            <p:nvSpPr>
              <p:cNvPr id="14" name="Rectangle 13">
                <a:extLst>
                  <a:ext uri="{FF2B5EF4-FFF2-40B4-BE49-F238E27FC236}">
                    <a16:creationId xmlns:a16="http://schemas.microsoft.com/office/drawing/2014/main" id="{2C5FCD68-D9BC-4935-A3FF-709307161A7B}"/>
                  </a:ext>
                </a:extLst>
              </p:cNvPr>
              <p:cNvSpPr/>
              <p:nvPr userDrawn="1"/>
            </p:nvSpPr>
            <p:spPr>
              <a:xfrm>
                <a:off x="7896113" y="4227755"/>
                <a:ext cx="118334" cy="129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D1F9F6-65BF-4005-BF39-4B2BE3CF7038}"/>
                  </a:ext>
                </a:extLst>
              </p:cNvPr>
              <p:cNvSpPr/>
              <p:nvPr userDrawn="1"/>
            </p:nvSpPr>
            <p:spPr>
              <a:xfrm>
                <a:off x="7896113" y="4638338"/>
                <a:ext cx="118334" cy="1290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A38725B-BE1D-44AF-B28D-1DE822FF7E33}"/>
                  </a:ext>
                </a:extLst>
              </p:cNvPr>
              <p:cNvSpPr txBox="1"/>
              <p:nvPr userDrawn="1"/>
            </p:nvSpPr>
            <p:spPr>
              <a:xfrm>
                <a:off x="7968840" y="4169190"/>
                <a:ext cx="922047" cy="246221"/>
              </a:xfrm>
              <a:prstGeom prst="rect">
                <a:avLst/>
              </a:prstGeom>
              <a:noFill/>
            </p:spPr>
            <p:txBody>
              <a:bodyPr wrap="none" rtlCol="0">
                <a:spAutoFit/>
              </a:bodyPr>
              <a:lstStyle/>
              <a:p>
                <a:r>
                  <a:rPr lang="en-US" sz="1000"/>
                  <a:t>All OC Schools</a:t>
                </a:r>
              </a:p>
            </p:txBody>
          </p:sp>
          <p:sp>
            <p:nvSpPr>
              <p:cNvPr id="18" name="TextBox 17">
                <a:extLst>
                  <a:ext uri="{FF2B5EF4-FFF2-40B4-BE49-F238E27FC236}">
                    <a16:creationId xmlns:a16="http://schemas.microsoft.com/office/drawing/2014/main" id="{1E4D16F7-D758-4916-A2A9-4CC97D10DAA4}"/>
                  </a:ext>
                </a:extLst>
              </p:cNvPr>
              <p:cNvSpPr txBox="1"/>
              <p:nvPr userDrawn="1"/>
            </p:nvSpPr>
            <p:spPr>
              <a:xfrm>
                <a:off x="7982173" y="4579773"/>
                <a:ext cx="920445" cy="246221"/>
              </a:xfrm>
              <a:prstGeom prst="rect">
                <a:avLst/>
              </a:prstGeom>
              <a:noFill/>
            </p:spPr>
            <p:txBody>
              <a:bodyPr wrap="none" rtlCol="0">
                <a:spAutoFit/>
              </a:bodyPr>
              <a:lstStyle/>
              <a:p>
                <a:r>
                  <a:rPr lang="en-US" sz="1000"/>
                  <a:t>All NC Schools</a:t>
                </a:r>
              </a:p>
            </p:txBody>
          </p:sp>
        </p:grpSp>
      </p:grpSp>
    </p:spTree>
    <p:extLst>
      <p:ext uri="{BB962C8B-B14F-4D97-AF65-F5344CB8AC3E}">
        <p14:creationId xmlns:p14="http://schemas.microsoft.com/office/powerpoint/2010/main" val="3472795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Strong Gains for MCL Teams</a:t>
            </a:r>
            <a:endParaRPr lang="en-US" sz="4000" b="1">
              <a:solidFill>
                <a:schemeClr val="bg1"/>
              </a:solidFill>
              <a:latin typeface="Cambria" panose="02040503050406030204" pitchFamily="18" charset="0"/>
            </a:endParaRPr>
          </a:p>
        </p:txBody>
      </p:sp>
      <p:cxnSp>
        <p:nvCxnSpPr>
          <p:cNvPr id="16" name="Straight Arrow Connector 15">
            <a:extLst>
              <a:ext uri="{FF2B5EF4-FFF2-40B4-BE49-F238E27FC236}">
                <a16:creationId xmlns:a16="http://schemas.microsoft.com/office/drawing/2014/main" id="{6F50433E-D540-4BA1-B627-06342BA78BB3}"/>
              </a:ext>
            </a:extLst>
          </p:cNvPr>
          <p:cNvCxnSpPr>
            <a:cxnSpLocks/>
          </p:cNvCxnSpPr>
          <p:nvPr userDrawn="1"/>
        </p:nvCxnSpPr>
        <p:spPr>
          <a:xfrm>
            <a:off x="1477733" y="3831571"/>
            <a:ext cx="0" cy="2996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DE63B75-6F0A-461D-B30A-B0320AD137FC}"/>
              </a:ext>
            </a:extLst>
          </p:cNvPr>
          <p:cNvSpPr txBox="1"/>
          <p:nvPr userDrawn="1"/>
        </p:nvSpPr>
        <p:spPr>
          <a:xfrm>
            <a:off x="0" y="1234410"/>
            <a:ext cx="9144000" cy="830997"/>
          </a:xfrm>
          <a:prstGeom prst="rect">
            <a:avLst/>
          </a:prstGeom>
          <a:noFill/>
        </p:spPr>
        <p:txBody>
          <a:bodyPr wrap="square" rtlCol="0">
            <a:spAutoFit/>
          </a:bodyPr>
          <a:lstStyle/>
          <a:p>
            <a:pPr algn="ctr"/>
            <a:r>
              <a:rPr lang="en-US" sz="2400" b="1"/>
              <a:t>Teachers on MCL teams produced gains </a:t>
            </a:r>
          </a:p>
          <a:p>
            <a:pPr algn="ctr"/>
            <a:r>
              <a:rPr lang="en-US" sz="2400" b="1">
                <a:solidFill>
                  <a:schemeClr val="accent2"/>
                </a:solidFill>
                <a:latin typeface="Calibri" panose="020F0502020204030204" pitchFamily="34" charset="0"/>
              </a:rPr>
              <a:t>equal to top-quartile teachers in math, nearly that in reading.</a:t>
            </a:r>
          </a:p>
        </p:txBody>
      </p:sp>
      <p:cxnSp>
        <p:nvCxnSpPr>
          <p:cNvPr id="21" name="Straight Connector 20">
            <a:extLst>
              <a:ext uri="{FF2B5EF4-FFF2-40B4-BE49-F238E27FC236}">
                <a16:creationId xmlns:a16="http://schemas.microsoft.com/office/drawing/2014/main" id="{11D2566B-705B-4C7B-B3D2-28F8100B18F0}"/>
              </a:ext>
            </a:extLst>
          </p:cNvPr>
          <p:cNvCxnSpPr/>
          <p:nvPr userDrawn="1"/>
        </p:nvCxnSpPr>
        <p:spPr>
          <a:xfrm>
            <a:off x="5795697" y="2277613"/>
            <a:ext cx="0" cy="4234395"/>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22" name="Chart 21">
            <a:extLst>
              <a:ext uri="{FF2B5EF4-FFF2-40B4-BE49-F238E27FC236}">
                <a16:creationId xmlns:a16="http://schemas.microsoft.com/office/drawing/2014/main" id="{512255BC-DC85-4805-B621-09C7A2164818}"/>
              </a:ext>
            </a:extLst>
          </p:cNvPr>
          <p:cNvGraphicFramePr/>
          <p:nvPr userDrawn="1"/>
        </p:nvGraphicFramePr>
        <p:xfrm>
          <a:off x="77411" y="3027528"/>
          <a:ext cx="5321328" cy="339983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24296E67-A6B8-4271-8831-235348286747}"/>
              </a:ext>
            </a:extLst>
          </p:cNvPr>
          <p:cNvSpPr txBox="1"/>
          <p:nvPr userDrawn="1"/>
        </p:nvSpPr>
        <p:spPr>
          <a:xfrm>
            <a:off x="609859" y="2815908"/>
            <a:ext cx="1825688" cy="1015663"/>
          </a:xfrm>
          <a:prstGeom prst="rect">
            <a:avLst/>
          </a:prstGeom>
          <a:noFill/>
          <a:ln>
            <a:solidFill>
              <a:schemeClr val="tx2"/>
            </a:solidFill>
          </a:ln>
        </p:spPr>
        <p:txBody>
          <a:bodyPr wrap="square" rtlCol="0">
            <a:spAutoFit/>
          </a:bodyPr>
          <a:lstStyle/>
          <a:p>
            <a:pPr algn="ctr"/>
            <a:r>
              <a:rPr lang="en-US" sz="2000" b="1"/>
              <a:t>Team teachers start here on average…</a:t>
            </a:r>
          </a:p>
        </p:txBody>
      </p:sp>
      <p:cxnSp>
        <p:nvCxnSpPr>
          <p:cNvPr id="24" name="Straight Arrow Connector 23">
            <a:extLst>
              <a:ext uri="{FF2B5EF4-FFF2-40B4-BE49-F238E27FC236}">
                <a16:creationId xmlns:a16="http://schemas.microsoft.com/office/drawing/2014/main" id="{6B8CF8FB-98E6-441B-B2A5-98C83022AEF3}"/>
              </a:ext>
            </a:extLst>
          </p:cNvPr>
          <p:cNvCxnSpPr>
            <a:cxnSpLocks/>
          </p:cNvCxnSpPr>
          <p:nvPr userDrawn="1"/>
        </p:nvCxnSpPr>
        <p:spPr>
          <a:xfrm flipH="1">
            <a:off x="3462059" y="2947228"/>
            <a:ext cx="292744" cy="571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D2BEAE-76DA-490A-9D39-122442B5BA0F}"/>
              </a:ext>
            </a:extLst>
          </p:cNvPr>
          <p:cNvCxnSpPr>
            <a:cxnSpLocks/>
          </p:cNvCxnSpPr>
          <p:nvPr userDrawn="1"/>
        </p:nvCxnSpPr>
        <p:spPr>
          <a:xfrm>
            <a:off x="3754803" y="2947228"/>
            <a:ext cx="396958" cy="285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4">
            <a:extLst>
              <a:ext uri="{FF2B5EF4-FFF2-40B4-BE49-F238E27FC236}">
                <a16:creationId xmlns:a16="http://schemas.microsoft.com/office/drawing/2014/main" id="{EF06B974-C6E0-40C3-AB46-CF3302EF58A0}"/>
              </a:ext>
            </a:extLst>
          </p:cNvPr>
          <p:cNvSpPr/>
          <p:nvPr userDrawn="1"/>
        </p:nvSpPr>
        <p:spPr bwMode="auto">
          <a:xfrm>
            <a:off x="5932308" y="2277613"/>
            <a:ext cx="3205525" cy="3188633"/>
          </a:xfrm>
          <a:prstGeom prst="rect">
            <a:avLst/>
          </a:prstGeom>
          <a:noFill/>
          <a:ln>
            <a:noFill/>
          </a:ln>
        </p:spPr>
        <p:style>
          <a:lnRef idx="0">
            <a:scrgbClr r="0" g="0" b="0"/>
          </a:lnRef>
          <a:fillRef idx="0">
            <a:scrgbClr r="0" g="0" b="0"/>
          </a:fillRef>
          <a:effectRef idx="0">
            <a:scrgbClr r="0" g="0" b="0"/>
          </a:effectRef>
          <a:fontRef idx="minor">
            <a:schemeClr val="dk1"/>
          </a:fontRef>
        </p:style>
        <p:txBody>
          <a:bodyPr lIns="102870" tIns="102870" rIns="102870" bIns="102870" spcCol="1270" anchor="t"/>
          <a:lstStyle/>
          <a:p>
            <a:pPr defTabSz="1200150">
              <a:spcAft>
                <a:spcPct val="35000"/>
              </a:spcAft>
              <a:defRPr/>
            </a:pPr>
            <a:r>
              <a:rPr lang="en-US" sz="2000" b="1">
                <a:solidFill>
                  <a:schemeClr val="accent1"/>
                </a:solidFill>
                <a:latin typeface="Calibri" panose="020F0502020204030204" pitchFamily="34" charset="0"/>
              </a:rPr>
              <a:t>Scope of the Study</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15,000 students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300 teachers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 districts, 2-3 years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74% of schools Title I</a:t>
            </a:r>
          </a:p>
        </p:txBody>
      </p:sp>
      <p:sp>
        <p:nvSpPr>
          <p:cNvPr id="27" name="TextBox 26">
            <a:extLst>
              <a:ext uri="{FF2B5EF4-FFF2-40B4-BE49-F238E27FC236}">
                <a16:creationId xmlns:a16="http://schemas.microsoft.com/office/drawing/2014/main" id="{B310512F-AA50-4045-A6C4-5F10DF6B6D8F}"/>
              </a:ext>
            </a:extLst>
          </p:cNvPr>
          <p:cNvSpPr txBox="1"/>
          <p:nvPr userDrawn="1"/>
        </p:nvSpPr>
        <p:spPr>
          <a:xfrm>
            <a:off x="5932308" y="4727443"/>
            <a:ext cx="2994962" cy="1169551"/>
          </a:xfrm>
          <a:prstGeom prst="rect">
            <a:avLst/>
          </a:prstGeom>
          <a:noFill/>
        </p:spPr>
        <p:txBody>
          <a:bodyPr wrap="square" rtlCol="0">
            <a:spAutoFit/>
          </a:bodyPr>
          <a:lstStyle/>
          <a:p>
            <a:r>
              <a:rPr lang="en-US" sz="1400" err="1"/>
              <a:t>Backes</a:t>
            </a:r>
            <a:r>
              <a:rPr lang="en-US" sz="1400"/>
              <a:t>, B., &amp; Hansen, M. (2018). </a:t>
            </a:r>
            <a:r>
              <a:rPr lang="en-US" sz="1400" i="1"/>
              <a:t>Reaching Further and Learning More?</a:t>
            </a:r>
            <a:r>
              <a:rPr lang="en-US" sz="1400"/>
              <a:t> CALDER Center: Washington, DC. Reading range based on 6 of 7 models with statistically significant gains.</a:t>
            </a:r>
          </a:p>
        </p:txBody>
      </p:sp>
      <p:sp>
        <p:nvSpPr>
          <p:cNvPr id="28" name="TextBox 27">
            <a:extLst>
              <a:ext uri="{FF2B5EF4-FFF2-40B4-BE49-F238E27FC236}">
                <a16:creationId xmlns:a16="http://schemas.microsoft.com/office/drawing/2014/main" id="{F4D5BCE6-8E08-4893-81E1-64DAB50FA90A}"/>
              </a:ext>
            </a:extLst>
          </p:cNvPr>
          <p:cNvSpPr txBox="1"/>
          <p:nvPr userDrawn="1"/>
        </p:nvSpPr>
        <p:spPr>
          <a:xfrm>
            <a:off x="2647884" y="2221413"/>
            <a:ext cx="2246088" cy="707886"/>
          </a:xfrm>
          <a:prstGeom prst="rect">
            <a:avLst/>
          </a:prstGeom>
          <a:noFill/>
          <a:ln>
            <a:solidFill>
              <a:schemeClr val="tx2"/>
            </a:solidFill>
          </a:ln>
        </p:spPr>
        <p:txBody>
          <a:bodyPr wrap="square" rtlCol="0">
            <a:spAutoFit/>
          </a:bodyPr>
          <a:lstStyle/>
          <a:p>
            <a:pPr algn="ctr"/>
            <a:r>
              <a:rPr lang="en-US" sz="2000" b="1"/>
              <a:t>…and teach this well on MCL teams</a:t>
            </a:r>
          </a:p>
        </p:txBody>
      </p:sp>
    </p:spTree>
    <p:extLst>
      <p:ext uri="{BB962C8B-B14F-4D97-AF65-F5344CB8AC3E}">
        <p14:creationId xmlns:p14="http://schemas.microsoft.com/office/powerpoint/2010/main" val="3472795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r>
                <a:rPr lang="en-US" sz="1000"/>
                <a:t>OC School District</a:t>
              </a:r>
            </a:p>
          </p:txBody>
        </p:sp>
      </p:grpSp>
    </p:spTree>
    <p:extLst>
      <p:ext uri="{BB962C8B-B14F-4D97-AF65-F5344CB8AC3E}">
        <p14:creationId xmlns:p14="http://schemas.microsoft.com/office/powerpoint/2010/main" val="3592465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algn="l"/>
            <a:r>
              <a:rPr lang="en-US" sz="2800" b="1">
                <a:solidFill>
                  <a:schemeClr val="bg1">
                    <a:lumMod val="50000"/>
                  </a:schemeClr>
                </a:solidFill>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algn="l"/>
            <a:r>
              <a:rPr lang="en-US" sz="2800" b="1">
                <a:solidFill>
                  <a:schemeClr val="bg1">
                    <a:lumMod val="50000"/>
                  </a:schemeClr>
                </a:solidFill>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algn="l"/>
            <a:r>
              <a:rPr lang="en-US" sz="2800" b="1">
                <a:solidFill>
                  <a:schemeClr val="bg1"/>
                </a:solidFill>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algn="l"/>
            <a:r>
              <a:rPr lang="en-US" sz="2800" b="1">
                <a:solidFill>
                  <a:schemeClr val="bg1"/>
                </a:solidFill>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algn="l"/>
            <a:r>
              <a:rPr lang="en-US" sz="2800" b="1">
                <a:solidFill>
                  <a:schemeClr val="bg1"/>
                </a:solidFill>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algn="l"/>
            <a:r>
              <a:rPr lang="en-US" sz="2800" b="1">
                <a:solidFill>
                  <a:schemeClr val="bg1"/>
                </a:solidFill>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3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Agenda</a:t>
            </a:r>
          </a:p>
        </p:txBody>
      </p:sp>
    </p:spTree>
    <p:extLst>
      <p:ext uri="{BB962C8B-B14F-4D97-AF65-F5344CB8AC3E}">
        <p14:creationId xmlns:p14="http://schemas.microsoft.com/office/powerpoint/2010/main" val="115541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1116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04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3061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r>
              <a:rPr lang="en-US" sz="2000" b="1"/>
              <a:t>CONTACT US </a:t>
            </a:r>
          </a:p>
          <a:p>
            <a:endParaRPr lang="en-US"/>
          </a:p>
          <a:p>
            <a:endParaRPr lang="en-US"/>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algn="ctr"/>
            <a:r>
              <a:rPr lang="en-US" sz="3200" b="1">
                <a:solidFill>
                  <a:schemeClr val="tx2"/>
                </a:solidFill>
                <a:latin typeface="Cambria" panose="02040503050406030204" pitchFamily="18" charset="0"/>
              </a:rPr>
              <a:t>Thank You</a:t>
            </a:r>
          </a:p>
        </p:txBody>
      </p:sp>
    </p:spTree>
    <p:extLst>
      <p:ext uri="{BB962C8B-B14F-4D97-AF65-F5344CB8AC3E}">
        <p14:creationId xmlns:p14="http://schemas.microsoft.com/office/powerpoint/2010/main" val="2346511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 Teal">
  <p:cSld name="1_Title and Content - Teal">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628651" y="1381701"/>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2"/>
          </p:nvPr>
        </p:nvSpPr>
        <p:spPr>
          <a:xfrm>
            <a:off x="1" y="369895"/>
            <a:ext cx="9144000" cy="769440"/>
          </a:xfrm>
          <a:prstGeom prst="rect">
            <a:avLst/>
          </a:prstGeom>
          <a:solidFill>
            <a:schemeClr val="accent1"/>
          </a:solidFill>
          <a:ln>
            <a:noFill/>
          </a:ln>
        </p:spPr>
        <p:txBody>
          <a:bodyPr spcFirstLastPara="1" wrap="square" lIns="91425" tIns="45700" rIns="91425" bIns="45700" anchor="ctr" anchorCtr="0"/>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49356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Rectangle 12"/>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0" name="Picture 9"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5507" y="6365316"/>
            <a:ext cx="6884893" cy="365125"/>
          </a:xfrm>
        </p:spPr>
        <p:txBody>
          <a:bodyPr/>
          <a:lstStyle>
            <a:lvl1pPr>
              <a:defRPr>
                <a:solidFill>
                  <a:schemeClr val="tx1"/>
                </a:solidFill>
              </a:defRPr>
            </a:lvl1pPr>
          </a:lstStyle>
          <a:p>
            <a:pPr algn="l"/>
            <a:r>
              <a:rPr lang="en-US"/>
              <a:t>© 2015 Public Impact                 	      	OpportunityCulture.org </a:t>
            </a:r>
          </a:p>
        </p:txBody>
      </p:sp>
      <p:sp>
        <p:nvSpPr>
          <p:cNvPr id="6" name="Slide Number Placeholder 5"/>
          <p:cNvSpPr>
            <a:spLocks noGrp="1"/>
          </p:cNvSpPr>
          <p:nvPr>
            <p:ph type="sldNum" sz="quarter" idx="12"/>
          </p:nvPr>
        </p:nvSpPr>
        <p:spPr>
          <a:xfrm>
            <a:off x="8077200" y="6356351"/>
            <a:ext cx="609600" cy="365125"/>
          </a:xfrm>
        </p:spPr>
        <p:txBody>
          <a:bodyPr/>
          <a:lstStyle>
            <a:lvl1pPr>
              <a:defRPr>
                <a:solidFill>
                  <a:schemeClr val="tx1"/>
                </a:solidFill>
              </a:defRPr>
            </a:lvl1pPr>
          </a:lstStyle>
          <a:p>
            <a:fld id="{F1886A22-0E8C-411E-A09E-05692142F1D7}" type="slidenum">
              <a:rPr lang="en-US" smtClean="0"/>
              <a:pPr/>
              <a:t>‹#›</a:t>
            </a:fld>
            <a:endParaRPr lang="en-US"/>
          </a:p>
        </p:txBody>
      </p:sp>
      <p:sp>
        <p:nvSpPr>
          <p:cNvPr id="8" name="Title 7"/>
          <p:cNvSpPr>
            <a:spLocks noGrp="1"/>
          </p:cNvSpPr>
          <p:nvPr>
            <p:ph type="title"/>
          </p:nvPr>
        </p:nvSpPr>
        <p:spPr>
          <a:xfrm>
            <a:off x="457200" y="228600"/>
            <a:ext cx="8229600" cy="1143000"/>
          </a:xfrm>
        </p:spPr>
        <p:txBody>
          <a:bodyPr/>
          <a:lstStyle/>
          <a:p>
            <a:r>
              <a:rPr lang="en-US"/>
              <a:t>Click to edit Master title style</a:t>
            </a:r>
          </a:p>
        </p:txBody>
      </p:sp>
      <p:pic>
        <p:nvPicPr>
          <p:cNvPr id="11" name="Picture 2"/>
          <p:cNvPicPr>
            <a:picLocks noChangeAspect="1" noChangeArrowheads="1"/>
          </p:cNvPicPr>
          <p:nvPr userDrawn="1"/>
        </p:nvPicPr>
        <p:blipFill>
          <a:blip r:embed="rId3" cstate="print"/>
          <a:srcRect/>
          <a:stretch>
            <a:fillRect/>
          </a:stretch>
        </p:blipFill>
        <p:spPr bwMode="auto">
          <a:xfrm>
            <a:off x="7083921" y="6420837"/>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260268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a:t> Edit objective </a:t>
            </a:r>
          </a:p>
          <a:p>
            <a:pPr lvl="0"/>
            <a:r>
              <a:rPr lang="en-US"/>
              <a:t> Edit objective</a:t>
            </a:r>
          </a:p>
          <a:p>
            <a:pPr lvl="0"/>
            <a:r>
              <a:rPr lang="en-US"/>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Session Objectives</a:t>
            </a:r>
          </a:p>
        </p:txBody>
      </p:sp>
    </p:spTree>
    <p:extLst>
      <p:ext uri="{BB962C8B-B14F-4D97-AF65-F5344CB8AC3E}">
        <p14:creationId xmlns:p14="http://schemas.microsoft.com/office/powerpoint/2010/main" val="411317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Do Now</a:t>
            </a:r>
          </a:p>
        </p:txBody>
      </p:sp>
    </p:spTree>
    <p:extLst>
      <p:ext uri="{BB962C8B-B14F-4D97-AF65-F5344CB8AC3E}">
        <p14:creationId xmlns:p14="http://schemas.microsoft.com/office/powerpoint/2010/main" val="381796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Exit Slip</a:t>
            </a:r>
          </a:p>
        </p:txBody>
      </p:sp>
    </p:spTree>
    <p:extLst>
      <p:ext uri="{BB962C8B-B14F-4D97-AF65-F5344CB8AC3E}">
        <p14:creationId xmlns:p14="http://schemas.microsoft.com/office/powerpoint/2010/main" val="6402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17865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412994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5423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53855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endParaRPr lang="en-US"/>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r>
              <a:rPr lang="en-US" sz="1400">
                <a:solidFill>
                  <a:schemeClr val="bg1"/>
                </a:solidFill>
              </a:rPr>
              <a:t>2019  |</a:t>
            </a:r>
            <a:r>
              <a:rPr lang="en-US" sz="1400" b="1">
                <a:solidFill>
                  <a:schemeClr val="bg1"/>
                </a:solidFill>
              </a:rPr>
              <a:t> </a:t>
            </a:r>
            <a:fld id="{8D3546D4-0EE2-405F-A894-079B5398A104}" type="slidenum">
              <a:rPr lang="en-US" sz="1600" b="1" smtClean="0">
                <a:solidFill>
                  <a:schemeClr val="bg1"/>
                </a:solidFill>
              </a:rPr>
              <a:t>‹#›</a:t>
            </a:fld>
            <a:r>
              <a:rPr lang="en-US" sz="1600">
                <a:solidFill>
                  <a:schemeClr val="bg1"/>
                </a:solidFill>
              </a:rPr>
              <a:t> </a:t>
            </a:r>
            <a:r>
              <a:rPr lang="en-US" sz="1400">
                <a:solidFill>
                  <a:schemeClr val="bg1"/>
                </a:solidFill>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2100559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88" r:id="rId6"/>
    <p:sldLayoutId id="2147483682" r:id="rId7"/>
    <p:sldLayoutId id="2147483684" r:id="rId8"/>
    <p:sldLayoutId id="2147483683" r:id="rId9"/>
    <p:sldLayoutId id="2147483678" r:id="rId10"/>
    <p:sldLayoutId id="2147483685" r:id="rId11"/>
    <p:sldLayoutId id="2147483695" r:id="rId12"/>
    <p:sldLayoutId id="2147483679" r:id="rId13"/>
    <p:sldLayoutId id="2147483690" r:id="rId14"/>
    <p:sldLayoutId id="2147483691" r:id="rId15"/>
    <p:sldLayoutId id="2147483696" r:id="rId16"/>
    <p:sldLayoutId id="2147483692" r:id="rId17"/>
    <p:sldLayoutId id="2147483687" r:id="rId18"/>
    <p:sldLayoutId id="2147483686" r:id="rId19"/>
    <p:sldLayoutId id="2147483663" r:id="rId20"/>
    <p:sldLayoutId id="2147483668" r:id="rId21"/>
    <p:sldLayoutId id="2147483669" r:id="rId22"/>
    <p:sldLayoutId id="2147483676" r:id="rId23"/>
    <p:sldLayoutId id="2147483693" r:id="rId24"/>
    <p:sldLayoutId id="2147483694"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blog.kipp.org/teachingstrategies/how-do-i-effectively-check-for-understanding/"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s-media-cache-ak0.pinimg.com/736x/18/f5/ac/18f5acdf212b520a4b3b8c299ba21a5d.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ies.ed.gov/ncee/wwc/pdf/practice_guides/dddm_pg_092909.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ies.ed.gov/ncee/wwc/pdf/practice_guides/dddm_pg_092909.pdf"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ies.ed.gov/ncee/wwc/pdf/practice_guides/dddm_pg_092909.pdf"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www.superteachertools.us/jeopardyx/images/screenshot.jpg" TargetMode="External"/><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tea.texas.gov/uploadedImages/Student_Assessment/STAAR-logo.png" TargetMode="External"/><Relationship Id="rId5" Type="http://schemas.openxmlformats.org/officeDocument/2006/relationships/hyperlink" Target="https://s-media-cache-ak0.pinimg.com/236x/8d/df/36/8ddf3621a3736c629749718cba850a48.jpg"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ies.ed.gov/ncee/wwc/pdf/practice_guides/dddm_pg_092909.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ies.ed.gov/ncee/wwc/pdf/practice_guides/dddm_pg_092909.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F1D5-5466-4192-ABBC-63F70E9498D6}"/>
              </a:ext>
            </a:extLst>
          </p:cNvPr>
          <p:cNvSpPr>
            <a:spLocks noGrp="1"/>
          </p:cNvSpPr>
          <p:nvPr>
            <p:ph type="body" sz="quarter" idx="17"/>
          </p:nvPr>
        </p:nvSpPr>
        <p:spPr/>
        <p:txBody>
          <a:bodyPr/>
          <a:lstStyle/>
          <a:p>
            <a:r>
              <a:rPr lang="en-US" dirty="0"/>
              <a:t>Reach Associates:</a:t>
            </a:r>
          </a:p>
          <a:p>
            <a:r>
              <a:rPr lang="en-US" dirty="0"/>
              <a:t>Using Data to Drive Instruction</a:t>
            </a:r>
          </a:p>
        </p:txBody>
      </p:sp>
    </p:spTree>
    <p:extLst>
      <p:ext uri="{BB962C8B-B14F-4D97-AF65-F5344CB8AC3E}">
        <p14:creationId xmlns:p14="http://schemas.microsoft.com/office/powerpoint/2010/main" val="170199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FBEFBB-FEE3-4A85-A309-AB71A5F80ECE}"/>
              </a:ext>
            </a:extLst>
          </p:cNvPr>
          <p:cNvSpPr>
            <a:spLocks noGrp="1"/>
          </p:cNvSpPr>
          <p:nvPr>
            <p:ph idx="1"/>
          </p:nvPr>
        </p:nvSpPr>
        <p:spPr/>
        <p:txBody>
          <a:bodyPr/>
          <a:lstStyle/>
          <a:p>
            <a:pPr marL="342900" indent="-342900">
              <a:buAutoNum type="arabicPeriod"/>
            </a:pPr>
            <a:r>
              <a:rPr lang="en-US" dirty="0"/>
              <a:t>Have you used any of these “checks for understanding” before?  If so, which type have you used in the past? If not, which would you like to use?</a:t>
            </a:r>
          </a:p>
          <a:p>
            <a:pPr marL="342900" indent="-342900">
              <a:buAutoNum type="arabicPeriod"/>
            </a:pPr>
            <a:r>
              <a:rPr lang="en-US" dirty="0"/>
              <a:t>How and why did you use these or would you like to use these?</a:t>
            </a:r>
          </a:p>
          <a:p>
            <a:pPr marL="342900" indent="-342900">
              <a:buAutoNum type="arabicPeriod"/>
            </a:pPr>
            <a:r>
              <a:rPr lang="en-US" dirty="0"/>
              <a:t>What would gathering this information allow you to do?</a:t>
            </a:r>
          </a:p>
          <a:p>
            <a:pPr marL="0" indent="0">
              <a:buNone/>
            </a:pPr>
            <a:endParaRPr lang="en-US" dirty="0"/>
          </a:p>
        </p:txBody>
      </p:sp>
      <p:sp>
        <p:nvSpPr>
          <p:cNvPr id="2" name="Text Placeholder 1">
            <a:extLst>
              <a:ext uri="{FF2B5EF4-FFF2-40B4-BE49-F238E27FC236}">
                <a16:creationId xmlns:a16="http://schemas.microsoft.com/office/drawing/2014/main" id="{9175A086-30B9-4434-AEBF-7A64FC215BE5}"/>
              </a:ext>
            </a:extLst>
          </p:cNvPr>
          <p:cNvSpPr>
            <a:spLocks noGrp="1"/>
          </p:cNvSpPr>
          <p:nvPr>
            <p:ph type="body" sz="quarter" idx="17"/>
          </p:nvPr>
        </p:nvSpPr>
        <p:spPr/>
        <p:txBody>
          <a:bodyPr/>
          <a:lstStyle/>
          <a:p>
            <a:r>
              <a:rPr lang="en-US"/>
              <a:t>Think-Pair-Share</a:t>
            </a:r>
          </a:p>
        </p:txBody>
      </p:sp>
      <p:sp>
        <p:nvSpPr>
          <p:cNvPr id="4" name="Rectangle 3">
            <a:extLst>
              <a:ext uri="{FF2B5EF4-FFF2-40B4-BE49-F238E27FC236}">
                <a16:creationId xmlns:a16="http://schemas.microsoft.com/office/drawing/2014/main" id="{6B8F3FAF-D030-4E7F-94E6-6CDDF3EEDE43}"/>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F3341F0-F11D-43B7-A859-677A4DFA9C02}"/>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Time for this activity: </a:t>
            </a:r>
            <a:r>
              <a:rPr lang="en-US" b="1" noProof="0" dirty="0">
                <a:solidFill>
                  <a:prstClr val="black"/>
                </a:solidFill>
                <a:latin typeface="Calibri" panose="020F0502020204030204"/>
              </a:rPr>
              <a:t>2</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minutes</a:t>
            </a:r>
          </a:p>
        </p:txBody>
      </p:sp>
    </p:spTree>
    <p:extLst>
      <p:ext uri="{BB962C8B-B14F-4D97-AF65-F5344CB8AC3E}">
        <p14:creationId xmlns:p14="http://schemas.microsoft.com/office/powerpoint/2010/main" val="351351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00" fill="hold"/>
                                        <p:tgtEl>
                                          <p:spTgt spid="4"/>
                                        </p:tgtEl>
                                        <p:attrNameLst>
                                          <p:attrName>ppt_x</p:attrName>
                                        </p:attrNameLst>
                                      </p:cBhvr>
                                      <p:tavLst>
                                        <p:tav tm="0">
                                          <p:val>
                                            <p:strVal val="1+#ppt_w/2"/>
                                          </p:val>
                                        </p:tav>
                                        <p:tav tm="100000">
                                          <p:val>
                                            <p:strVal val="#ppt_x"/>
                                          </p:val>
                                        </p:tav>
                                      </p:tavLst>
                                    </p:anim>
                                    <p:anim calcmode="lin" valueType="num">
                                      <p:cBhvr additive="base">
                                        <p:cTn id="8" dur="120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21E1D-32F4-4ECB-A64C-961F44655BD5}"/>
              </a:ext>
            </a:extLst>
          </p:cNvPr>
          <p:cNvSpPr>
            <a:spLocks noGrp="1"/>
          </p:cNvSpPr>
          <p:nvPr>
            <p:ph type="body" sz="quarter" idx="17"/>
          </p:nvPr>
        </p:nvSpPr>
        <p:spPr/>
        <p:txBody>
          <a:bodyPr/>
          <a:lstStyle/>
          <a:p>
            <a:r>
              <a:rPr lang="en-US" sz="2800"/>
              <a:t>Be Thoughtful About How and When To Collect Data</a:t>
            </a:r>
          </a:p>
        </p:txBody>
      </p:sp>
      <p:sp>
        <p:nvSpPr>
          <p:cNvPr id="4" name="TextBox 3">
            <a:extLst>
              <a:ext uri="{FF2B5EF4-FFF2-40B4-BE49-F238E27FC236}">
                <a16:creationId xmlns:a16="http://schemas.microsoft.com/office/drawing/2014/main" id="{D380EA8E-5CF4-4006-B3D8-92DDEF76A2C0}"/>
              </a:ext>
            </a:extLst>
          </p:cNvPr>
          <p:cNvSpPr txBox="1"/>
          <p:nvPr/>
        </p:nvSpPr>
        <p:spPr>
          <a:xfrm>
            <a:off x="377466" y="1277338"/>
            <a:ext cx="6122393" cy="461665"/>
          </a:xfrm>
          <a:prstGeom prst="rect">
            <a:avLst/>
          </a:prstGeom>
          <a:noFill/>
        </p:spPr>
        <p:txBody>
          <a:bodyPr wrap="square" rtlCol="0">
            <a:spAutoFit/>
          </a:bodyPr>
          <a:lstStyle/>
          <a:p>
            <a:r>
              <a:rPr lang="en-US" sz="2400" b="1"/>
              <a:t>Consider:</a:t>
            </a:r>
          </a:p>
        </p:txBody>
      </p:sp>
      <p:grpSp>
        <p:nvGrpSpPr>
          <p:cNvPr id="5" name="Group 4">
            <a:extLst>
              <a:ext uri="{FF2B5EF4-FFF2-40B4-BE49-F238E27FC236}">
                <a16:creationId xmlns:a16="http://schemas.microsoft.com/office/drawing/2014/main" id="{45287A72-9BC9-4B31-94B4-D9BE467BAACE}"/>
              </a:ext>
            </a:extLst>
          </p:cNvPr>
          <p:cNvGrpSpPr/>
          <p:nvPr/>
        </p:nvGrpSpPr>
        <p:grpSpPr>
          <a:xfrm>
            <a:off x="5883320" y="1805711"/>
            <a:ext cx="2509646" cy="1362084"/>
            <a:chOff x="5728593" y="0"/>
            <a:chExt cx="2509646" cy="3600000"/>
          </a:xfrm>
          <a:solidFill>
            <a:srgbClr val="297568"/>
          </a:solidFill>
        </p:grpSpPr>
        <p:sp>
          <p:nvSpPr>
            <p:cNvPr id="6" name="Rectangle 5">
              <a:extLst>
                <a:ext uri="{FF2B5EF4-FFF2-40B4-BE49-F238E27FC236}">
                  <a16:creationId xmlns:a16="http://schemas.microsoft.com/office/drawing/2014/main" id="{832795C8-CF7D-418E-A562-45B9E74D3FBD}"/>
                </a:ext>
              </a:extLst>
            </p:cNvPr>
            <p:cNvSpPr/>
            <p:nvPr/>
          </p:nvSpPr>
          <p:spPr>
            <a:xfrm>
              <a:off x="5728593" y="0"/>
              <a:ext cx="2509646" cy="36000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7E3A6D97-420C-4A76-A688-35F0AEA8F85D}"/>
                </a:ext>
              </a:extLst>
            </p:cNvPr>
            <p:cNvSpPr txBox="1"/>
            <p:nvPr/>
          </p:nvSpPr>
          <p:spPr>
            <a:xfrm>
              <a:off x="5728593" y="0"/>
              <a:ext cx="2509646" cy="3600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3200" b="1" kern="1200"/>
                <a:t>Usefulness</a:t>
              </a:r>
            </a:p>
          </p:txBody>
        </p:sp>
      </p:grpSp>
      <p:grpSp>
        <p:nvGrpSpPr>
          <p:cNvPr id="8" name="Group 7">
            <a:extLst>
              <a:ext uri="{FF2B5EF4-FFF2-40B4-BE49-F238E27FC236}">
                <a16:creationId xmlns:a16="http://schemas.microsoft.com/office/drawing/2014/main" id="{2B30E31F-989D-4941-B6F9-DBB0498627DC}"/>
              </a:ext>
            </a:extLst>
          </p:cNvPr>
          <p:cNvGrpSpPr/>
          <p:nvPr/>
        </p:nvGrpSpPr>
        <p:grpSpPr>
          <a:xfrm>
            <a:off x="3169731" y="1798091"/>
            <a:ext cx="2509646" cy="1369704"/>
            <a:chOff x="2867596" y="0"/>
            <a:chExt cx="2509646" cy="3600000"/>
          </a:xfrm>
          <a:solidFill>
            <a:srgbClr val="40AE9E"/>
          </a:solidFill>
        </p:grpSpPr>
        <p:sp>
          <p:nvSpPr>
            <p:cNvPr id="9" name="Rectangle 8">
              <a:extLst>
                <a:ext uri="{FF2B5EF4-FFF2-40B4-BE49-F238E27FC236}">
                  <a16:creationId xmlns:a16="http://schemas.microsoft.com/office/drawing/2014/main" id="{D67347E3-B270-4949-BA68-1A0CD64064E8}"/>
                </a:ext>
              </a:extLst>
            </p:cNvPr>
            <p:cNvSpPr/>
            <p:nvPr/>
          </p:nvSpPr>
          <p:spPr>
            <a:xfrm>
              <a:off x="2867596" y="0"/>
              <a:ext cx="2509646" cy="36000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BAA5993E-C5B1-48DA-9E0C-283AD1116189}"/>
                </a:ext>
              </a:extLst>
            </p:cNvPr>
            <p:cNvSpPr txBox="1"/>
            <p:nvPr/>
          </p:nvSpPr>
          <p:spPr>
            <a:xfrm>
              <a:off x="2867596" y="0"/>
              <a:ext cx="2509646" cy="3600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3200" b="1" kern="1200"/>
                <a:t>Variety</a:t>
              </a:r>
            </a:p>
          </p:txBody>
        </p:sp>
      </p:grpSp>
      <p:grpSp>
        <p:nvGrpSpPr>
          <p:cNvPr id="11" name="Group 10">
            <a:extLst>
              <a:ext uri="{FF2B5EF4-FFF2-40B4-BE49-F238E27FC236}">
                <a16:creationId xmlns:a16="http://schemas.microsoft.com/office/drawing/2014/main" id="{34899229-FE6C-4D93-8D42-2887727D32E7}"/>
              </a:ext>
            </a:extLst>
          </p:cNvPr>
          <p:cNvGrpSpPr/>
          <p:nvPr/>
        </p:nvGrpSpPr>
        <p:grpSpPr>
          <a:xfrm>
            <a:off x="416804" y="1805711"/>
            <a:ext cx="2509646" cy="1362084"/>
            <a:chOff x="6599" y="0"/>
            <a:chExt cx="2509646" cy="3600000"/>
          </a:xfrm>
          <a:solidFill>
            <a:srgbClr val="4EC2AF"/>
          </a:solidFill>
        </p:grpSpPr>
        <p:sp>
          <p:nvSpPr>
            <p:cNvPr id="12" name="Rectangle 11">
              <a:extLst>
                <a:ext uri="{FF2B5EF4-FFF2-40B4-BE49-F238E27FC236}">
                  <a16:creationId xmlns:a16="http://schemas.microsoft.com/office/drawing/2014/main" id="{122CEF04-E1E6-4504-B699-5C1F572E0125}"/>
                </a:ext>
              </a:extLst>
            </p:cNvPr>
            <p:cNvSpPr/>
            <p:nvPr/>
          </p:nvSpPr>
          <p:spPr>
            <a:xfrm>
              <a:off x="6599" y="0"/>
              <a:ext cx="2509646" cy="3600000"/>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8F89B677-9611-4091-AD68-7205B2B5BBAC}"/>
                </a:ext>
              </a:extLst>
            </p:cNvPr>
            <p:cNvSpPr txBox="1"/>
            <p:nvPr/>
          </p:nvSpPr>
          <p:spPr>
            <a:xfrm>
              <a:off x="6599" y="0"/>
              <a:ext cx="2509646" cy="3600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3200" b="1" kern="1200"/>
                <a:t>Frequency</a:t>
              </a:r>
            </a:p>
          </p:txBody>
        </p:sp>
      </p:grpSp>
      <p:sp>
        <p:nvSpPr>
          <p:cNvPr id="14" name="Rectangle 13">
            <a:extLst>
              <a:ext uri="{FF2B5EF4-FFF2-40B4-BE49-F238E27FC236}">
                <a16:creationId xmlns:a16="http://schemas.microsoft.com/office/drawing/2014/main" id="{16C544A1-751C-4C79-858D-A65298DC93C7}"/>
              </a:ext>
            </a:extLst>
          </p:cNvPr>
          <p:cNvSpPr/>
          <p:nvPr/>
        </p:nvSpPr>
        <p:spPr>
          <a:xfrm>
            <a:off x="377466" y="3211116"/>
            <a:ext cx="2588322" cy="1600438"/>
          </a:xfrm>
          <a:prstGeom prst="rect">
            <a:avLst/>
          </a:prstGeom>
        </p:spPr>
        <p:txBody>
          <a:bodyPr wrap="square">
            <a:spAutoFit/>
          </a:bodyPr>
          <a:lstStyle/>
          <a:p>
            <a:pPr lvl="0"/>
            <a:endParaRPr lang="en-US" dirty="0"/>
          </a:p>
          <a:p>
            <a:pPr lvl="0"/>
            <a:r>
              <a:rPr lang="en-US" sz="2000" b="1" dirty="0">
                <a:solidFill>
                  <a:srgbClr val="DE4526"/>
                </a:solidFill>
              </a:rPr>
              <a:t>Best: </a:t>
            </a:r>
            <a:r>
              <a:rPr lang="en-US" sz="2000" dirty="0"/>
              <a:t>Plan your formative assessments</a:t>
            </a:r>
            <a:r>
              <a:rPr lang="en-US" sz="2000" u="sng" dirty="0"/>
              <a:t> </a:t>
            </a:r>
            <a:r>
              <a:rPr lang="en-US" sz="2000" i="1" u="sng" dirty="0"/>
              <a:t>in advance of</a:t>
            </a:r>
            <a:r>
              <a:rPr lang="en-US" sz="2000" dirty="0"/>
              <a:t> your lessons and units</a:t>
            </a:r>
          </a:p>
        </p:txBody>
      </p:sp>
      <p:sp>
        <p:nvSpPr>
          <p:cNvPr id="15" name="Rectangle 14">
            <a:extLst>
              <a:ext uri="{FF2B5EF4-FFF2-40B4-BE49-F238E27FC236}">
                <a16:creationId xmlns:a16="http://schemas.microsoft.com/office/drawing/2014/main" id="{970E0A00-B050-4C61-84C5-58367A371A03}"/>
              </a:ext>
            </a:extLst>
          </p:cNvPr>
          <p:cNvSpPr/>
          <p:nvPr/>
        </p:nvSpPr>
        <p:spPr>
          <a:xfrm>
            <a:off x="3169731" y="3211116"/>
            <a:ext cx="2509646" cy="1908215"/>
          </a:xfrm>
          <a:prstGeom prst="rect">
            <a:avLst/>
          </a:prstGeom>
        </p:spPr>
        <p:txBody>
          <a:bodyPr wrap="square">
            <a:spAutoFit/>
          </a:bodyPr>
          <a:lstStyle/>
          <a:p>
            <a:pPr lvl="0"/>
            <a:endParaRPr lang="en-US" dirty="0"/>
          </a:p>
          <a:p>
            <a:pPr lvl="0"/>
            <a:r>
              <a:rPr lang="en-US" sz="2000" b="1" dirty="0">
                <a:solidFill>
                  <a:srgbClr val="DE4526"/>
                </a:solidFill>
              </a:rPr>
              <a:t>Best</a:t>
            </a:r>
            <a:r>
              <a:rPr lang="en-US" sz="2000" dirty="0">
                <a:solidFill>
                  <a:srgbClr val="DE4526"/>
                </a:solidFill>
              </a:rPr>
              <a:t>: </a:t>
            </a:r>
            <a:r>
              <a:rPr lang="en-US" sz="2000" dirty="0"/>
              <a:t>Use </a:t>
            </a:r>
            <a:r>
              <a:rPr lang="en-US" sz="2000" i="1" u="sng" dirty="0"/>
              <a:t>multiple methods </a:t>
            </a:r>
            <a:r>
              <a:rPr lang="en-US" sz="2000" dirty="0"/>
              <a:t>to gauge individual, subgroup, and whole-class progress</a:t>
            </a:r>
          </a:p>
        </p:txBody>
      </p:sp>
      <p:sp>
        <p:nvSpPr>
          <p:cNvPr id="16" name="Rectangle 15">
            <a:extLst>
              <a:ext uri="{FF2B5EF4-FFF2-40B4-BE49-F238E27FC236}">
                <a16:creationId xmlns:a16="http://schemas.microsoft.com/office/drawing/2014/main" id="{7281E22F-FB8E-4DEF-86DD-F14F8F91B47E}"/>
              </a:ext>
            </a:extLst>
          </p:cNvPr>
          <p:cNvSpPr/>
          <p:nvPr/>
        </p:nvSpPr>
        <p:spPr>
          <a:xfrm>
            <a:off x="5898560" y="3211116"/>
            <a:ext cx="2494406" cy="2215991"/>
          </a:xfrm>
          <a:prstGeom prst="rect">
            <a:avLst/>
          </a:prstGeom>
        </p:spPr>
        <p:txBody>
          <a:bodyPr wrap="square">
            <a:spAutoFit/>
          </a:bodyPr>
          <a:lstStyle/>
          <a:p>
            <a:pPr lvl="0"/>
            <a:endParaRPr lang="en-US" dirty="0"/>
          </a:p>
          <a:p>
            <a:pPr lvl="0"/>
            <a:r>
              <a:rPr lang="en-US" sz="2000" b="1" dirty="0">
                <a:solidFill>
                  <a:srgbClr val="DE4526"/>
                </a:solidFill>
              </a:rPr>
              <a:t>Best: </a:t>
            </a:r>
            <a:r>
              <a:rPr lang="en-US" sz="2000" dirty="0"/>
              <a:t>Collect only data that will help you reflect on how you can </a:t>
            </a:r>
            <a:r>
              <a:rPr lang="en-US" sz="2000" i="1" u="sng" dirty="0"/>
              <a:t>better help all learners</a:t>
            </a:r>
            <a:r>
              <a:rPr lang="en-US" sz="2000" i="1" dirty="0"/>
              <a:t> </a:t>
            </a:r>
            <a:r>
              <a:rPr lang="en-US" sz="2000" dirty="0"/>
              <a:t>master the objectives</a:t>
            </a:r>
          </a:p>
        </p:txBody>
      </p:sp>
      <p:sp>
        <p:nvSpPr>
          <p:cNvPr id="17" name="Rectangle 16">
            <a:extLst>
              <a:ext uri="{FF2B5EF4-FFF2-40B4-BE49-F238E27FC236}">
                <a16:creationId xmlns:a16="http://schemas.microsoft.com/office/drawing/2014/main" id="{EABC355F-8CED-4D6C-9F5C-3B2A78EB8A5B}"/>
              </a:ext>
            </a:extLst>
          </p:cNvPr>
          <p:cNvSpPr/>
          <p:nvPr/>
        </p:nvSpPr>
        <p:spPr>
          <a:xfrm>
            <a:off x="7341904" y="6099070"/>
            <a:ext cx="1802096" cy="261610"/>
          </a:xfrm>
          <a:prstGeom prst="rect">
            <a:avLst/>
          </a:prstGeom>
        </p:spPr>
        <p:txBody>
          <a:bodyPr wrap="none">
            <a:spAutoFit/>
          </a:bodyPr>
          <a:lstStyle/>
          <a:p>
            <a:r>
              <a:rPr lang="en-US" sz="1100"/>
              <a:t> Adapted from </a:t>
            </a:r>
            <a:r>
              <a:rPr lang="en-US" sz="1100" u="sng">
                <a:hlinkClick r:id="rId3"/>
              </a:rPr>
              <a:t>KIPP.org blog</a:t>
            </a:r>
            <a:endParaRPr lang="en-US" sz="1100"/>
          </a:p>
        </p:txBody>
      </p:sp>
    </p:spTree>
    <p:extLst>
      <p:ext uri="{BB962C8B-B14F-4D97-AF65-F5344CB8AC3E}">
        <p14:creationId xmlns:p14="http://schemas.microsoft.com/office/powerpoint/2010/main" val="209674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100466-0159-4E28-82F0-712F67A8F077}"/>
              </a:ext>
            </a:extLst>
          </p:cNvPr>
          <p:cNvSpPr>
            <a:spLocks noGrp="1"/>
          </p:cNvSpPr>
          <p:nvPr>
            <p:ph type="body" sz="quarter" idx="17"/>
          </p:nvPr>
        </p:nvSpPr>
        <p:spPr/>
        <p:txBody>
          <a:bodyPr/>
          <a:lstStyle/>
          <a:p>
            <a:r>
              <a:rPr lang="en-US" sz="3200"/>
              <a:t>Use Tools to Record Data for Effective Analysis</a:t>
            </a:r>
          </a:p>
        </p:txBody>
      </p:sp>
      <p:sp>
        <p:nvSpPr>
          <p:cNvPr id="3" name="Content Placeholder 9">
            <a:extLst>
              <a:ext uri="{FF2B5EF4-FFF2-40B4-BE49-F238E27FC236}">
                <a16:creationId xmlns:a16="http://schemas.microsoft.com/office/drawing/2014/main" id="{A2CCBE7F-F8D6-48EB-B745-CE70A85E9076}"/>
              </a:ext>
            </a:extLst>
          </p:cNvPr>
          <p:cNvSpPr txBox="1">
            <a:spLocks/>
          </p:cNvSpPr>
          <p:nvPr/>
        </p:nvSpPr>
        <p:spPr>
          <a:xfrm>
            <a:off x="308404" y="1358582"/>
            <a:ext cx="4683199" cy="49484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lnSpc>
                <a:spcPct val="107000"/>
              </a:lnSpc>
              <a:buFont typeface="Arial" panose="020B0604020202020204" pitchFamily="34" charset="0"/>
              <a:buNone/>
            </a:pPr>
            <a:r>
              <a:rPr lang="en-US" sz="2200" dirty="0"/>
              <a:t>Tools to maintain data records, including from checks for understanding</a:t>
            </a:r>
          </a:p>
          <a:p>
            <a:pPr>
              <a:lnSpc>
                <a:spcPct val="107000"/>
              </a:lnSpc>
              <a:spcBef>
                <a:spcPts val="600"/>
              </a:spcBef>
            </a:pPr>
            <a:r>
              <a:rPr lang="en-US" sz="2200" dirty="0"/>
              <a:t>Data tracker (such as Excel or Google Docs)</a:t>
            </a:r>
          </a:p>
          <a:p>
            <a:pPr>
              <a:lnSpc>
                <a:spcPct val="107000"/>
              </a:lnSpc>
              <a:spcBef>
                <a:spcPts val="600"/>
              </a:spcBef>
            </a:pPr>
            <a:r>
              <a:rPr lang="en-US" sz="2200" dirty="0"/>
              <a:t>Online gradebook (such as  Engrade.com)</a:t>
            </a:r>
          </a:p>
          <a:p>
            <a:pPr>
              <a:lnSpc>
                <a:spcPct val="107000"/>
              </a:lnSpc>
              <a:spcBef>
                <a:spcPts val="600"/>
              </a:spcBef>
            </a:pPr>
            <a:r>
              <a:rPr lang="en-US" sz="2200" dirty="0"/>
              <a:t>Computer-based system</a:t>
            </a:r>
          </a:p>
          <a:p>
            <a:pPr>
              <a:lnSpc>
                <a:spcPct val="107000"/>
              </a:lnSpc>
              <a:spcBef>
                <a:spcPts val="600"/>
              </a:spcBef>
            </a:pPr>
            <a:r>
              <a:rPr lang="en-US" sz="2200" dirty="0"/>
              <a:t>Student-based system (tracking their own progress)</a:t>
            </a:r>
          </a:p>
          <a:p>
            <a:pPr>
              <a:lnSpc>
                <a:spcPct val="107000"/>
              </a:lnSpc>
              <a:spcBef>
                <a:spcPts val="600"/>
              </a:spcBef>
            </a:pPr>
            <a:r>
              <a:rPr lang="en-US" sz="2200" dirty="0"/>
              <a:t>What other resources/examples can you share?</a:t>
            </a:r>
          </a:p>
          <a:p>
            <a:pPr marL="0" indent="0">
              <a:lnSpc>
                <a:spcPct val="107000"/>
              </a:lnSpc>
              <a:buNone/>
            </a:pPr>
            <a:endParaRPr lang="en-US" sz="2200" dirty="0"/>
          </a:p>
        </p:txBody>
      </p:sp>
      <p:pic>
        <p:nvPicPr>
          <p:cNvPr id="4" name="Picture 2" descr="https://s-media-cache-ak0.pinimg.com/736x/18/f5/ac/18f5acdf212b520a4b3b8c299ba21a5d.jpg">
            <a:extLst>
              <a:ext uri="{FF2B5EF4-FFF2-40B4-BE49-F238E27FC236}">
                <a16:creationId xmlns:a16="http://schemas.microsoft.com/office/drawing/2014/main" id="{6E8F1275-A2A9-4EB8-9878-9A5C6AFA5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952" y="2349204"/>
            <a:ext cx="3663950" cy="2747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B30CBC7-E6B0-42DC-8CFF-A903C6D0FE4E}"/>
              </a:ext>
            </a:extLst>
          </p:cNvPr>
          <p:cNvSpPr/>
          <p:nvPr/>
        </p:nvSpPr>
        <p:spPr>
          <a:xfrm>
            <a:off x="2343590" y="6091591"/>
            <a:ext cx="6800410" cy="215444"/>
          </a:xfrm>
          <a:prstGeom prst="rect">
            <a:avLst/>
          </a:prstGeom>
        </p:spPr>
        <p:txBody>
          <a:bodyPr wrap="square">
            <a:spAutoFit/>
          </a:bodyPr>
          <a:lstStyle/>
          <a:p>
            <a:pPr algn="r"/>
            <a:r>
              <a:rPr lang="en-US" sz="800"/>
              <a:t>Source: </a:t>
            </a:r>
            <a:r>
              <a:rPr lang="en-US" sz="800">
                <a:hlinkClick r:id="rId4"/>
              </a:rPr>
              <a:t>https://s-media-cache-ak0.pinimg.com/736x/18/f5/ac/18f5acdf212b520a4b3b8c299ba21a5d.jpg</a:t>
            </a:r>
            <a:r>
              <a:rPr lang="en-US" sz="800"/>
              <a:t> </a:t>
            </a:r>
          </a:p>
        </p:txBody>
      </p:sp>
    </p:spTree>
    <p:extLst>
      <p:ext uri="{BB962C8B-B14F-4D97-AF65-F5344CB8AC3E}">
        <p14:creationId xmlns:p14="http://schemas.microsoft.com/office/powerpoint/2010/main" val="311250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3CCE4-810D-4021-8338-6006C9FBD713}"/>
              </a:ext>
            </a:extLst>
          </p:cNvPr>
          <p:cNvSpPr>
            <a:spLocks noGrp="1"/>
          </p:cNvSpPr>
          <p:nvPr>
            <p:ph idx="1"/>
          </p:nvPr>
        </p:nvSpPr>
        <p:spPr/>
        <p:txBody>
          <a:bodyPr/>
          <a:lstStyle/>
          <a:p>
            <a:pPr marL="342900" indent="-342900">
              <a:buAutoNum type="arabicPeriod"/>
            </a:pPr>
            <a:r>
              <a:rPr lang="en-US" dirty="0"/>
              <a:t>How can you use your role as a reach associate to collect and prepare data (to improve student learning for your team of teachers)?</a:t>
            </a:r>
          </a:p>
          <a:p>
            <a:pPr marL="342900" indent="-342900">
              <a:buAutoNum type="arabicPeriod"/>
            </a:pPr>
            <a:r>
              <a:rPr lang="en-US" dirty="0"/>
              <a:t>What expectations have been set for your role in collecting and preparing data? How can you confirm these expectations with your MCL, TRT, or administrator? </a:t>
            </a:r>
          </a:p>
          <a:p>
            <a:pPr marL="342900" indent="-342900">
              <a:buAutoNum type="arabicPeriod"/>
            </a:pPr>
            <a:r>
              <a:rPr lang="en-US" dirty="0"/>
              <a:t>What routines for collecting and preparing data could be most helpful to supporting your students?</a:t>
            </a:r>
          </a:p>
          <a:p>
            <a:endParaRPr lang="en-US" dirty="0"/>
          </a:p>
        </p:txBody>
      </p:sp>
      <p:sp>
        <p:nvSpPr>
          <p:cNvPr id="3" name="Text Placeholder 2">
            <a:extLst>
              <a:ext uri="{FF2B5EF4-FFF2-40B4-BE49-F238E27FC236}">
                <a16:creationId xmlns:a16="http://schemas.microsoft.com/office/drawing/2014/main" id="{EE443BC2-6DB1-480F-9614-A0EE9C7565D3}"/>
              </a:ext>
            </a:extLst>
          </p:cNvPr>
          <p:cNvSpPr>
            <a:spLocks noGrp="1"/>
          </p:cNvSpPr>
          <p:nvPr>
            <p:ph type="body" sz="quarter" idx="17"/>
          </p:nvPr>
        </p:nvSpPr>
        <p:spPr/>
        <p:txBody>
          <a:bodyPr/>
          <a:lstStyle/>
          <a:p>
            <a:r>
              <a:rPr lang="en-US"/>
              <a:t>Think-Pair-Share</a:t>
            </a:r>
          </a:p>
        </p:txBody>
      </p:sp>
      <p:sp>
        <p:nvSpPr>
          <p:cNvPr id="4" name="Rectangle 3">
            <a:extLst>
              <a:ext uri="{FF2B5EF4-FFF2-40B4-BE49-F238E27FC236}">
                <a16:creationId xmlns:a16="http://schemas.microsoft.com/office/drawing/2014/main" id="{ABD80703-5E37-41E7-9386-D2A131989E46}"/>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E409D3A-B2CC-4C7B-B94F-EFC9AB325C6E}"/>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Time for this activity: </a:t>
            </a:r>
            <a:r>
              <a:rPr lang="en-US" b="1" dirty="0">
                <a:solidFill>
                  <a:prstClr val="black"/>
                </a:solidFill>
                <a:latin typeface="Calibri" panose="020F0502020204030204"/>
              </a:rPr>
              <a:t>2</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minutes</a:t>
            </a:r>
          </a:p>
        </p:txBody>
      </p:sp>
    </p:spTree>
    <p:extLst>
      <p:ext uri="{BB962C8B-B14F-4D97-AF65-F5344CB8AC3E}">
        <p14:creationId xmlns:p14="http://schemas.microsoft.com/office/powerpoint/2010/main" val="183652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00" fill="hold"/>
                                        <p:tgtEl>
                                          <p:spTgt spid="4"/>
                                        </p:tgtEl>
                                        <p:attrNameLst>
                                          <p:attrName>ppt_x</p:attrName>
                                        </p:attrNameLst>
                                      </p:cBhvr>
                                      <p:tavLst>
                                        <p:tav tm="0">
                                          <p:val>
                                            <p:strVal val="1+#ppt_w/2"/>
                                          </p:val>
                                        </p:tav>
                                        <p:tav tm="100000">
                                          <p:val>
                                            <p:strVal val="#ppt_x"/>
                                          </p:val>
                                        </p:tav>
                                      </p:tavLst>
                                    </p:anim>
                                    <p:anim calcmode="lin" valueType="num">
                                      <p:cBhvr additive="base">
                                        <p:cTn id="8" dur="120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D5F72-ACE5-4BEF-8E1D-C4092B3F924E}"/>
              </a:ext>
            </a:extLst>
          </p:cNvPr>
          <p:cNvSpPr>
            <a:spLocks noGrp="1"/>
          </p:cNvSpPr>
          <p:nvPr>
            <p:ph type="body" sz="quarter" idx="17"/>
          </p:nvPr>
        </p:nvSpPr>
        <p:spPr/>
        <p:txBody>
          <a:bodyPr/>
          <a:lstStyle/>
          <a:p>
            <a:r>
              <a:rPr lang="en-US"/>
              <a:t>Phase 2</a:t>
            </a:r>
          </a:p>
        </p:txBody>
      </p:sp>
      <p:sp>
        <p:nvSpPr>
          <p:cNvPr id="8" name="Rectangle 7">
            <a:extLst>
              <a:ext uri="{FF2B5EF4-FFF2-40B4-BE49-F238E27FC236}">
                <a16:creationId xmlns:a16="http://schemas.microsoft.com/office/drawing/2014/main" id="{DF1FB287-8ABC-4B74-ABA9-2DB9A6457A68}"/>
              </a:ext>
            </a:extLst>
          </p:cNvPr>
          <p:cNvSpPr/>
          <p:nvPr/>
        </p:nvSpPr>
        <p:spPr>
          <a:xfrm>
            <a:off x="3332393" y="6105479"/>
            <a:ext cx="6172200" cy="246221"/>
          </a:xfrm>
          <a:prstGeom prst="rect">
            <a:avLst/>
          </a:prstGeom>
        </p:spPr>
        <p:txBody>
          <a:bodyPr wrap="square">
            <a:spAutoFit/>
          </a:bodyPr>
          <a:lstStyle/>
          <a:p>
            <a:r>
              <a:rPr lang="en-US" sz="1000">
                <a:latin typeface="Calibri" panose="020F0502020204030204" pitchFamily="34" charset="0"/>
                <a:ea typeface="Calibri" panose="020F0502020204030204" pitchFamily="34" charset="0"/>
                <a:cs typeface="Times New Roman" panose="02020603050405020304" pitchFamily="18" charset="0"/>
              </a:rPr>
              <a:t>Source: </a:t>
            </a:r>
            <a:r>
              <a:rPr lang="en-US" sz="1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IES Practice Guide: Using Student Achievement Data to Support Instructional Decision Making</a:t>
            </a:r>
            <a:r>
              <a:rPr lang="en-US" sz="1000">
                <a:latin typeface="Calibri" panose="020F0502020204030204" pitchFamily="34" charset="0"/>
                <a:ea typeface="Calibri" panose="020F0502020204030204" pitchFamily="34" charset="0"/>
                <a:cs typeface="Times New Roman" panose="02020603050405020304" pitchFamily="18" charset="0"/>
              </a:rPr>
              <a:t>, 2009</a:t>
            </a:r>
            <a:endParaRPr lang="en-US" sz="1000"/>
          </a:p>
        </p:txBody>
      </p:sp>
      <p:grpSp>
        <p:nvGrpSpPr>
          <p:cNvPr id="9" name="Group 8">
            <a:extLst>
              <a:ext uri="{FF2B5EF4-FFF2-40B4-BE49-F238E27FC236}">
                <a16:creationId xmlns:a16="http://schemas.microsoft.com/office/drawing/2014/main" id="{1053CBE6-3DCD-4036-A7C6-AEF22DBBF3A6}"/>
              </a:ext>
            </a:extLst>
          </p:cNvPr>
          <p:cNvGrpSpPr/>
          <p:nvPr/>
        </p:nvGrpSpPr>
        <p:grpSpPr>
          <a:xfrm>
            <a:off x="833377" y="1683970"/>
            <a:ext cx="7511969" cy="3872378"/>
            <a:chOff x="1981030" y="1367501"/>
            <a:chExt cx="5334338" cy="3890240"/>
          </a:xfrm>
        </p:grpSpPr>
        <p:sp>
          <p:nvSpPr>
            <p:cNvPr id="10" name="Circular Arrow 2">
              <a:extLst>
                <a:ext uri="{FF2B5EF4-FFF2-40B4-BE49-F238E27FC236}">
                  <a16:creationId xmlns:a16="http://schemas.microsoft.com/office/drawing/2014/main" id="{90D37F52-F266-4087-9D87-0773BAB8C068}"/>
                </a:ext>
              </a:extLst>
            </p:cNvPr>
            <p:cNvSpPr/>
            <p:nvPr/>
          </p:nvSpPr>
          <p:spPr>
            <a:xfrm>
              <a:off x="2831235" y="1367501"/>
              <a:ext cx="3633929" cy="3633929"/>
            </a:xfrm>
            <a:prstGeom prst="circularArrow">
              <a:avLst>
                <a:gd name="adj1" fmla="val 5689"/>
                <a:gd name="adj2" fmla="val 340510"/>
                <a:gd name="adj3" fmla="val 12378085"/>
                <a:gd name="adj4" fmla="val 18301064"/>
                <a:gd name="adj5" fmla="val 5908"/>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1" name="Freeform 3">
              <a:extLst>
                <a:ext uri="{FF2B5EF4-FFF2-40B4-BE49-F238E27FC236}">
                  <a16:creationId xmlns:a16="http://schemas.microsoft.com/office/drawing/2014/main" id="{F0D613DA-24A2-4CA7-8951-41631C97AC33}"/>
                </a:ext>
              </a:extLst>
            </p:cNvPr>
            <p:cNvSpPr/>
            <p:nvPr/>
          </p:nvSpPr>
          <p:spPr>
            <a:xfrm>
              <a:off x="3358306" y="1582336"/>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a:solidFill>
              <a:schemeClr val="bg1"/>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1:</a:t>
              </a:r>
              <a:r>
                <a:rPr lang="en-US" sz="2200" b="1" kern="1200" dirty="0"/>
                <a:t> </a:t>
              </a:r>
              <a:r>
                <a:rPr lang="en-US" sz="2200" kern="1200" dirty="0"/>
                <a:t>Collect and prepare a variety of data about student learning </a:t>
              </a:r>
            </a:p>
          </p:txBody>
        </p:sp>
        <p:sp>
          <p:nvSpPr>
            <p:cNvPr id="12" name="Freeform 7">
              <a:extLst>
                <a:ext uri="{FF2B5EF4-FFF2-40B4-BE49-F238E27FC236}">
                  <a16:creationId xmlns:a16="http://schemas.microsoft.com/office/drawing/2014/main" id="{B54A20FB-84A6-4056-B7F0-1F225BB54887}"/>
                </a:ext>
              </a:extLst>
            </p:cNvPr>
            <p:cNvSpPr/>
            <p:nvPr/>
          </p:nvSpPr>
          <p:spPr>
            <a:xfrm>
              <a:off x="4735582" y="3967848"/>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a:solidFill>
              <a:schemeClr val="accent3">
                <a:lumMod val="20000"/>
                <a:lumOff val="80000"/>
              </a:schemeClr>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2: </a:t>
              </a:r>
              <a:r>
                <a:rPr lang="en-US" sz="2200" kern="1200" dirty="0"/>
                <a:t>Interpret data and develop hypotheses about how to improve student learning  </a:t>
              </a:r>
            </a:p>
          </p:txBody>
        </p:sp>
        <p:sp>
          <p:nvSpPr>
            <p:cNvPr id="13" name="Freeform 8">
              <a:extLst>
                <a:ext uri="{FF2B5EF4-FFF2-40B4-BE49-F238E27FC236}">
                  <a16:creationId xmlns:a16="http://schemas.microsoft.com/office/drawing/2014/main" id="{49D0CBBD-91A9-4AF3-803D-92641C472C34}"/>
                </a:ext>
              </a:extLst>
            </p:cNvPr>
            <p:cNvSpPr/>
            <p:nvPr/>
          </p:nvSpPr>
          <p:spPr>
            <a:xfrm>
              <a:off x="1981030" y="3967848"/>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3: </a:t>
              </a:r>
              <a:r>
                <a:rPr lang="en-US" sz="2200" kern="1200" dirty="0"/>
                <a:t>Modify instruction to test hypotheses and interventions to increase student learning</a:t>
              </a:r>
            </a:p>
          </p:txBody>
        </p:sp>
      </p:grpSp>
    </p:spTree>
    <p:extLst>
      <p:ext uri="{BB962C8B-B14F-4D97-AF65-F5344CB8AC3E}">
        <p14:creationId xmlns:p14="http://schemas.microsoft.com/office/powerpoint/2010/main" val="367321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AAFD6E-FFB2-459D-8D1E-0AB496343AC6}"/>
              </a:ext>
            </a:extLst>
          </p:cNvPr>
          <p:cNvSpPr>
            <a:spLocks noGrp="1"/>
          </p:cNvSpPr>
          <p:nvPr>
            <p:ph idx="1"/>
          </p:nvPr>
        </p:nvSpPr>
        <p:spPr>
          <a:xfrm>
            <a:off x="628651" y="1508701"/>
            <a:ext cx="7886700" cy="4351338"/>
          </a:xfrm>
        </p:spPr>
        <p:txBody>
          <a:bodyPr/>
          <a:lstStyle/>
          <a:p>
            <a:pPr marL="457200" indent="-457200"/>
            <a:r>
              <a:rPr lang="en-US" dirty="0"/>
              <a:t>Analyze data to </a:t>
            </a:r>
            <a:r>
              <a:rPr lang="en-US" b="1" dirty="0">
                <a:solidFill>
                  <a:schemeClr val="accent2"/>
                </a:solidFill>
              </a:rPr>
              <a:t>adjust course</a:t>
            </a:r>
            <a:r>
              <a:rPr lang="en-US" i="1" dirty="0"/>
              <a:t> </a:t>
            </a:r>
            <a:r>
              <a:rPr lang="en-US" dirty="0"/>
              <a:t>during the lesson and to </a:t>
            </a:r>
            <a:r>
              <a:rPr lang="en-US" b="1" dirty="0">
                <a:solidFill>
                  <a:schemeClr val="accent2"/>
                </a:solidFill>
              </a:rPr>
              <a:t>inform needs</a:t>
            </a:r>
            <a:r>
              <a:rPr lang="en-US" i="1" dirty="0"/>
              <a:t> </a:t>
            </a:r>
            <a:r>
              <a:rPr lang="en-US" dirty="0"/>
              <a:t>for future lessons</a:t>
            </a:r>
          </a:p>
          <a:p>
            <a:pPr marL="457200" indent="-457200"/>
            <a:r>
              <a:rPr lang="en-US" dirty="0"/>
              <a:t>Combine multiple data sources to hone in on the </a:t>
            </a:r>
            <a:r>
              <a:rPr lang="en-US" b="1" dirty="0">
                <a:solidFill>
                  <a:schemeClr val="accent2"/>
                </a:solidFill>
              </a:rPr>
              <a:t>biggest gaps and opportunities </a:t>
            </a:r>
            <a:r>
              <a:rPr lang="en-US" dirty="0"/>
              <a:t>for student learning</a:t>
            </a:r>
          </a:p>
          <a:p>
            <a:pPr marL="457200" indent="-457200"/>
            <a:r>
              <a:rPr lang="en-US" dirty="0"/>
              <a:t>Be sure to think about </a:t>
            </a:r>
            <a:r>
              <a:rPr lang="en-US" b="1" dirty="0">
                <a:solidFill>
                  <a:schemeClr val="accent2"/>
                </a:solidFill>
              </a:rPr>
              <a:t>why students are/aren’t learning</a:t>
            </a:r>
            <a:r>
              <a:rPr lang="en-US" i="1" dirty="0"/>
              <a:t> </a:t>
            </a:r>
            <a:r>
              <a:rPr lang="en-US" dirty="0"/>
              <a:t>(teacher actions vs. student actions), and what you can do to help all students learn</a:t>
            </a:r>
          </a:p>
          <a:p>
            <a:endParaRPr lang="en-US" dirty="0"/>
          </a:p>
        </p:txBody>
      </p:sp>
      <p:sp>
        <p:nvSpPr>
          <p:cNvPr id="2" name="Text Placeholder 1">
            <a:extLst>
              <a:ext uri="{FF2B5EF4-FFF2-40B4-BE49-F238E27FC236}">
                <a16:creationId xmlns:a16="http://schemas.microsoft.com/office/drawing/2014/main" id="{FE7BC1B6-41C7-40A8-8F5F-A0DDCC1BC392}"/>
              </a:ext>
            </a:extLst>
          </p:cNvPr>
          <p:cNvSpPr>
            <a:spLocks noGrp="1"/>
          </p:cNvSpPr>
          <p:nvPr>
            <p:ph type="body" sz="quarter" idx="17"/>
          </p:nvPr>
        </p:nvSpPr>
        <p:spPr/>
        <p:txBody>
          <a:bodyPr/>
          <a:lstStyle/>
          <a:p>
            <a:r>
              <a:rPr lang="en-US" sz="3600"/>
              <a:t>Be Disciplined About Your Data Analysis</a:t>
            </a:r>
          </a:p>
        </p:txBody>
      </p:sp>
    </p:spTree>
    <p:extLst>
      <p:ext uri="{BB962C8B-B14F-4D97-AF65-F5344CB8AC3E}">
        <p14:creationId xmlns:p14="http://schemas.microsoft.com/office/powerpoint/2010/main" val="154825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1A03B2-A511-4C93-9E7C-5D4DB423A9A4}"/>
              </a:ext>
            </a:extLst>
          </p:cNvPr>
          <p:cNvSpPr>
            <a:spLocks noGrp="1"/>
          </p:cNvSpPr>
          <p:nvPr>
            <p:ph type="body" sz="quarter" idx="17"/>
          </p:nvPr>
        </p:nvSpPr>
        <p:spPr/>
        <p:txBody>
          <a:bodyPr/>
          <a:lstStyle/>
          <a:p>
            <a:r>
              <a:rPr lang="en-US"/>
              <a:t>How RAs Can Identify Trends</a:t>
            </a:r>
          </a:p>
        </p:txBody>
      </p:sp>
      <p:graphicFrame>
        <p:nvGraphicFramePr>
          <p:cNvPr id="4" name="Content Placeholder 4">
            <a:extLst>
              <a:ext uri="{FF2B5EF4-FFF2-40B4-BE49-F238E27FC236}">
                <a16:creationId xmlns:a16="http://schemas.microsoft.com/office/drawing/2014/main" id="{8473929C-9FDC-4596-8A15-89530D25A422}"/>
              </a:ext>
            </a:extLst>
          </p:cNvPr>
          <p:cNvGraphicFramePr>
            <a:graphicFrameLocks/>
          </p:cNvGraphicFramePr>
          <p:nvPr/>
        </p:nvGraphicFramePr>
        <p:xfrm>
          <a:off x="607325" y="1473957"/>
          <a:ext cx="7929350" cy="4173719"/>
        </p:xfrm>
        <a:graphic>
          <a:graphicData uri="http://schemas.openxmlformats.org/drawingml/2006/table">
            <a:tbl>
              <a:tblPr firstRow="1" bandRow="1">
                <a:tableStyleId>{5C22544A-7EE6-4342-B048-85BDC9FD1C3A}</a:tableStyleId>
              </a:tblPr>
              <a:tblGrid>
                <a:gridCol w="3930331">
                  <a:extLst>
                    <a:ext uri="{9D8B030D-6E8A-4147-A177-3AD203B41FA5}">
                      <a16:colId xmlns:a16="http://schemas.microsoft.com/office/drawing/2014/main" val="20000"/>
                    </a:ext>
                  </a:extLst>
                </a:gridCol>
                <a:gridCol w="3999019">
                  <a:extLst>
                    <a:ext uri="{9D8B030D-6E8A-4147-A177-3AD203B41FA5}">
                      <a16:colId xmlns:a16="http://schemas.microsoft.com/office/drawing/2014/main" val="20001"/>
                    </a:ext>
                  </a:extLst>
                </a:gridCol>
              </a:tblGrid>
              <a:tr h="392032">
                <a:tc>
                  <a:txBody>
                    <a:bodyPr/>
                    <a:lstStyle/>
                    <a:p>
                      <a:r>
                        <a:rPr lang="en-US" sz="2200" dirty="0"/>
                        <a:t>During Class</a:t>
                      </a:r>
                    </a:p>
                  </a:txBody>
                  <a:tcPr>
                    <a:solidFill>
                      <a:schemeClr val="accent2"/>
                    </a:solidFill>
                  </a:tcPr>
                </a:tc>
                <a:tc>
                  <a:txBody>
                    <a:bodyPr/>
                    <a:lstStyle/>
                    <a:p>
                      <a:r>
                        <a:rPr lang="en-US" sz="2200" dirty="0"/>
                        <a:t>After Class</a:t>
                      </a:r>
                    </a:p>
                  </a:txBody>
                  <a:tcPr>
                    <a:solidFill>
                      <a:schemeClr val="accent3"/>
                    </a:solidFill>
                  </a:tcPr>
                </a:tc>
                <a:extLst>
                  <a:ext uri="{0D108BD9-81ED-4DB2-BD59-A6C34878D82A}">
                    <a16:rowId xmlns:a16="http://schemas.microsoft.com/office/drawing/2014/main" val="10000"/>
                  </a:ext>
                </a:extLst>
              </a:tr>
              <a:tr h="3746999">
                <a:tc>
                  <a:txBody>
                    <a:bodyPr/>
                    <a:lstStyle/>
                    <a:p>
                      <a:pPr marL="285750" indent="-285750">
                        <a:buFont typeface="Arial" panose="020B0604020202020204" pitchFamily="34" charset="0"/>
                        <a:buChar char="•"/>
                      </a:pPr>
                      <a:r>
                        <a:rPr lang="en-US" sz="2200" dirty="0"/>
                        <a:t>Scan</a:t>
                      </a:r>
                      <a:r>
                        <a:rPr lang="en-US" sz="2200" baseline="0" dirty="0"/>
                        <a:t> </a:t>
                      </a:r>
                      <a:r>
                        <a:rPr lang="en-US" sz="2200" b="1" u="none" baseline="0" dirty="0"/>
                        <a:t>do now </a:t>
                      </a:r>
                      <a:r>
                        <a:rPr lang="en-US" sz="2200" baseline="0" dirty="0"/>
                        <a:t>responses</a:t>
                      </a:r>
                    </a:p>
                    <a:p>
                      <a:pPr marL="285750" indent="-285750">
                        <a:buFont typeface="Arial" panose="020B0604020202020204" pitchFamily="34" charset="0"/>
                        <a:buChar char="•"/>
                      </a:pPr>
                      <a:endParaRPr lang="en-US" sz="2200" baseline="0" dirty="0"/>
                    </a:p>
                    <a:p>
                      <a:pPr marL="285750" indent="-285750">
                        <a:buFont typeface="Arial" panose="020B0604020202020204" pitchFamily="34" charset="0"/>
                        <a:buChar char="•"/>
                      </a:pPr>
                      <a:r>
                        <a:rPr lang="en-US" sz="2200" baseline="0" dirty="0"/>
                        <a:t>Note which students will need more help based on </a:t>
                      </a:r>
                      <a:r>
                        <a:rPr lang="en-US" sz="2200" b="1" i="0" u="none" baseline="0" dirty="0"/>
                        <a:t>observation</a:t>
                      </a:r>
                    </a:p>
                    <a:p>
                      <a:pPr marL="285750" indent="-285750">
                        <a:buFont typeface="Arial" panose="020B0604020202020204" pitchFamily="34" charset="0"/>
                        <a:buChar char="•"/>
                      </a:pPr>
                      <a:endParaRPr lang="en-US" sz="2200" i="0" u="sng" baseline="0" dirty="0"/>
                    </a:p>
                    <a:p>
                      <a:pPr marL="285750" indent="-285750">
                        <a:buFont typeface="Arial" panose="020B0604020202020204" pitchFamily="34" charset="0"/>
                        <a:buChar char="•"/>
                      </a:pPr>
                      <a:r>
                        <a:rPr lang="en-US" sz="2200" baseline="0" dirty="0"/>
                        <a:t>Direct </a:t>
                      </a:r>
                      <a:r>
                        <a:rPr lang="en-US" sz="2200" b="1" u="none" baseline="0" dirty="0"/>
                        <a:t>cold calling</a:t>
                      </a:r>
                      <a:r>
                        <a:rPr lang="en-US" sz="2200" b="0" u="none" baseline="0" dirty="0"/>
                        <a:t> </a:t>
                      </a:r>
                      <a:r>
                        <a:rPr lang="en-US" sz="2200" baseline="0" dirty="0"/>
                        <a:t>toward representatives of student subgroups to understand distinct needs</a:t>
                      </a:r>
                    </a:p>
                  </a:txBody>
                  <a:tcPr>
                    <a:solidFill>
                      <a:schemeClr val="accent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Scan </a:t>
                      </a:r>
                      <a:r>
                        <a:rPr lang="en-US" sz="2200" b="1" u="none" baseline="0" dirty="0"/>
                        <a:t>exit tickets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1" u="none"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t>Review </a:t>
                      </a:r>
                      <a:r>
                        <a:rPr lang="en-US" sz="2200" b="1" u="none" baseline="0" dirty="0"/>
                        <a:t>daily/weekly quizzes </a:t>
                      </a:r>
                      <a:r>
                        <a:rPr lang="en-US" sz="2200" baseline="0" dirty="0"/>
                        <a:t>to understand which standards require reteaching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dirty="0"/>
                        <a:t>Reflect</a:t>
                      </a:r>
                      <a:r>
                        <a:rPr lang="en-US" sz="2200" b="1" baseline="0" dirty="0"/>
                        <a:t> </a:t>
                      </a:r>
                      <a:r>
                        <a:rPr lang="en-US" sz="2200" baseline="0" dirty="0"/>
                        <a:t>on which teacher actions had the greatest/least success for all students</a:t>
                      </a:r>
                      <a:endParaRPr lang="en-US" sz="2200" dirty="0"/>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C9654FE4-B8EA-4CD0-8B60-06F6DF0C326C}"/>
              </a:ext>
            </a:extLst>
          </p:cNvPr>
          <p:cNvSpPr txBox="1"/>
          <p:nvPr/>
        </p:nvSpPr>
        <p:spPr>
          <a:xfrm>
            <a:off x="0" y="5890592"/>
            <a:ext cx="9144000" cy="430887"/>
          </a:xfrm>
          <a:prstGeom prst="rect">
            <a:avLst/>
          </a:prstGeom>
          <a:solidFill>
            <a:schemeClr val="accent3">
              <a:lumMod val="20000"/>
              <a:lumOff val="80000"/>
            </a:schemeClr>
          </a:solidFill>
          <a:ln>
            <a:noFill/>
          </a:ln>
        </p:spPr>
        <p:txBody>
          <a:bodyPr wrap="square" rtlCol="0">
            <a:spAutoFit/>
          </a:bodyPr>
          <a:lstStyle/>
          <a:p>
            <a:pPr algn="ctr"/>
            <a:r>
              <a:rPr lang="en-US" sz="2200" b="1"/>
              <a:t>What other ways can you </a:t>
            </a:r>
            <a:r>
              <a:rPr lang="en-US" sz="2200" b="1">
                <a:solidFill>
                  <a:schemeClr val="accent2"/>
                </a:solidFill>
              </a:rPr>
              <a:t>analyze data </a:t>
            </a:r>
            <a:r>
              <a:rPr lang="en-US" sz="2200" b="1"/>
              <a:t>during and after class?</a:t>
            </a:r>
          </a:p>
        </p:txBody>
      </p:sp>
    </p:spTree>
    <p:extLst>
      <p:ext uri="{BB962C8B-B14F-4D97-AF65-F5344CB8AC3E}">
        <p14:creationId xmlns:p14="http://schemas.microsoft.com/office/powerpoint/2010/main" val="37868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F9F39A-2762-406E-874C-185E911257AE}"/>
              </a:ext>
            </a:extLst>
          </p:cNvPr>
          <p:cNvSpPr>
            <a:spLocks noGrp="1"/>
          </p:cNvSpPr>
          <p:nvPr>
            <p:ph idx="1"/>
          </p:nvPr>
        </p:nvSpPr>
        <p:spPr>
          <a:xfrm>
            <a:off x="628651" y="1432501"/>
            <a:ext cx="7886700" cy="4351338"/>
          </a:xfrm>
        </p:spPr>
        <p:txBody>
          <a:bodyPr/>
          <a:lstStyle/>
          <a:p>
            <a:r>
              <a:rPr lang="en-US" dirty="0"/>
              <a:t>Do you know the </a:t>
            </a:r>
            <a:r>
              <a:rPr lang="en-US" b="1" dirty="0">
                <a:solidFill>
                  <a:schemeClr val="accent2"/>
                </a:solidFill>
              </a:rPr>
              <a:t>flow and key points </a:t>
            </a:r>
            <a:r>
              <a:rPr lang="en-US" dirty="0"/>
              <a:t>of the lesson ahead of time? This will help you tune into the right checks for understanding to use.</a:t>
            </a:r>
          </a:p>
          <a:p>
            <a:r>
              <a:rPr lang="en-US" dirty="0"/>
              <a:t>Can you </a:t>
            </a:r>
            <a:r>
              <a:rPr lang="en-US" b="1" dirty="0">
                <a:solidFill>
                  <a:schemeClr val="accent2"/>
                </a:solidFill>
              </a:rPr>
              <a:t>anticipate</a:t>
            </a:r>
            <a:r>
              <a:rPr lang="en-US" dirty="0"/>
              <a:t> which parts of the lesson or which particular topics will be the most challenging for your students to master?</a:t>
            </a:r>
          </a:p>
          <a:p>
            <a:r>
              <a:rPr lang="en-US" dirty="0"/>
              <a:t>What </a:t>
            </a:r>
            <a:r>
              <a:rPr lang="en-US" b="1" dirty="0">
                <a:solidFill>
                  <a:schemeClr val="accent2"/>
                </a:solidFill>
              </a:rPr>
              <a:t>routines</a:t>
            </a:r>
            <a:r>
              <a:rPr lang="en-US" dirty="0"/>
              <a:t> exist to collect and analyze data for your grade? What will your role be?</a:t>
            </a:r>
          </a:p>
          <a:p>
            <a:r>
              <a:rPr lang="en-US" dirty="0"/>
              <a:t>How will you and your MCL/TRT </a:t>
            </a:r>
            <a:r>
              <a:rPr lang="en-US" b="1" dirty="0">
                <a:solidFill>
                  <a:schemeClr val="accent2"/>
                </a:solidFill>
              </a:rPr>
              <a:t>communicate</a:t>
            </a:r>
            <a:r>
              <a:rPr lang="en-US" dirty="0"/>
              <a:t> about data findings?</a:t>
            </a:r>
          </a:p>
          <a:p>
            <a:endParaRPr lang="en-US" dirty="0"/>
          </a:p>
        </p:txBody>
      </p:sp>
      <p:sp>
        <p:nvSpPr>
          <p:cNvPr id="3" name="Text Placeholder 2">
            <a:extLst>
              <a:ext uri="{FF2B5EF4-FFF2-40B4-BE49-F238E27FC236}">
                <a16:creationId xmlns:a16="http://schemas.microsoft.com/office/drawing/2014/main" id="{25B8B4A4-B690-469B-A1CA-C838464E1FBF}"/>
              </a:ext>
            </a:extLst>
          </p:cNvPr>
          <p:cNvSpPr>
            <a:spLocks noGrp="1"/>
          </p:cNvSpPr>
          <p:nvPr>
            <p:ph type="body" sz="quarter" idx="17"/>
          </p:nvPr>
        </p:nvSpPr>
        <p:spPr/>
        <p:txBody>
          <a:bodyPr/>
          <a:lstStyle/>
          <a:p>
            <a:r>
              <a:rPr lang="en-US"/>
              <a:t>Work With Your Teaching Partner</a:t>
            </a:r>
          </a:p>
        </p:txBody>
      </p:sp>
    </p:spTree>
    <p:extLst>
      <p:ext uri="{BB962C8B-B14F-4D97-AF65-F5344CB8AC3E}">
        <p14:creationId xmlns:p14="http://schemas.microsoft.com/office/powerpoint/2010/main" val="130163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59A75-DA23-475A-A369-4B64EA620379}"/>
              </a:ext>
            </a:extLst>
          </p:cNvPr>
          <p:cNvSpPr>
            <a:spLocks noGrp="1"/>
          </p:cNvSpPr>
          <p:nvPr>
            <p:ph type="body" sz="quarter" idx="17"/>
          </p:nvPr>
        </p:nvSpPr>
        <p:spPr/>
        <p:txBody>
          <a:bodyPr/>
          <a:lstStyle/>
          <a:p>
            <a:r>
              <a:rPr lang="en-US"/>
              <a:t>Phase 3</a:t>
            </a:r>
          </a:p>
        </p:txBody>
      </p:sp>
      <p:sp>
        <p:nvSpPr>
          <p:cNvPr id="8" name="Rectangle 7">
            <a:extLst>
              <a:ext uri="{FF2B5EF4-FFF2-40B4-BE49-F238E27FC236}">
                <a16:creationId xmlns:a16="http://schemas.microsoft.com/office/drawing/2014/main" id="{B8554D25-2CE2-476C-A765-82A536335F20}"/>
              </a:ext>
            </a:extLst>
          </p:cNvPr>
          <p:cNvSpPr/>
          <p:nvPr/>
        </p:nvSpPr>
        <p:spPr>
          <a:xfrm>
            <a:off x="3403979" y="6088970"/>
            <a:ext cx="6172200" cy="246221"/>
          </a:xfrm>
          <a:prstGeom prst="rect">
            <a:avLst/>
          </a:prstGeom>
        </p:spPr>
        <p:txBody>
          <a:bodyPr wrap="square">
            <a:spAutoFit/>
          </a:bodyPr>
          <a:lstStyle/>
          <a:p>
            <a:r>
              <a:rPr lang="en-US" sz="1000">
                <a:latin typeface="Calibri" panose="020F0502020204030204" pitchFamily="34" charset="0"/>
                <a:ea typeface="Calibri" panose="020F0502020204030204" pitchFamily="34" charset="0"/>
                <a:cs typeface="Times New Roman" panose="02020603050405020304" pitchFamily="18" charset="0"/>
              </a:rPr>
              <a:t>Source: </a:t>
            </a:r>
            <a:r>
              <a:rPr lang="en-US" sz="1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IES Practice Guide: Using Student Achievement Data to Support Instructional Decision Making</a:t>
            </a:r>
            <a:r>
              <a:rPr lang="en-US" sz="1000">
                <a:latin typeface="Calibri" panose="020F0502020204030204" pitchFamily="34" charset="0"/>
                <a:ea typeface="Calibri" panose="020F0502020204030204" pitchFamily="34" charset="0"/>
                <a:cs typeface="Times New Roman" panose="02020603050405020304" pitchFamily="18" charset="0"/>
              </a:rPr>
              <a:t>, 2009</a:t>
            </a:r>
            <a:endParaRPr lang="en-US" sz="1000"/>
          </a:p>
        </p:txBody>
      </p:sp>
      <p:grpSp>
        <p:nvGrpSpPr>
          <p:cNvPr id="9" name="Group 8">
            <a:extLst>
              <a:ext uri="{FF2B5EF4-FFF2-40B4-BE49-F238E27FC236}">
                <a16:creationId xmlns:a16="http://schemas.microsoft.com/office/drawing/2014/main" id="{533E886B-5ECC-4E63-A673-9596FE002EA9}"/>
              </a:ext>
            </a:extLst>
          </p:cNvPr>
          <p:cNvGrpSpPr/>
          <p:nvPr/>
        </p:nvGrpSpPr>
        <p:grpSpPr>
          <a:xfrm>
            <a:off x="833377" y="1683970"/>
            <a:ext cx="7511969" cy="3872378"/>
            <a:chOff x="1981030" y="1367501"/>
            <a:chExt cx="5334338" cy="3890240"/>
          </a:xfrm>
        </p:grpSpPr>
        <p:sp>
          <p:nvSpPr>
            <p:cNvPr id="10" name="Circular Arrow 2">
              <a:extLst>
                <a:ext uri="{FF2B5EF4-FFF2-40B4-BE49-F238E27FC236}">
                  <a16:creationId xmlns:a16="http://schemas.microsoft.com/office/drawing/2014/main" id="{0D3BD54E-7549-4150-AACC-635297990D27}"/>
                </a:ext>
              </a:extLst>
            </p:cNvPr>
            <p:cNvSpPr/>
            <p:nvPr/>
          </p:nvSpPr>
          <p:spPr>
            <a:xfrm>
              <a:off x="2831235" y="1367501"/>
              <a:ext cx="3633929" cy="3633929"/>
            </a:xfrm>
            <a:prstGeom prst="circularArrow">
              <a:avLst>
                <a:gd name="adj1" fmla="val 5689"/>
                <a:gd name="adj2" fmla="val 340510"/>
                <a:gd name="adj3" fmla="val 12378085"/>
                <a:gd name="adj4" fmla="val 18301064"/>
                <a:gd name="adj5" fmla="val 5908"/>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1" name="Freeform 3">
              <a:extLst>
                <a:ext uri="{FF2B5EF4-FFF2-40B4-BE49-F238E27FC236}">
                  <a16:creationId xmlns:a16="http://schemas.microsoft.com/office/drawing/2014/main" id="{0926DBFD-3306-47DB-A0D5-A44425A6A944}"/>
                </a:ext>
              </a:extLst>
            </p:cNvPr>
            <p:cNvSpPr/>
            <p:nvPr/>
          </p:nvSpPr>
          <p:spPr>
            <a:xfrm>
              <a:off x="3358306" y="1582336"/>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a:solidFill>
              <a:schemeClr val="bg1"/>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1:</a:t>
              </a:r>
              <a:r>
                <a:rPr lang="en-US" sz="2200" b="1" kern="1200" dirty="0"/>
                <a:t> </a:t>
              </a:r>
              <a:r>
                <a:rPr lang="en-US" sz="2200" kern="1200" dirty="0"/>
                <a:t>Collect and prepare a variety of data about student learning </a:t>
              </a:r>
            </a:p>
          </p:txBody>
        </p:sp>
        <p:sp>
          <p:nvSpPr>
            <p:cNvPr id="12" name="Freeform 7">
              <a:extLst>
                <a:ext uri="{FF2B5EF4-FFF2-40B4-BE49-F238E27FC236}">
                  <a16:creationId xmlns:a16="http://schemas.microsoft.com/office/drawing/2014/main" id="{29870C9C-928F-4871-A0D6-9A8448D6E876}"/>
                </a:ext>
              </a:extLst>
            </p:cNvPr>
            <p:cNvSpPr/>
            <p:nvPr/>
          </p:nvSpPr>
          <p:spPr>
            <a:xfrm>
              <a:off x="4735582" y="3967848"/>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a:solidFill>
              <a:schemeClr val="bg1"/>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2: </a:t>
              </a:r>
              <a:r>
                <a:rPr lang="en-US" sz="2200" kern="1200" dirty="0"/>
                <a:t>Interpret data and develop hypotheses about how to improve student learning  </a:t>
              </a:r>
            </a:p>
          </p:txBody>
        </p:sp>
        <p:sp>
          <p:nvSpPr>
            <p:cNvPr id="13" name="Freeform 8">
              <a:extLst>
                <a:ext uri="{FF2B5EF4-FFF2-40B4-BE49-F238E27FC236}">
                  <a16:creationId xmlns:a16="http://schemas.microsoft.com/office/drawing/2014/main" id="{0AF77B60-892A-4A65-B3E6-A5CE750469CD}"/>
                </a:ext>
              </a:extLst>
            </p:cNvPr>
            <p:cNvSpPr/>
            <p:nvPr/>
          </p:nvSpPr>
          <p:spPr>
            <a:xfrm>
              <a:off x="1981030" y="3967848"/>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a:solidFill>
              <a:schemeClr val="accent3">
                <a:lumMod val="20000"/>
                <a:lumOff val="80000"/>
              </a:schemeClr>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3: </a:t>
              </a:r>
              <a:r>
                <a:rPr lang="en-US" sz="2200" kern="1200" dirty="0"/>
                <a:t>Modify instruction to test hypotheses and interventions to increase student learning</a:t>
              </a:r>
            </a:p>
          </p:txBody>
        </p:sp>
      </p:grpSp>
    </p:spTree>
    <p:extLst>
      <p:ext uri="{BB962C8B-B14F-4D97-AF65-F5344CB8AC3E}">
        <p14:creationId xmlns:p14="http://schemas.microsoft.com/office/powerpoint/2010/main" val="179622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F1F39A-1285-4DB4-9FB5-E9D84186BA56}"/>
              </a:ext>
            </a:extLst>
          </p:cNvPr>
          <p:cNvSpPr>
            <a:spLocks noGrp="1"/>
          </p:cNvSpPr>
          <p:nvPr>
            <p:ph idx="1"/>
          </p:nvPr>
        </p:nvSpPr>
        <p:spPr>
          <a:xfrm>
            <a:off x="628651" y="1432501"/>
            <a:ext cx="7886700" cy="4351338"/>
          </a:xfrm>
        </p:spPr>
        <p:txBody>
          <a:bodyPr/>
          <a:lstStyle/>
          <a:p>
            <a:pPr marL="0" indent="0">
              <a:lnSpc>
                <a:spcPct val="100000"/>
              </a:lnSpc>
              <a:buNone/>
            </a:pPr>
            <a:r>
              <a:rPr lang="en-US" sz="2400" dirty="0"/>
              <a:t>Once you’ve identified what </a:t>
            </a:r>
            <a:r>
              <a:rPr lang="en-US" sz="2400" b="1" dirty="0">
                <a:solidFill>
                  <a:schemeClr val="accent2"/>
                </a:solidFill>
              </a:rPr>
              <a:t>additional support students </a:t>
            </a:r>
            <a:r>
              <a:rPr lang="en-US" sz="2400" dirty="0"/>
              <a:t>need based on your formative assessment strategies, you have options:</a:t>
            </a:r>
          </a:p>
          <a:p>
            <a:pPr marL="3175" lvl="1" indent="0">
              <a:buNone/>
            </a:pPr>
            <a:endParaRPr lang="en-US" dirty="0"/>
          </a:p>
          <a:p>
            <a:pPr marL="231775" lvl="1"/>
            <a:r>
              <a:rPr lang="en-US" dirty="0"/>
              <a:t>Allocate </a:t>
            </a:r>
            <a:r>
              <a:rPr lang="en-US" i="1" dirty="0"/>
              <a:t>more time </a:t>
            </a:r>
            <a:r>
              <a:rPr lang="en-US" dirty="0"/>
              <a:t>for topics where students are struggling</a:t>
            </a:r>
          </a:p>
          <a:p>
            <a:pPr marL="231775" lvl="1"/>
            <a:r>
              <a:rPr lang="en-US" i="1" dirty="0"/>
              <a:t>Scaffold </a:t>
            </a:r>
            <a:r>
              <a:rPr lang="en-US" dirty="0"/>
              <a:t>lessons by providing tools for each chunk of learning</a:t>
            </a:r>
          </a:p>
          <a:p>
            <a:pPr marL="231775" lvl="1"/>
            <a:r>
              <a:rPr lang="en-US" dirty="0"/>
              <a:t>Designate particular students to receive additional help with particular skills using </a:t>
            </a:r>
            <a:r>
              <a:rPr lang="en-US" i="1" dirty="0"/>
              <a:t>grouping </a:t>
            </a:r>
            <a:r>
              <a:rPr lang="en-US" dirty="0"/>
              <a:t>or </a:t>
            </a:r>
            <a:r>
              <a:rPr lang="en-US" i="1" dirty="0"/>
              <a:t>regrouping</a:t>
            </a:r>
          </a:p>
          <a:p>
            <a:pPr marL="231775" lvl="1"/>
            <a:r>
              <a:rPr lang="en-US" i="1" dirty="0"/>
              <a:t>Reteach </a:t>
            </a:r>
            <a:r>
              <a:rPr lang="en-US" dirty="0"/>
              <a:t>difficult or complex concepts </a:t>
            </a:r>
          </a:p>
          <a:p>
            <a:pPr marL="231775" lvl="1"/>
            <a:r>
              <a:rPr lang="en-US" dirty="0"/>
              <a:t>Use data to inform whom you target for </a:t>
            </a:r>
            <a:r>
              <a:rPr lang="en-US" i="1" dirty="0"/>
              <a:t>cold-calling</a:t>
            </a:r>
          </a:p>
        </p:txBody>
      </p:sp>
      <p:sp>
        <p:nvSpPr>
          <p:cNvPr id="2" name="Text Placeholder 1">
            <a:extLst>
              <a:ext uri="{FF2B5EF4-FFF2-40B4-BE49-F238E27FC236}">
                <a16:creationId xmlns:a16="http://schemas.microsoft.com/office/drawing/2014/main" id="{B1CE3047-7AFF-4F3A-84B6-347EB88385C8}"/>
              </a:ext>
            </a:extLst>
          </p:cNvPr>
          <p:cNvSpPr>
            <a:spLocks noGrp="1"/>
          </p:cNvSpPr>
          <p:nvPr>
            <p:ph type="body" sz="quarter" idx="17"/>
          </p:nvPr>
        </p:nvSpPr>
        <p:spPr/>
        <p:txBody>
          <a:bodyPr/>
          <a:lstStyle/>
          <a:p>
            <a:r>
              <a:rPr lang="en-US"/>
              <a:t>What’s Next?</a:t>
            </a:r>
          </a:p>
        </p:txBody>
      </p:sp>
    </p:spTree>
    <p:extLst>
      <p:ext uri="{BB962C8B-B14F-4D97-AF65-F5344CB8AC3E}">
        <p14:creationId xmlns:p14="http://schemas.microsoft.com/office/powerpoint/2010/main" val="374535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6B7A36F-9DA1-46A3-BFEC-2A5677B6A122}"/>
              </a:ext>
            </a:extLst>
          </p:cNvPr>
          <p:cNvSpPr txBox="1">
            <a:spLocks/>
          </p:cNvSpPr>
          <p:nvPr/>
        </p:nvSpPr>
        <p:spPr>
          <a:xfrm>
            <a:off x="0" y="2469114"/>
            <a:ext cx="9144000" cy="143786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200" dirty="0"/>
          </a:p>
          <a:p>
            <a:pPr marL="0" indent="0" algn="ctr">
              <a:buFont typeface="Arial" panose="020B0604020202020204" pitchFamily="34" charset="0"/>
              <a:buNone/>
            </a:pPr>
            <a:r>
              <a:rPr lang="en-US" sz="2600" dirty="0"/>
              <a:t>Use the KWL chart in your handouts to reflect on what you already know and questions you have about using data to drive instruction: </a:t>
            </a:r>
          </a:p>
        </p:txBody>
      </p:sp>
      <p:pic>
        <p:nvPicPr>
          <p:cNvPr id="4" name="Picture 3">
            <a:extLst>
              <a:ext uri="{FF2B5EF4-FFF2-40B4-BE49-F238E27FC236}">
                <a16:creationId xmlns:a16="http://schemas.microsoft.com/office/drawing/2014/main" id="{0A425482-8EC4-449E-859C-E7D343BF8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254" y="1193088"/>
            <a:ext cx="3014623" cy="1619741"/>
          </a:xfrm>
          <a:prstGeom prst="rect">
            <a:avLst/>
          </a:prstGeom>
        </p:spPr>
      </p:pic>
      <p:graphicFrame>
        <p:nvGraphicFramePr>
          <p:cNvPr id="5" name="Table 4">
            <a:extLst>
              <a:ext uri="{FF2B5EF4-FFF2-40B4-BE49-F238E27FC236}">
                <a16:creationId xmlns:a16="http://schemas.microsoft.com/office/drawing/2014/main" id="{6773574D-D6DF-4CAF-B41F-BF04CF31B543}"/>
              </a:ext>
            </a:extLst>
          </p:cNvPr>
          <p:cNvGraphicFramePr>
            <a:graphicFrameLocks noGrp="1"/>
          </p:cNvGraphicFramePr>
          <p:nvPr/>
        </p:nvGraphicFramePr>
        <p:xfrm>
          <a:off x="571066" y="3711302"/>
          <a:ext cx="8001000" cy="2503847"/>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92167">
                <a:tc>
                  <a:txBody>
                    <a:bodyPr/>
                    <a:lstStyle/>
                    <a:p>
                      <a:pPr algn="ctr"/>
                      <a:r>
                        <a:rPr lang="en-US" sz="1800" dirty="0"/>
                        <a:t>Know (K)</a:t>
                      </a:r>
                    </a:p>
                  </a:txBody>
                  <a:tcPr anchor="ctr"/>
                </a:tc>
                <a:tc>
                  <a:txBody>
                    <a:bodyPr/>
                    <a:lstStyle/>
                    <a:p>
                      <a:pPr algn="ctr"/>
                      <a:r>
                        <a:rPr lang="en-US" sz="1800" dirty="0"/>
                        <a:t>Want to Know (W)</a:t>
                      </a:r>
                    </a:p>
                  </a:txBody>
                  <a:tcPr anchor="ctr"/>
                </a:tc>
                <a:tc>
                  <a:txBody>
                    <a:bodyPr/>
                    <a:lstStyle/>
                    <a:p>
                      <a:pPr algn="ctr"/>
                      <a:r>
                        <a:rPr lang="en-US" sz="1800" dirty="0"/>
                        <a:t>Learned (L)</a:t>
                      </a:r>
                    </a:p>
                  </a:txBody>
                  <a:tcPr anchor="ctr"/>
                </a:tc>
                <a:extLst>
                  <a:ext uri="{0D108BD9-81ED-4DB2-BD59-A6C34878D82A}">
                    <a16:rowId xmlns:a16="http://schemas.microsoft.com/office/drawing/2014/main" val="10000"/>
                  </a:ext>
                </a:extLst>
              </a:tr>
              <a:tr h="822656">
                <a:tc>
                  <a:txBody>
                    <a:bodyPr/>
                    <a:lstStyle/>
                    <a:p>
                      <a:pPr marL="285750" indent="-285750">
                        <a:buFont typeface="Wingdings" panose="05000000000000000000" pitchFamily="2" charset="2"/>
                        <a:buChar char="ü"/>
                      </a:pPr>
                      <a:r>
                        <a:rPr lang="en-US" sz="1800"/>
                        <a:t>Teachers</a:t>
                      </a:r>
                      <a:r>
                        <a:rPr lang="en-US" sz="1800" baseline="0"/>
                        <a:t> collect lots of data (exit tickets, weekly quizzes, unit tests, state tests)</a:t>
                      </a:r>
                      <a:endParaRPr lang="en-US" sz="1800"/>
                    </a:p>
                    <a:p>
                      <a:pPr marL="285750" indent="-285750">
                        <a:buFont typeface="Wingdings" panose="05000000000000000000" pitchFamily="2" charset="2"/>
                        <a:buChar char="ü"/>
                      </a:pPr>
                      <a:r>
                        <a:rPr lang="en-US" sz="1800"/>
                        <a:t> </a:t>
                      </a:r>
                    </a:p>
                    <a:p>
                      <a:pPr marL="285750" indent="-285750">
                        <a:buFont typeface="Wingdings" panose="05000000000000000000" pitchFamily="2" charset="2"/>
                        <a:buChar char="ü"/>
                      </a:pPr>
                      <a:r>
                        <a:rPr lang="en-US" sz="1800"/>
                        <a:t> </a:t>
                      </a:r>
                    </a:p>
                    <a:p>
                      <a:pPr marL="285750" indent="-285750">
                        <a:buFont typeface="Wingdings" panose="05000000000000000000" pitchFamily="2" charset="2"/>
                        <a:buChar char="ü"/>
                      </a:pPr>
                      <a:endParaRPr lang="en-US" sz="1800"/>
                    </a:p>
                  </a:txBody>
                  <a:tcPr/>
                </a:tc>
                <a:tc>
                  <a:txBody>
                    <a:bodyPr/>
                    <a:lstStyle/>
                    <a:p>
                      <a:pPr marL="285750" indent="-285750">
                        <a:buFont typeface="Wingdings" panose="05000000000000000000" pitchFamily="2" charset="2"/>
                        <a:buChar char="ü"/>
                      </a:pPr>
                      <a:r>
                        <a:rPr lang="en-US" sz="1800" baseline="0" dirty="0"/>
                        <a:t>What can I do with all the data I collect?</a:t>
                      </a:r>
                    </a:p>
                    <a:p>
                      <a:pPr marL="285750" indent="-285750">
                        <a:buFont typeface="Wingdings" panose="05000000000000000000" pitchFamily="2" charset="2"/>
                        <a:buChar char="ü"/>
                      </a:pPr>
                      <a:r>
                        <a:rPr lang="en-US" sz="1800" baseline="0" dirty="0"/>
                        <a:t> </a:t>
                      </a:r>
                    </a:p>
                    <a:p>
                      <a:pPr marL="285750" indent="-285750">
                        <a:buFont typeface="Wingdings" panose="05000000000000000000" pitchFamily="2" charset="2"/>
                        <a:buChar char="ü"/>
                      </a:pPr>
                      <a:r>
                        <a:rPr lang="en-US" sz="1800" baseline="0" dirty="0"/>
                        <a:t> </a:t>
                      </a:r>
                    </a:p>
                    <a:p>
                      <a:pPr marL="285750" indent="-285750">
                        <a:buFont typeface="Wingdings" panose="05000000000000000000" pitchFamily="2" charset="2"/>
                        <a:buChar char="ü"/>
                      </a:pPr>
                      <a:r>
                        <a:rPr lang="en-US" sz="1800" baseline="0" dirty="0"/>
                        <a:t> </a:t>
                      </a:r>
                    </a:p>
                    <a:p>
                      <a:pPr marL="285750" indent="-285750">
                        <a:buFont typeface="Wingdings" panose="05000000000000000000" pitchFamily="2" charset="2"/>
                        <a:buChar char="ü"/>
                      </a:pPr>
                      <a:endParaRPr lang="en-US" sz="1800" dirty="0"/>
                    </a:p>
                  </a:txBody>
                  <a:tcPr/>
                </a:tc>
                <a:tc>
                  <a:txBody>
                    <a:bodyPr/>
                    <a:lstStyle/>
                    <a:p>
                      <a:endParaRPr lang="en-US" sz="1800" dirty="0"/>
                    </a:p>
                  </a:txBody>
                  <a:tcPr/>
                </a:tc>
                <a:extLst>
                  <a:ext uri="{0D108BD9-81ED-4DB2-BD59-A6C34878D82A}">
                    <a16:rowId xmlns:a16="http://schemas.microsoft.com/office/drawing/2014/main" val="10001"/>
                  </a:ext>
                </a:extLst>
              </a:tr>
            </a:tbl>
          </a:graphicData>
        </a:graphic>
      </p:graphicFrame>
      <p:sp>
        <p:nvSpPr>
          <p:cNvPr id="6" name="Oval 5">
            <a:extLst>
              <a:ext uri="{FF2B5EF4-FFF2-40B4-BE49-F238E27FC236}">
                <a16:creationId xmlns:a16="http://schemas.microsoft.com/office/drawing/2014/main" id="{F137AD75-0A6E-407D-8BAA-2A5A7B854628}"/>
              </a:ext>
            </a:extLst>
          </p:cNvPr>
          <p:cNvSpPr/>
          <p:nvPr/>
        </p:nvSpPr>
        <p:spPr>
          <a:xfrm>
            <a:off x="7792496" y="224572"/>
            <a:ext cx="1070150" cy="10696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dirty="0">
                <a:solidFill>
                  <a:schemeClr val="tx1"/>
                </a:solidFill>
              </a:rPr>
              <a:t>See Handout</a:t>
            </a:r>
            <a:endParaRPr lang="en-US" sz="1600" b="1" dirty="0">
              <a:solidFill>
                <a:schemeClr val="tx1"/>
              </a:solidFill>
              <a:highlight>
                <a:srgbClr val="FFFF00"/>
              </a:highlight>
            </a:endParaRPr>
          </a:p>
        </p:txBody>
      </p:sp>
    </p:spTree>
    <p:extLst>
      <p:ext uri="{BB962C8B-B14F-4D97-AF65-F5344CB8AC3E}">
        <p14:creationId xmlns:p14="http://schemas.microsoft.com/office/powerpoint/2010/main" val="216816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E102D7-66F6-4177-B4F3-69BC1FF5FB56}"/>
              </a:ext>
            </a:extLst>
          </p:cNvPr>
          <p:cNvSpPr>
            <a:spLocks noGrp="1"/>
          </p:cNvSpPr>
          <p:nvPr>
            <p:ph idx="1"/>
          </p:nvPr>
        </p:nvSpPr>
        <p:spPr/>
        <p:txBody>
          <a:bodyPr/>
          <a:lstStyle/>
          <a:p>
            <a:pPr marL="0" indent="0">
              <a:buNone/>
            </a:pPr>
            <a:r>
              <a:rPr lang="en-US" sz="2600" b="1" dirty="0"/>
              <a:t>Scenario</a:t>
            </a:r>
          </a:p>
          <a:p>
            <a:pPr marL="228600" lvl="1"/>
            <a:r>
              <a:rPr lang="en-US" sz="2600" dirty="0"/>
              <a:t>You are teaching 3</a:t>
            </a:r>
            <a:r>
              <a:rPr lang="en-US" sz="2600" baseline="30000" dirty="0"/>
              <a:t>rd</a:t>
            </a:r>
            <a:r>
              <a:rPr lang="en-US" sz="2600" dirty="0"/>
              <a:t>-grade math today</a:t>
            </a:r>
          </a:p>
          <a:p>
            <a:pPr marL="228600" lvl="1"/>
            <a:r>
              <a:rPr lang="en-US" sz="2600" dirty="0"/>
              <a:t>For today’s lesson, the main objective is:</a:t>
            </a:r>
          </a:p>
          <a:p>
            <a:pPr marL="228600" lvl="2" algn="ctr">
              <a:buNone/>
            </a:pPr>
            <a:r>
              <a:rPr lang="en-US" sz="2600" i="1" dirty="0"/>
              <a:t>Students will be able to count coins and bills up to $5.00</a:t>
            </a:r>
          </a:p>
          <a:p>
            <a:pPr marL="228600" lvl="1"/>
            <a:r>
              <a:rPr lang="en-US" sz="2600" dirty="0"/>
              <a:t>Come up with:</a:t>
            </a:r>
          </a:p>
          <a:p>
            <a:pPr marL="627063" lvl="2">
              <a:buFont typeface="Wingdings" panose="05000000000000000000" pitchFamily="2" charset="2"/>
              <a:buChar char="ü"/>
            </a:pPr>
            <a:r>
              <a:rPr lang="en-US" sz="2600" dirty="0"/>
              <a:t>A check for understanding question that you could use while working </a:t>
            </a:r>
            <a:r>
              <a:rPr lang="en-US" sz="2600" b="1" dirty="0"/>
              <a:t>one-on-one</a:t>
            </a:r>
            <a:r>
              <a:rPr lang="en-US" sz="2600" dirty="0"/>
              <a:t> with a student to determine if they are on track toward mastering the objective</a:t>
            </a:r>
          </a:p>
          <a:p>
            <a:pPr marL="627063" lvl="2">
              <a:buFont typeface="Wingdings" panose="05000000000000000000" pitchFamily="2" charset="2"/>
              <a:buChar char="ü"/>
            </a:pPr>
            <a:r>
              <a:rPr lang="en-US" sz="2600" dirty="0"/>
              <a:t>A check for understanding question you could use while working with a </a:t>
            </a:r>
            <a:r>
              <a:rPr lang="en-US" sz="2600" b="1" dirty="0"/>
              <a:t>small group</a:t>
            </a:r>
            <a:r>
              <a:rPr lang="en-US" sz="2600" dirty="0"/>
              <a:t> of students to assess mastery </a:t>
            </a:r>
          </a:p>
          <a:p>
            <a:endParaRPr lang="en-US" dirty="0"/>
          </a:p>
        </p:txBody>
      </p:sp>
      <p:sp>
        <p:nvSpPr>
          <p:cNvPr id="2" name="Text Placeholder 1">
            <a:extLst>
              <a:ext uri="{FF2B5EF4-FFF2-40B4-BE49-F238E27FC236}">
                <a16:creationId xmlns:a16="http://schemas.microsoft.com/office/drawing/2014/main" id="{14909E41-9ACD-4B9B-B46B-6A1BDC356D98}"/>
              </a:ext>
            </a:extLst>
          </p:cNvPr>
          <p:cNvSpPr>
            <a:spLocks noGrp="1"/>
          </p:cNvSpPr>
          <p:nvPr>
            <p:ph type="body" sz="quarter" idx="17"/>
          </p:nvPr>
        </p:nvSpPr>
        <p:spPr/>
        <p:txBody>
          <a:bodyPr/>
          <a:lstStyle/>
          <a:p>
            <a:r>
              <a:rPr lang="en-US"/>
              <a:t>Practice: Collect Data</a:t>
            </a:r>
          </a:p>
        </p:txBody>
      </p:sp>
    </p:spTree>
    <p:extLst>
      <p:ext uri="{BB962C8B-B14F-4D97-AF65-F5344CB8AC3E}">
        <p14:creationId xmlns:p14="http://schemas.microsoft.com/office/powerpoint/2010/main" val="142430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19ABE41-2347-4091-9BF1-342D92A458F2}"/>
              </a:ext>
            </a:extLst>
          </p:cNvPr>
          <p:cNvSpPr>
            <a:spLocks noGrp="1"/>
          </p:cNvSpPr>
          <p:nvPr>
            <p:ph idx="1"/>
          </p:nvPr>
        </p:nvSpPr>
        <p:spPr/>
        <p:txBody>
          <a:bodyPr/>
          <a:lstStyle/>
          <a:p>
            <a:pPr marL="0" indent="0">
              <a:buNone/>
            </a:pPr>
            <a:r>
              <a:rPr lang="en-US" sz="2600" b="1" dirty="0"/>
              <a:t>Scenario</a:t>
            </a:r>
          </a:p>
          <a:p>
            <a:pPr marL="228600" lvl="1"/>
            <a:r>
              <a:rPr lang="en-US" sz="2600" dirty="0"/>
              <a:t>You are asked to analyze the exit ticket responses at the end of class. </a:t>
            </a:r>
          </a:p>
          <a:p>
            <a:pPr marL="228600" lvl="1"/>
            <a:r>
              <a:rPr lang="en-US" sz="2600" dirty="0"/>
              <a:t>Form pairs to review the exit ticket tracker and complete the analysis.</a:t>
            </a:r>
          </a:p>
          <a:p>
            <a:pPr marL="228600" lvl="1"/>
            <a:r>
              <a:rPr lang="en-US" sz="2600" dirty="0"/>
              <a:t>Be prepared to share your responses to the four analysis questions.</a:t>
            </a:r>
          </a:p>
          <a:p>
            <a:pPr marL="0" indent="0">
              <a:buNone/>
            </a:pPr>
            <a:endParaRPr lang="en-US" dirty="0"/>
          </a:p>
        </p:txBody>
      </p:sp>
      <p:sp>
        <p:nvSpPr>
          <p:cNvPr id="2" name="Text Placeholder 1">
            <a:extLst>
              <a:ext uri="{FF2B5EF4-FFF2-40B4-BE49-F238E27FC236}">
                <a16:creationId xmlns:a16="http://schemas.microsoft.com/office/drawing/2014/main" id="{D95F7605-22A0-4A03-806A-B72F8641571E}"/>
              </a:ext>
            </a:extLst>
          </p:cNvPr>
          <p:cNvSpPr>
            <a:spLocks noGrp="1"/>
          </p:cNvSpPr>
          <p:nvPr>
            <p:ph type="body" sz="quarter" idx="17"/>
          </p:nvPr>
        </p:nvSpPr>
        <p:spPr/>
        <p:txBody>
          <a:bodyPr/>
          <a:lstStyle/>
          <a:p>
            <a:r>
              <a:rPr lang="en-US"/>
              <a:t>Practice: Interpret Data</a:t>
            </a:r>
          </a:p>
        </p:txBody>
      </p:sp>
      <p:sp>
        <p:nvSpPr>
          <p:cNvPr id="7" name="Oval 6">
            <a:extLst>
              <a:ext uri="{FF2B5EF4-FFF2-40B4-BE49-F238E27FC236}">
                <a16:creationId xmlns:a16="http://schemas.microsoft.com/office/drawing/2014/main" id="{B23CC789-9638-4FF7-935C-E95791095275}"/>
              </a:ext>
            </a:extLst>
          </p:cNvPr>
          <p:cNvSpPr/>
          <p:nvPr/>
        </p:nvSpPr>
        <p:spPr>
          <a:xfrm>
            <a:off x="7792496" y="224572"/>
            <a:ext cx="1070150" cy="10696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dirty="0">
                <a:solidFill>
                  <a:schemeClr val="tx1"/>
                </a:solidFill>
              </a:rPr>
              <a:t>See Handout</a:t>
            </a:r>
            <a:endParaRPr lang="en-US" sz="1600" b="1" dirty="0">
              <a:solidFill>
                <a:schemeClr val="tx1"/>
              </a:solidFill>
              <a:highlight>
                <a:srgbClr val="FFFF00"/>
              </a:highlight>
            </a:endParaRPr>
          </a:p>
        </p:txBody>
      </p:sp>
    </p:spTree>
    <p:extLst>
      <p:ext uri="{BB962C8B-B14F-4D97-AF65-F5344CB8AC3E}">
        <p14:creationId xmlns:p14="http://schemas.microsoft.com/office/powerpoint/2010/main" val="162475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C28AB9-62C8-43E3-987D-8F5A479D9FAE}"/>
              </a:ext>
            </a:extLst>
          </p:cNvPr>
          <p:cNvSpPr>
            <a:spLocks noGrp="1"/>
          </p:cNvSpPr>
          <p:nvPr>
            <p:ph idx="1"/>
          </p:nvPr>
        </p:nvSpPr>
        <p:spPr/>
        <p:txBody>
          <a:bodyPr/>
          <a:lstStyle/>
          <a:p>
            <a:pPr marL="0" indent="0">
              <a:buNone/>
            </a:pPr>
            <a:r>
              <a:rPr lang="en-US" sz="2600" b="1" dirty="0"/>
              <a:t>Scenario</a:t>
            </a:r>
          </a:p>
          <a:p>
            <a:pPr marL="231775" lvl="1"/>
            <a:r>
              <a:rPr lang="en-US" sz="2600" dirty="0"/>
              <a:t>After reviewing the exit ticket data and reflecting on your lesson, you see some students are confused—they counted the number of bills/coins vs. adding up the value. You also realize that all students who offered an incorrect response were seated in the back.</a:t>
            </a:r>
          </a:p>
          <a:p>
            <a:pPr marL="231775" lvl="1"/>
            <a:r>
              <a:rPr lang="en-US" sz="2600" dirty="0"/>
              <a:t>What steps will you take to ensure those students master the objective? </a:t>
            </a:r>
          </a:p>
          <a:p>
            <a:pPr marL="231775" lvl="1"/>
            <a:r>
              <a:rPr lang="en-US" sz="2600" dirty="0"/>
              <a:t>What might you do in the future if teaching this objective again?</a:t>
            </a:r>
          </a:p>
          <a:p>
            <a:endParaRPr lang="en-US" dirty="0"/>
          </a:p>
        </p:txBody>
      </p:sp>
      <p:sp>
        <p:nvSpPr>
          <p:cNvPr id="2" name="Text Placeholder 1">
            <a:extLst>
              <a:ext uri="{FF2B5EF4-FFF2-40B4-BE49-F238E27FC236}">
                <a16:creationId xmlns:a16="http://schemas.microsoft.com/office/drawing/2014/main" id="{8703B1A4-21BD-4DDF-BE18-2A538AC2F888}"/>
              </a:ext>
            </a:extLst>
          </p:cNvPr>
          <p:cNvSpPr>
            <a:spLocks noGrp="1"/>
          </p:cNvSpPr>
          <p:nvPr>
            <p:ph type="body" sz="quarter" idx="17"/>
          </p:nvPr>
        </p:nvSpPr>
        <p:spPr/>
        <p:txBody>
          <a:bodyPr/>
          <a:lstStyle/>
          <a:p>
            <a:r>
              <a:rPr lang="en-US"/>
              <a:t>Practice: Modify Instruction</a:t>
            </a:r>
          </a:p>
        </p:txBody>
      </p:sp>
    </p:spTree>
    <p:extLst>
      <p:ext uri="{BB962C8B-B14F-4D97-AF65-F5344CB8AC3E}">
        <p14:creationId xmlns:p14="http://schemas.microsoft.com/office/powerpoint/2010/main" val="2998002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613BDB-042C-41DD-8D0E-0EFB8EF9252E}"/>
              </a:ext>
            </a:extLst>
          </p:cNvPr>
          <p:cNvSpPr>
            <a:spLocks noGrp="1"/>
          </p:cNvSpPr>
          <p:nvPr>
            <p:ph type="body" sz="quarter" idx="17"/>
          </p:nvPr>
        </p:nvSpPr>
        <p:spPr/>
        <p:txBody>
          <a:bodyPr/>
          <a:lstStyle/>
          <a:p>
            <a:r>
              <a:rPr lang="en-US" sz="3600"/>
              <a:t>Closing: Using Data to Drive Improvement</a:t>
            </a:r>
          </a:p>
        </p:txBody>
      </p:sp>
      <p:sp>
        <p:nvSpPr>
          <p:cNvPr id="3" name="Rectangle 2">
            <a:extLst>
              <a:ext uri="{FF2B5EF4-FFF2-40B4-BE49-F238E27FC236}">
                <a16:creationId xmlns:a16="http://schemas.microsoft.com/office/drawing/2014/main" id="{E5CBFCB8-ACFB-45AE-94EA-88CB4B6EAD9E}"/>
              </a:ext>
            </a:extLst>
          </p:cNvPr>
          <p:cNvSpPr/>
          <p:nvPr/>
        </p:nvSpPr>
        <p:spPr>
          <a:xfrm>
            <a:off x="0" y="5074394"/>
            <a:ext cx="9144000" cy="769441"/>
          </a:xfrm>
          <a:prstGeom prst="rect">
            <a:avLst/>
          </a:prstGeom>
          <a:solidFill>
            <a:schemeClr val="accent3">
              <a:lumMod val="20000"/>
              <a:lumOff val="80000"/>
            </a:schemeClr>
          </a:solidFill>
        </p:spPr>
        <p:txBody>
          <a:bodyPr wrap="square">
            <a:spAutoFit/>
          </a:bodyPr>
          <a:lstStyle/>
          <a:p>
            <a:pPr algn="ctr"/>
            <a:r>
              <a:rPr lang="en-US" sz="2200" b="1" dirty="0">
                <a:solidFill>
                  <a:srgbClr val="DE4526"/>
                </a:solidFill>
                <a:latin typeface="Calibri" panose="020F0502020204030204" pitchFamily="34" charset="0"/>
                <a:ea typeface="Calibri" panose="020F0502020204030204" pitchFamily="34" charset="0"/>
                <a:cs typeface="Times New Roman" panose="02020603050405020304" pitchFamily="18" charset="0"/>
              </a:rPr>
              <a:t>Think-Pair-Share: </a:t>
            </a:r>
            <a:r>
              <a:rPr lang="en-US" sz="2200" dirty="0">
                <a:latin typeface="Calibri" panose="020F0502020204030204" pitchFamily="34" charset="0"/>
                <a:ea typeface="Calibri" panose="020F0502020204030204" pitchFamily="34" charset="0"/>
                <a:cs typeface="Times New Roman" panose="02020603050405020304" pitchFamily="18" charset="0"/>
              </a:rPr>
              <a:t>How might this cycle work if executed on a daily basis? Weekly? Can it work within a single lesson?</a:t>
            </a:r>
            <a:endParaRPr lang="en-US" sz="2200" dirty="0"/>
          </a:p>
        </p:txBody>
      </p:sp>
      <p:grpSp>
        <p:nvGrpSpPr>
          <p:cNvPr id="4" name="Group 3">
            <a:extLst>
              <a:ext uri="{FF2B5EF4-FFF2-40B4-BE49-F238E27FC236}">
                <a16:creationId xmlns:a16="http://schemas.microsoft.com/office/drawing/2014/main" id="{CDD760CA-EEA0-4A50-9A65-E55BF928FBDA}"/>
              </a:ext>
            </a:extLst>
          </p:cNvPr>
          <p:cNvGrpSpPr/>
          <p:nvPr/>
        </p:nvGrpSpPr>
        <p:grpSpPr>
          <a:xfrm>
            <a:off x="717631" y="1278887"/>
            <a:ext cx="7801336" cy="3273947"/>
            <a:chOff x="1981030" y="1367501"/>
            <a:chExt cx="5334338" cy="3890240"/>
          </a:xfrm>
        </p:grpSpPr>
        <p:sp>
          <p:nvSpPr>
            <p:cNvPr id="5" name="Circular Arrow 2">
              <a:extLst>
                <a:ext uri="{FF2B5EF4-FFF2-40B4-BE49-F238E27FC236}">
                  <a16:creationId xmlns:a16="http://schemas.microsoft.com/office/drawing/2014/main" id="{B20DE580-7B25-4B89-B7CC-90E55A0000E3}"/>
                </a:ext>
              </a:extLst>
            </p:cNvPr>
            <p:cNvSpPr/>
            <p:nvPr/>
          </p:nvSpPr>
          <p:spPr>
            <a:xfrm>
              <a:off x="2831235" y="1367501"/>
              <a:ext cx="3633929" cy="3633929"/>
            </a:xfrm>
            <a:prstGeom prst="circularArrow">
              <a:avLst>
                <a:gd name="adj1" fmla="val 5689"/>
                <a:gd name="adj2" fmla="val 340510"/>
                <a:gd name="adj3" fmla="val 12378085"/>
                <a:gd name="adj4" fmla="val 18301064"/>
                <a:gd name="adj5" fmla="val 5908"/>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6" name="Freeform 3">
              <a:extLst>
                <a:ext uri="{FF2B5EF4-FFF2-40B4-BE49-F238E27FC236}">
                  <a16:creationId xmlns:a16="http://schemas.microsoft.com/office/drawing/2014/main" id="{BBF784B0-3B09-48F2-ACF2-1779F9B2F073}"/>
                </a:ext>
              </a:extLst>
            </p:cNvPr>
            <p:cNvSpPr/>
            <p:nvPr/>
          </p:nvSpPr>
          <p:spPr>
            <a:xfrm>
              <a:off x="3358306" y="1582336"/>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1547" tIns="131547" rIns="131547" bIns="131547" numCol="1" spcCol="1270" anchor="ctr" anchorCtr="0">
              <a:noAutofit/>
            </a:bodyPr>
            <a:lstStyle/>
            <a:p>
              <a:pPr lvl="0" algn="ctr" defTabSz="800100">
                <a:lnSpc>
                  <a:spcPct val="90000"/>
                </a:lnSpc>
                <a:spcBef>
                  <a:spcPct val="0"/>
                </a:spcBef>
                <a:spcAft>
                  <a:spcPct val="35000"/>
                </a:spcAft>
              </a:pPr>
              <a:r>
                <a:rPr lang="en-US" sz="1800" b="1" i="1" kern="1200" dirty="0"/>
                <a:t>Phase 1:</a:t>
              </a:r>
              <a:r>
                <a:rPr lang="en-US" sz="1800" b="1" kern="1200" dirty="0"/>
                <a:t> </a:t>
              </a:r>
              <a:r>
                <a:rPr lang="en-US" sz="1800" kern="1200" dirty="0"/>
                <a:t>Collect and prepare a variety of data about student learning </a:t>
              </a:r>
            </a:p>
          </p:txBody>
        </p:sp>
        <p:sp>
          <p:nvSpPr>
            <p:cNvPr id="7" name="Freeform 8">
              <a:extLst>
                <a:ext uri="{FF2B5EF4-FFF2-40B4-BE49-F238E27FC236}">
                  <a16:creationId xmlns:a16="http://schemas.microsoft.com/office/drawing/2014/main" id="{0F5B21E1-D82D-4F29-872C-A85A3ED94A8F}"/>
                </a:ext>
              </a:extLst>
            </p:cNvPr>
            <p:cNvSpPr/>
            <p:nvPr/>
          </p:nvSpPr>
          <p:spPr>
            <a:xfrm>
              <a:off x="4735582" y="3967848"/>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1547" tIns="131547" rIns="131547" bIns="131547" numCol="1" spcCol="1270" anchor="ctr" anchorCtr="0">
              <a:noAutofit/>
            </a:bodyPr>
            <a:lstStyle/>
            <a:p>
              <a:pPr lvl="0" algn="ctr" defTabSz="800100">
                <a:lnSpc>
                  <a:spcPct val="90000"/>
                </a:lnSpc>
                <a:spcBef>
                  <a:spcPct val="0"/>
                </a:spcBef>
                <a:spcAft>
                  <a:spcPct val="35000"/>
                </a:spcAft>
              </a:pPr>
              <a:r>
                <a:rPr lang="en-US" sz="1800" b="1" i="1" kern="1200" dirty="0"/>
                <a:t>Phase 2: </a:t>
              </a:r>
              <a:r>
                <a:rPr lang="en-US" sz="1800" kern="1200" dirty="0"/>
                <a:t>Interpret data and develop hypotheses about how to improve student learning  </a:t>
              </a:r>
            </a:p>
          </p:txBody>
        </p:sp>
        <p:sp>
          <p:nvSpPr>
            <p:cNvPr id="8" name="Freeform 9">
              <a:extLst>
                <a:ext uri="{FF2B5EF4-FFF2-40B4-BE49-F238E27FC236}">
                  <a16:creationId xmlns:a16="http://schemas.microsoft.com/office/drawing/2014/main" id="{0CD3E403-E5F0-4807-8B3B-9181EED7D146}"/>
                </a:ext>
              </a:extLst>
            </p:cNvPr>
            <p:cNvSpPr/>
            <p:nvPr/>
          </p:nvSpPr>
          <p:spPr>
            <a:xfrm>
              <a:off x="1981030" y="3967848"/>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1547" tIns="131547" rIns="131547" bIns="131547" numCol="1" spcCol="1270" anchor="ctr" anchorCtr="0">
              <a:noAutofit/>
            </a:bodyPr>
            <a:lstStyle/>
            <a:p>
              <a:pPr lvl="0" algn="ctr" defTabSz="800100">
                <a:lnSpc>
                  <a:spcPct val="90000"/>
                </a:lnSpc>
                <a:spcBef>
                  <a:spcPct val="0"/>
                </a:spcBef>
                <a:spcAft>
                  <a:spcPct val="35000"/>
                </a:spcAft>
              </a:pPr>
              <a:r>
                <a:rPr lang="en-US" sz="1800" b="1" i="1" kern="1200" dirty="0"/>
                <a:t>Phase 3: </a:t>
              </a:r>
              <a:r>
                <a:rPr lang="en-US" sz="1800" kern="1200" dirty="0"/>
                <a:t>Modify instruction to test hypotheses and interventions to increase student learning</a:t>
              </a:r>
            </a:p>
          </p:txBody>
        </p:sp>
      </p:grpSp>
      <p:sp>
        <p:nvSpPr>
          <p:cNvPr id="9" name="Rectangle 8">
            <a:extLst>
              <a:ext uri="{FF2B5EF4-FFF2-40B4-BE49-F238E27FC236}">
                <a16:creationId xmlns:a16="http://schemas.microsoft.com/office/drawing/2014/main" id="{234FE03B-AE3E-44BC-84E6-FB01917BEF89}"/>
              </a:ext>
            </a:extLst>
          </p:cNvPr>
          <p:cNvSpPr/>
          <p:nvPr/>
        </p:nvSpPr>
        <p:spPr>
          <a:xfrm>
            <a:off x="3322093" y="6103812"/>
            <a:ext cx="6172200" cy="246221"/>
          </a:xfrm>
          <a:prstGeom prst="rect">
            <a:avLst/>
          </a:prstGeom>
        </p:spPr>
        <p:txBody>
          <a:bodyPr wrap="square">
            <a:spAutoFit/>
          </a:bodyPr>
          <a:lstStyle/>
          <a:p>
            <a:r>
              <a:rPr lang="en-US" sz="1000">
                <a:latin typeface="Calibri" panose="020F0502020204030204" pitchFamily="34" charset="0"/>
                <a:ea typeface="Calibri" panose="020F0502020204030204" pitchFamily="34" charset="0"/>
                <a:cs typeface="Times New Roman" panose="02020603050405020304" pitchFamily="18" charset="0"/>
              </a:rPr>
              <a:t>Source: </a:t>
            </a:r>
            <a:r>
              <a:rPr lang="en-US" sz="1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IES Practice Guide: Using Student Achievement Data to Support Instructional Decision Making</a:t>
            </a:r>
            <a:r>
              <a:rPr lang="en-US" sz="1000">
                <a:latin typeface="Calibri" panose="020F0502020204030204" pitchFamily="34" charset="0"/>
                <a:ea typeface="Calibri" panose="020F0502020204030204" pitchFamily="34" charset="0"/>
                <a:cs typeface="Times New Roman" panose="02020603050405020304" pitchFamily="18" charset="0"/>
              </a:rPr>
              <a:t>, 2009</a:t>
            </a:r>
            <a:endParaRPr lang="en-US" sz="1000"/>
          </a:p>
        </p:txBody>
      </p:sp>
    </p:spTree>
    <p:extLst>
      <p:ext uri="{BB962C8B-B14F-4D97-AF65-F5344CB8AC3E}">
        <p14:creationId xmlns:p14="http://schemas.microsoft.com/office/powerpoint/2010/main" val="31810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CD803627-4B6E-4D1E-BC20-DDC083A9F37A}"/>
              </a:ext>
            </a:extLst>
          </p:cNvPr>
          <p:cNvSpPr txBox="1">
            <a:spLocks/>
          </p:cNvSpPr>
          <p:nvPr/>
        </p:nvSpPr>
        <p:spPr>
          <a:xfrm>
            <a:off x="655092" y="1398896"/>
            <a:ext cx="7779224" cy="12065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sz="2200" dirty="0"/>
              <a:t>Update your KWL chart.</a:t>
            </a:r>
          </a:p>
          <a:p>
            <a:pPr marL="457200" indent="-457200">
              <a:buFont typeface="Arial" panose="020B0604020202020204" pitchFamily="34" charset="0"/>
              <a:buAutoNum type="arabicPeriod"/>
            </a:pPr>
            <a:r>
              <a:rPr lang="en-US" sz="2200" dirty="0"/>
              <a:t>Write down the three most important things you learned onto a sticky note along with your name.</a:t>
            </a:r>
          </a:p>
          <a:p>
            <a:pPr marL="457200" indent="-457200">
              <a:buFont typeface="Arial" panose="020B0604020202020204" pitchFamily="34" charset="0"/>
              <a:buAutoNum type="arabicPeriod"/>
            </a:pPr>
            <a:r>
              <a:rPr lang="en-US" sz="2200" dirty="0"/>
              <a:t>Add it to our exit ticket chart paper.</a:t>
            </a:r>
          </a:p>
        </p:txBody>
      </p:sp>
      <p:graphicFrame>
        <p:nvGraphicFramePr>
          <p:cNvPr id="8" name="Table 7">
            <a:extLst>
              <a:ext uri="{FF2B5EF4-FFF2-40B4-BE49-F238E27FC236}">
                <a16:creationId xmlns:a16="http://schemas.microsoft.com/office/drawing/2014/main" id="{B3736ABA-DB45-4D0D-81CE-E8C9573DA4A2}"/>
              </a:ext>
            </a:extLst>
          </p:cNvPr>
          <p:cNvGraphicFramePr>
            <a:graphicFrameLocks noGrp="1"/>
          </p:cNvGraphicFramePr>
          <p:nvPr/>
        </p:nvGraphicFramePr>
        <p:xfrm>
          <a:off x="1344304" y="3314866"/>
          <a:ext cx="6400800" cy="2778167"/>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92167">
                <a:tc>
                  <a:txBody>
                    <a:bodyPr/>
                    <a:lstStyle/>
                    <a:p>
                      <a:pPr algn="ctr"/>
                      <a:r>
                        <a:rPr lang="en-US" sz="1800"/>
                        <a:t>Know (K)</a:t>
                      </a:r>
                    </a:p>
                  </a:txBody>
                  <a:tcPr/>
                </a:tc>
                <a:tc>
                  <a:txBody>
                    <a:bodyPr/>
                    <a:lstStyle/>
                    <a:p>
                      <a:pPr algn="ctr"/>
                      <a:r>
                        <a:rPr lang="en-US" sz="1800"/>
                        <a:t>Want to Know (W)</a:t>
                      </a:r>
                    </a:p>
                  </a:txBody>
                  <a:tcPr/>
                </a:tc>
                <a:tc>
                  <a:txBody>
                    <a:bodyPr/>
                    <a:lstStyle/>
                    <a:p>
                      <a:pPr algn="ctr"/>
                      <a:r>
                        <a:rPr lang="en-US" sz="1800"/>
                        <a:t>Learned (L)</a:t>
                      </a:r>
                    </a:p>
                  </a:txBody>
                  <a:tcPr/>
                </a:tc>
                <a:extLst>
                  <a:ext uri="{0D108BD9-81ED-4DB2-BD59-A6C34878D82A}">
                    <a16:rowId xmlns:a16="http://schemas.microsoft.com/office/drawing/2014/main" val="10000"/>
                  </a:ext>
                </a:extLst>
              </a:tr>
              <a:tr h="822656">
                <a:tc>
                  <a:txBody>
                    <a:bodyPr/>
                    <a:lstStyle/>
                    <a:p>
                      <a:pPr marL="285750" indent="-285750">
                        <a:buFont typeface="Wingdings" panose="05000000000000000000" pitchFamily="2" charset="2"/>
                        <a:buChar char="ü"/>
                      </a:pPr>
                      <a:r>
                        <a:rPr lang="en-US" sz="1800"/>
                        <a:t>Teachers</a:t>
                      </a:r>
                      <a:r>
                        <a:rPr lang="en-US" sz="1800" baseline="0"/>
                        <a:t> collect lots of data (exit tickets, weekly quizzes, unit tests, state tests)</a:t>
                      </a:r>
                      <a:endParaRPr lang="en-US" sz="1800"/>
                    </a:p>
                    <a:p>
                      <a:pPr marL="285750" indent="-285750">
                        <a:buFont typeface="Wingdings" panose="05000000000000000000" pitchFamily="2" charset="2"/>
                        <a:buChar char="ü"/>
                      </a:pPr>
                      <a:r>
                        <a:rPr lang="en-US" sz="1800"/>
                        <a:t> </a:t>
                      </a:r>
                    </a:p>
                    <a:p>
                      <a:pPr marL="285750" indent="-285750">
                        <a:buFont typeface="Wingdings" panose="05000000000000000000" pitchFamily="2" charset="2"/>
                        <a:buChar char="ü"/>
                      </a:pPr>
                      <a:r>
                        <a:rPr lang="en-US" sz="1800"/>
                        <a:t> </a:t>
                      </a:r>
                    </a:p>
                    <a:p>
                      <a:pPr marL="285750" indent="-285750">
                        <a:buFont typeface="Wingdings" panose="05000000000000000000" pitchFamily="2" charset="2"/>
                        <a:buChar char="ü"/>
                      </a:pPr>
                      <a:endParaRPr lang="en-US" sz="1800"/>
                    </a:p>
                  </a:txBody>
                  <a:tcPr/>
                </a:tc>
                <a:tc>
                  <a:txBody>
                    <a:bodyPr/>
                    <a:lstStyle/>
                    <a:p>
                      <a:pPr marL="285750" indent="-285750">
                        <a:buFont typeface="Wingdings" panose="05000000000000000000" pitchFamily="2" charset="2"/>
                        <a:buChar char="ü"/>
                      </a:pPr>
                      <a:r>
                        <a:rPr lang="en-US" sz="1800" baseline="0"/>
                        <a:t>What can I do with all the data I collect?</a:t>
                      </a:r>
                    </a:p>
                    <a:p>
                      <a:pPr marL="285750" indent="-285750">
                        <a:buFont typeface="Wingdings" panose="05000000000000000000" pitchFamily="2" charset="2"/>
                        <a:buChar char="ü"/>
                      </a:pPr>
                      <a:r>
                        <a:rPr lang="en-US" sz="1800" baseline="0"/>
                        <a:t> </a:t>
                      </a:r>
                    </a:p>
                    <a:p>
                      <a:pPr marL="285750" indent="-285750">
                        <a:buFont typeface="Wingdings" panose="05000000000000000000" pitchFamily="2" charset="2"/>
                        <a:buChar char="ü"/>
                      </a:pPr>
                      <a:r>
                        <a:rPr lang="en-US" sz="1800" baseline="0"/>
                        <a:t> </a:t>
                      </a:r>
                    </a:p>
                    <a:p>
                      <a:pPr marL="285750" indent="-285750">
                        <a:buFont typeface="Wingdings" panose="05000000000000000000" pitchFamily="2" charset="2"/>
                        <a:buChar char="ü"/>
                      </a:pPr>
                      <a:r>
                        <a:rPr lang="en-US" sz="1800" baseline="0"/>
                        <a:t> </a:t>
                      </a:r>
                    </a:p>
                    <a:p>
                      <a:pPr marL="285750" indent="-285750">
                        <a:buFont typeface="Wingdings" panose="05000000000000000000" pitchFamily="2" charset="2"/>
                        <a:buChar char="ü"/>
                      </a:pPr>
                      <a:endParaRPr lang="en-US" sz="1800"/>
                    </a:p>
                  </a:txBody>
                  <a:tcPr/>
                </a:tc>
                <a:tc>
                  <a:txBody>
                    <a:bodyPr/>
                    <a:lstStyle/>
                    <a:p>
                      <a:endParaRPr lang="en-US" sz="1800"/>
                    </a:p>
                  </a:txBody>
                  <a:tcPr/>
                </a:tc>
                <a:extLst>
                  <a:ext uri="{0D108BD9-81ED-4DB2-BD59-A6C34878D82A}">
                    <a16:rowId xmlns:a16="http://schemas.microsoft.com/office/drawing/2014/main" val="10001"/>
                  </a:ext>
                </a:extLst>
              </a:tr>
            </a:tbl>
          </a:graphicData>
        </a:graphic>
      </p:graphicFrame>
      <p:sp>
        <p:nvSpPr>
          <p:cNvPr id="5" name="Oval 4">
            <a:extLst>
              <a:ext uri="{FF2B5EF4-FFF2-40B4-BE49-F238E27FC236}">
                <a16:creationId xmlns:a16="http://schemas.microsoft.com/office/drawing/2014/main" id="{26F53269-78EA-4A04-9461-130A09D58E9D}"/>
              </a:ext>
            </a:extLst>
          </p:cNvPr>
          <p:cNvSpPr/>
          <p:nvPr/>
        </p:nvSpPr>
        <p:spPr>
          <a:xfrm>
            <a:off x="7792496" y="224572"/>
            <a:ext cx="1070150" cy="10696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dirty="0">
                <a:solidFill>
                  <a:schemeClr val="tx1"/>
                </a:solidFill>
              </a:rPr>
              <a:t>See Handout</a:t>
            </a:r>
            <a:endParaRPr lang="en-US" sz="1600" b="1" dirty="0">
              <a:solidFill>
                <a:schemeClr val="tx1"/>
              </a:solidFill>
              <a:highlight>
                <a:srgbClr val="FFFF00"/>
              </a:highlight>
            </a:endParaRPr>
          </a:p>
        </p:txBody>
      </p:sp>
    </p:spTree>
    <p:extLst>
      <p:ext uri="{BB962C8B-B14F-4D97-AF65-F5344CB8AC3E}">
        <p14:creationId xmlns:p14="http://schemas.microsoft.com/office/powerpoint/2010/main" val="334275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94EFA-2B00-42F1-8028-484D4266CC97}"/>
              </a:ext>
            </a:extLst>
          </p:cNvPr>
          <p:cNvSpPr>
            <a:spLocks noGrp="1"/>
          </p:cNvSpPr>
          <p:nvPr>
            <p:ph type="body" sz="quarter" idx="17"/>
          </p:nvPr>
        </p:nvSpPr>
        <p:spPr/>
        <p:txBody>
          <a:bodyPr/>
          <a:lstStyle/>
          <a:p>
            <a:r>
              <a:rPr lang="en-US"/>
              <a:t>Action Steps</a:t>
            </a:r>
          </a:p>
        </p:txBody>
      </p:sp>
      <p:sp>
        <p:nvSpPr>
          <p:cNvPr id="3" name="TextBox 2">
            <a:extLst>
              <a:ext uri="{FF2B5EF4-FFF2-40B4-BE49-F238E27FC236}">
                <a16:creationId xmlns:a16="http://schemas.microsoft.com/office/drawing/2014/main" id="{12C087D3-F3C0-406D-B309-F69E059F4BDA}"/>
              </a:ext>
            </a:extLst>
          </p:cNvPr>
          <p:cNvSpPr txBox="1"/>
          <p:nvPr/>
        </p:nvSpPr>
        <p:spPr>
          <a:xfrm>
            <a:off x="0" y="1384037"/>
            <a:ext cx="914399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Write down and share out a few next steps you commit to incorporating into your work based on your takeaways from this session. </a:t>
            </a:r>
          </a:p>
        </p:txBody>
      </p:sp>
      <p:graphicFrame>
        <p:nvGraphicFramePr>
          <p:cNvPr id="4" name="Table 3">
            <a:extLst>
              <a:ext uri="{FF2B5EF4-FFF2-40B4-BE49-F238E27FC236}">
                <a16:creationId xmlns:a16="http://schemas.microsoft.com/office/drawing/2014/main" id="{119F92A2-3934-4B45-A8C9-F5D934778C93}"/>
              </a:ext>
            </a:extLst>
          </p:cNvPr>
          <p:cNvGraphicFramePr>
            <a:graphicFrameLocks noGrp="1"/>
          </p:cNvGraphicFramePr>
          <p:nvPr/>
        </p:nvGraphicFramePr>
        <p:xfrm>
          <a:off x="292529" y="2507243"/>
          <a:ext cx="8558940" cy="3454400"/>
        </p:xfrm>
        <a:graphic>
          <a:graphicData uri="http://schemas.openxmlformats.org/drawingml/2006/table">
            <a:tbl>
              <a:tblPr firstRow="1" bandRow="1">
                <a:tableStyleId>{E8B1032C-EA38-4F05-BA0D-38AFFFC7BED3}</a:tableStyleId>
              </a:tblPr>
              <a:tblGrid>
                <a:gridCol w="4003426">
                  <a:extLst>
                    <a:ext uri="{9D8B030D-6E8A-4147-A177-3AD203B41FA5}">
                      <a16:colId xmlns:a16="http://schemas.microsoft.com/office/drawing/2014/main" val="3545434814"/>
                    </a:ext>
                  </a:extLst>
                </a:gridCol>
                <a:gridCol w="1086424">
                  <a:extLst>
                    <a:ext uri="{9D8B030D-6E8A-4147-A177-3AD203B41FA5}">
                      <a16:colId xmlns:a16="http://schemas.microsoft.com/office/drawing/2014/main" val="1866005319"/>
                    </a:ext>
                  </a:extLst>
                </a:gridCol>
                <a:gridCol w="1209490">
                  <a:extLst>
                    <a:ext uri="{9D8B030D-6E8A-4147-A177-3AD203B41FA5}">
                      <a16:colId xmlns:a16="http://schemas.microsoft.com/office/drawing/2014/main" val="444125650"/>
                    </a:ext>
                  </a:extLst>
                </a:gridCol>
                <a:gridCol w="2259600">
                  <a:extLst>
                    <a:ext uri="{9D8B030D-6E8A-4147-A177-3AD203B41FA5}">
                      <a16:colId xmlns:a16="http://schemas.microsoft.com/office/drawing/2014/main" val="1962090580"/>
                    </a:ext>
                  </a:extLst>
                </a:gridCol>
              </a:tblGrid>
              <a:tr h="370840">
                <a:tc>
                  <a:txBody>
                    <a:bodyPr/>
                    <a:lstStyle/>
                    <a:p>
                      <a:r>
                        <a:rPr lang="en-US" sz="1600"/>
                        <a:t>Next Steps</a:t>
                      </a:r>
                    </a:p>
                  </a:txBody>
                  <a:tcPr/>
                </a:tc>
                <a:tc>
                  <a:txBody>
                    <a:bodyPr/>
                    <a:lstStyle/>
                    <a:p>
                      <a:r>
                        <a:rPr lang="en-US" sz="1600" dirty="0"/>
                        <a:t>By Whom</a:t>
                      </a:r>
                    </a:p>
                  </a:txBody>
                  <a:tcPr/>
                </a:tc>
                <a:tc>
                  <a:txBody>
                    <a:bodyPr/>
                    <a:lstStyle/>
                    <a:p>
                      <a:r>
                        <a:rPr lang="en-US" sz="1600" dirty="0"/>
                        <a:t>By When</a:t>
                      </a:r>
                    </a:p>
                  </a:txBody>
                  <a:tcPr/>
                </a:tc>
                <a:tc>
                  <a:txBody>
                    <a:bodyPr/>
                    <a:lstStyle/>
                    <a:p>
                      <a:r>
                        <a:rPr lang="en-US" sz="1600" dirty="0"/>
                        <a:t>Notes/Resources</a:t>
                      </a:r>
                    </a:p>
                  </a:txBody>
                  <a:tcPr/>
                </a:tc>
                <a:extLst>
                  <a:ext uri="{0D108BD9-81ED-4DB2-BD59-A6C34878D82A}">
                    <a16:rowId xmlns:a16="http://schemas.microsoft.com/office/drawing/2014/main" val="4146966587"/>
                  </a:ext>
                </a:extLst>
              </a:tr>
              <a:tr h="370840">
                <a:tc>
                  <a:txBody>
                    <a:bodyPr/>
                    <a:lstStyle/>
                    <a:p>
                      <a:r>
                        <a:rPr lang="en-US" sz="1600"/>
                        <a:t>Meet with TRT or MCL to learn what types of assessments students will have. </a:t>
                      </a:r>
                    </a:p>
                  </a:txBody>
                  <a:tcPr/>
                </a:tc>
                <a:tc>
                  <a:txBody>
                    <a:bodyPr/>
                    <a:lstStyle/>
                    <a:p>
                      <a:r>
                        <a:rPr lang="en-US" sz="1600"/>
                        <a:t>TRT or MCL</a:t>
                      </a:r>
                    </a:p>
                  </a:txBody>
                  <a:tcPr/>
                </a:tc>
                <a:tc>
                  <a:txBody>
                    <a:bodyPr/>
                    <a:lstStyle/>
                    <a:p>
                      <a:r>
                        <a:rPr lang="en-US" sz="1600"/>
                        <a:t>ASAP</a:t>
                      </a:r>
                    </a:p>
                  </a:txBody>
                  <a:tcPr/>
                </a:tc>
                <a:tc>
                  <a:txBody>
                    <a:bodyPr/>
                    <a:lstStyle/>
                    <a:p>
                      <a:endParaRPr lang="en-US" sz="1600"/>
                    </a:p>
                  </a:txBody>
                  <a:tcPr/>
                </a:tc>
                <a:extLst>
                  <a:ext uri="{0D108BD9-81ED-4DB2-BD59-A6C34878D82A}">
                    <a16:rowId xmlns:a16="http://schemas.microsoft.com/office/drawing/2014/main" val="2991942731"/>
                  </a:ext>
                </a:extLst>
              </a:tr>
              <a:tr h="158824">
                <a:tc>
                  <a:txBody>
                    <a:bodyPr/>
                    <a:lstStyle/>
                    <a:p>
                      <a:r>
                        <a:rPr lang="en-US" sz="1600"/>
                        <a:t>Meet with TRT or MCL to discuss my role with assessment and how I can support them to interpret data and adjust instruction. </a:t>
                      </a:r>
                    </a:p>
                  </a:txBody>
                  <a:tcPr/>
                </a:tc>
                <a:tc>
                  <a:txBody>
                    <a:bodyPr/>
                    <a:lstStyle/>
                    <a:p>
                      <a:r>
                        <a:rPr lang="en-US" sz="1600"/>
                        <a:t>TRT or MCL</a:t>
                      </a:r>
                    </a:p>
                  </a:txBody>
                  <a:tcPr/>
                </a:tc>
                <a:tc>
                  <a:txBody>
                    <a:bodyPr/>
                    <a:lstStyle/>
                    <a:p>
                      <a:r>
                        <a:rPr lang="en-US" sz="1600"/>
                        <a:t>ASAP</a:t>
                      </a:r>
                    </a:p>
                  </a:txBody>
                  <a:tcPr/>
                </a:tc>
                <a:tc>
                  <a:txBody>
                    <a:bodyPr/>
                    <a:lstStyle/>
                    <a:p>
                      <a:endParaRPr lang="en-US" sz="1600"/>
                    </a:p>
                  </a:txBody>
                  <a:tcPr/>
                </a:tc>
                <a:extLst>
                  <a:ext uri="{0D108BD9-81ED-4DB2-BD59-A6C34878D82A}">
                    <a16:rowId xmlns:a16="http://schemas.microsoft.com/office/drawing/2014/main" val="1693554339"/>
                  </a:ext>
                </a:extLst>
              </a:tr>
              <a:tr h="370840">
                <a:tc>
                  <a:txBody>
                    <a:bodyPr/>
                    <a:lstStyle/>
                    <a:p>
                      <a:r>
                        <a:rPr lang="en-US" sz="1600"/>
                        <a:t>Script out directions for procedures and expectations when students are working on assessments so they have a learning environment conducive to doing their best work.</a:t>
                      </a:r>
                    </a:p>
                  </a:txBody>
                  <a:tcPr/>
                </a:tc>
                <a:tc>
                  <a:txBody>
                    <a:bodyPr/>
                    <a:lstStyle/>
                    <a:p>
                      <a:r>
                        <a:rPr lang="en-US" sz="1600"/>
                        <a:t>TRT or MCL</a:t>
                      </a:r>
                    </a:p>
                  </a:txBody>
                  <a:tcPr/>
                </a:tc>
                <a:tc>
                  <a:txBody>
                    <a:bodyPr/>
                    <a:lstStyle/>
                    <a:p>
                      <a:r>
                        <a:rPr lang="en-US" sz="1600"/>
                        <a:t>Before first assessment</a:t>
                      </a:r>
                    </a:p>
                  </a:txBody>
                  <a:tcPr/>
                </a:tc>
                <a:tc>
                  <a:txBody>
                    <a:bodyPr/>
                    <a:lstStyle/>
                    <a:p>
                      <a:r>
                        <a:rPr lang="en-US" sz="1600"/>
                        <a:t>Refer back to Successful Classroom Management session. </a:t>
                      </a:r>
                    </a:p>
                  </a:txBody>
                  <a:tcPr/>
                </a:tc>
                <a:extLst>
                  <a:ext uri="{0D108BD9-81ED-4DB2-BD59-A6C34878D82A}">
                    <a16:rowId xmlns:a16="http://schemas.microsoft.com/office/drawing/2014/main" val="2829515279"/>
                  </a:ext>
                </a:extLst>
              </a:tr>
              <a:tr h="370840">
                <a:tc>
                  <a:txBody>
                    <a:bodyPr/>
                    <a:lstStyle/>
                    <a:p>
                      <a:endParaRPr lang="en-US" sz="1600"/>
                    </a:p>
                  </a:txBody>
                  <a:tcPr/>
                </a:tc>
                <a:tc>
                  <a:txBody>
                    <a:bodyPr/>
                    <a:lstStyle/>
                    <a:p>
                      <a:endParaRPr 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tc>
                  <a:txBody>
                    <a:bodyPr/>
                    <a:lstStyle/>
                    <a:p>
                      <a:endParaRPr lang="en-US" sz="1600" dirty="0"/>
                    </a:p>
                  </a:txBody>
                  <a:tcPr/>
                </a:tc>
                <a:extLst>
                  <a:ext uri="{0D108BD9-81ED-4DB2-BD59-A6C34878D82A}">
                    <a16:rowId xmlns:a16="http://schemas.microsoft.com/office/drawing/2014/main" val="2342868282"/>
                  </a:ext>
                </a:extLst>
              </a:tr>
            </a:tbl>
          </a:graphicData>
        </a:graphic>
      </p:graphicFrame>
    </p:spTree>
    <p:extLst>
      <p:ext uri="{BB962C8B-B14F-4D97-AF65-F5344CB8AC3E}">
        <p14:creationId xmlns:p14="http://schemas.microsoft.com/office/powerpoint/2010/main" val="207333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366A1-DC7E-4907-83F9-10BF39EDE9A1}"/>
              </a:ext>
            </a:extLst>
          </p:cNvPr>
          <p:cNvSpPr>
            <a:spLocks noGrp="1"/>
          </p:cNvSpPr>
          <p:nvPr>
            <p:ph type="body" sz="quarter" idx="17"/>
          </p:nvPr>
        </p:nvSpPr>
        <p:spPr>
          <a:xfrm>
            <a:off x="0" y="369895"/>
            <a:ext cx="9144000" cy="769440"/>
          </a:xfrm>
        </p:spPr>
        <p:txBody>
          <a:bodyPr/>
          <a:lstStyle/>
          <a:p>
            <a:r>
              <a:rPr lang="en-US"/>
              <a:t>Follow Us!</a:t>
            </a:r>
          </a:p>
        </p:txBody>
      </p:sp>
      <p:sp>
        <p:nvSpPr>
          <p:cNvPr id="9" name="TextBox 8">
            <a:extLst>
              <a:ext uri="{FF2B5EF4-FFF2-40B4-BE49-F238E27FC236}">
                <a16:creationId xmlns:a16="http://schemas.microsoft.com/office/drawing/2014/main" id="{E246A8B6-FCC6-4EC8-BFF2-E8F8BF046D3B}"/>
              </a:ext>
            </a:extLst>
          </p:cNvPr>
          <p:cNvSpPr txBox="1"/>
          <p:nvPr/>
        </p:nvSpPr>
        <p:spPr>
          <a:xfrm>
            <a:off x="5293717" y="2454970"/>
            <a:ext cx="1476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C071B32-D72D-4957-902F-E233A58AEFBB}"/>
              </a:ext>
            </a:extLst>
          </p:cNvPr>
          <p:cNvSpPr txBox="1"/>
          <p:nvPr/>
        </p:nvSpPr>
        <p:spPr>
          <a:xfrm>
            <a:off x="5293717" y="3083266"/>
            <a:ext cx="3469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OpportunityCulture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6D19B0-6E26-4C91-AE97-80B66A5B1FD0}"/>
              </a:ext>
            </a:extLst>
          </p:cNvPr>
          <p:cNvSpPr txBox="1"/>
          <p:nvPr/>
        </p:nvSpPr>
        <p:spPr>
          <a:xfrm>
            <a:off x="1106395" y="2466846"/>
            <a:ext cx="1606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EAD6A7C-A47A-4BFF-B81F-DECCE4A30096}"/>
              </a:ext>
            </a:extLst>
          </p:cNvPr>
          <p:cNvSpPr txBox="1"/>
          <p:nvPr/>
        </p:nvSpPr>
        <p:spPr>
          <a:xfrm>
            <a:off x="1106395" y="3104771"/>
            <a:ext cx="2842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6D7B9C8-9D2F-4443-9D4A-D318388BDD2F}"/>
              </a:ext>
            </a:extLst>
          </p:cNvPr>
          <p:cNvSpPr txBox="1"/>
          <p:nvPr/>
        </p:nvSpPr>
        <p:spPr>
          <a:xfrm>
            <a:off x="1106395" y="3839259"/>
            <a:ext cx="5219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LinkedIn.com/company/public-impact---chapel-hill-</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nc</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1F8DF38-D30F-46B4-89AB-54E6975F89FE}"/>
              </a:ext>
            </a:extLst>
          </p:cNvPr>
          <p:cNvSpPr txBox="1"/>
          <p:nvPr/>
        </p:nvSpPr>
        <p:spPr>
          <a:xfrm>
            <a:off x="0" y="4588694"/>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Subscribe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to the quarterly Opportunity Culture newsletters, with content by and for Opportunity Culture educators, and sign up to get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Remind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messages for them:</a:t>
            </a:r>
          </a:p>
        </p:txBody>
      </p:sp>
      <p:pic>
        <p:nvPicPr>
          <p:cNvPr id="19" name="Picture 18">
            <a:extLst>
              <a:ext uri="{FF2B5EF4-FFF2-40B4-BE49-F238E27FC236}">
                <a16:creationId xmlns:a16="http://schemas.microsoft.com/office/drawing/2014/main" id="{F1DFF6F0-F212-4159-AC1D-223E7920B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81" y="5553828"/>
            <a:ext cx="492211" cy="395999"/>
          </a:xfrm>
          <a:prstGeom prst="rect">
            <a:avLst/>
          </a:prstGeom>
        </p:spPr>
      </p:pic>
      <p:sp>
        <p:nvSpPr>
          <p:cNvPr id="20" name="TextBox 19">
            <a:extLst>
              <a:ext uri="{FF2B5EF4-FFF2-40B4-BE49-F238E27FC236}">
                <a16:creationId xmlns:a16="http://schemas.microsoft.com/office/drawing/2014/main" id="{00613AA8-7E62-4EC6-87DE-27F6A41500EF}"/>
              </a:ext>
            </a:extLst>
          </p:cNvPr>
          <p:cNvSpPr txBox="1"/>
          <p:nvPr/>
        </p:nvSpPr>
        <p:spPr>
          <a:xfrm>
            <a:off x="5413298" y="5528280"/>
            <a:ext cx="25091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Remind.com/join/</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ocnew</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1D33BB-F451-4A6B-B9EB-E1989CE9B727}"/>
              </a:ext>
            </a:extLst>
          </p:cNvPr>
          <p:cNvSpPr txBox="1"/>
          <p:nvPr/>
        </p:nvSpPr>
        <p:spPr>
          <a:xfrm>
            <a:off x="664974" y="1378803"/>
            <a:ext cx="76332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Keep up to date on Opportunity Culture with</a:t>
            </a:r>
            <a:b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resources and research from Public Impact by following:</a:t>
            </a:r>
          </a:p>
        </p:txBody>
      </p:sp>
      <p:pic>
        <p:nvPicPr>
          <p:cNvPr id="1026" name="Picture 2" descr="https://en.facebookbrand.com/wp-content/uploads/2019/04/f_logo_RGB-Hex-Blue_512.png">
            <a:extLst>
              <a:ext uri="{FF2B5EF4-FFF2-40B4-BE49-F238E27FC236}">
                <a16:creationId xmlns:a16="http://schemas.microsoft.com/office/drawing/2014/main" id="{63373344-9357-4448-BAE4-B41DC0534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84" y="3045296"/>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facebookbrand.com/wp-content/uploads/2019/04/f_logo_RGB-Hex-Blue_512.png">
            <a:extLst>
              <a:ext uri="{FF2B5EF4-FFF2-40B4-BE49-F238E27FC236}">
                <a16:creationId xmlns:a16="http://schemas.microsoft.com/office/drawing/2014/main" id="{6B156E84-8622-419A-99A6-35C79EB31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506" y="3043331"/>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4D4808-3AEB-403C-B323-A6283591B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83" y="2391802"/>
            <a:ext cx="492212" cy="492212"/>
          </a:xfrm>
          <a:prstGeom prst="rect">
            <a:avLst/>
          </a:prstGeom>
        </p:spPr>
      </p:pic>
      <p:pic>
        <p:nvPicPr>
          <p:cNvPr id="23" name="Picture 22">
            <a:extLst>
              <a:ext uri="{FF2B5EF4-FFF2-40B4-BE49-F238E27FC236}">
                <a16:creationId xmlns:a16="http://schemas.microsoft.com/office/drawing/2014/main" id="{B7C584C7-ACCF-499E-AC37-5AB3E2104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505" y="2391802"/>
            <a:ext cx="492212" cy="492212"/>
          </a:xfrm>
          <a:prstGeom prst="rect">
            <a:avLst/>
          </a:prstGeom>
        </p:spPr>
      </p:pic>
      <p:pic>
        <p:nvPicPr>
          <p:cNvPr id="6" name="Picture 5">
            <a:extLst>
              <a:ext uri="{FF2B5EF4-FFF2-40B4-BE49-F238E27FC236}">
                <a16:creationId xmlns:a16="http://schemas.microsoft.com/office/drawing/2014/main" id="{7A80C841-C226-4AA7-8A8A-242318238E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892" y="3787722"/>
            <a:ext cx="578804" cy="492211"/>
          </a:xfrm>
          <a:prstGeom prst="rect">
            <a:avLst/>
          </a:prstGeom>
        </p:spPr>
      </p:pic>
      <p:sp>
        <p:nvSpPr>
          <p:cNvPr id="18" name="TextBox 17">
            <a:extLst>
              <a:ext uri="{FF2B5EF4-FFF2-40B4-BE49-F238E27FC236}">
                <a16:creationId xmlns:a16="http://schemas.microsoft.com/office/drawing/2014/main" id="{D0AC4FFA-623F-4978-9D9E-CF61219570D0}"/>
              </a:ext>
            </a:extLst>
          </p:cNvPr>
          <p:cNvSpPr txBox="1"/>
          <p:nvPr/>
        </p:nvSpPr>
        <p:spPr>
          <a:xfrm>
            <a:off x="1170828" y="5545423"/>
            <a:ext cx="35808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OpportunityCulture.org/mailing-list/</a:t>
            </a:r>
          </a:p>
        </p:txBody>
      </p:sp>
      <p:pic>
        <p:nvPicPr>
          <p:cNvPr id="24" name="Graphic 23" descr="Open envelope">
            <a:extLst>
              <a:ext uri="{FF2B5EF4-FFF2-40B4-BE49-F238E27FC236}">
                <a16:creationId xmlns:a16="http://schemas.microsoft.com/office/drawing/2014/main" id="{6BFB83D1-BE0F-4FB8-B209-2DAC308E8A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11" y="5442810"/>
            <a:ext cx="492211" cy="492211"/>
          </a:xfrm>
          <a:prstGeom prst="rect">
            <a:avLst/>
          </a:prstGeom>
        </p:spPr>
      </p:pic>
    </p:spTree>
    <p:extLst>
      <p:ext uri="{BB962C8B-B14F-4D97-AF65-F5344CB8AC3E}">
        <p14:creationId xmlns:p14="http://schemas.microsoft.com/office/powerpoint/2010/main" val="259080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E35C3-B64E-4981-AE67-27389C0747E3}"/>
              </a:ext>
            </a:extLst>
          </p:cNvPr>
          <p:cNvSpPr>
            <a:spLocks noGrp="1"/>
          </p:cNvSpPr>
          <p:nvPr>
            <p:ph type="body" sz="quarter" idx="19"/>
          </p:nvPr>
        </p:nvSpPr>
        <p:spPr>
          <a:xfrm>
            <a:off x="788625" y="1616217"/>
            <a:ext cx="7578725" cy="3722688"/>
          </a:xfrm>
        </p:spPr>
        <p:txBody>
          <a:bodyPr/>
          <a:lstStyle/>
          <a:p>
            <a:r>
              <a:rPr lang="en-US" dirty="0"/>
              <a:t>Identify the general types of data that can inform instructional improvements. </a:t>
            </a:r>
          </a:p>
          <a:p>
            <a:r>
              <a:rPr lang="en-US" dirty="0"/>
              <a:t>Learn ways RAs can assist their MCL or TRT in collecting and reporting data to drive instruction.</a:t>
            </a:r>
          </a:p>
        </p:txBody>
      </p:sp>
    </p:spTree>
    <p:extLst>
      <p:ext uri="{BB962C8B-B14F-4D97-AF65-F5344CB8AC3E}">
        <p14:creationId xmlns:p14="http://schemas.microsoft.com/office/powerpoint/2010/main" val="13627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810CBF-20B0-4FC7-A3A7-172DA9E1A168}"/>
              </a:ext>
            </a:extLst>
          </p:cNvPr>
          <p:cNvSpPr>
            <a:spLocks noGrp="1"/>
          </p:cNvSpPr>
          <p:nvPr>
            <p:ph type="body" sz="quarter" idx="17"/>
          </p:nvPr>
        </p:nvSpPr>
        <p:spPr/>
        <p:txBody>
          <a:bodyPr/>
          <a:lstStyle/>
          <a:p>
            <a:r>
              <a:rPr lang="en-US" sz="3900"/>
              <a:t>Types of Student Learning Data</a:t>
            </a:r>
          </a:p>
        </p:txBody>
      </p:sp>
      <p:sp>
        <p:nvSpPr>
          <p:cNvPr id="3" name="Rectangle 2">
            <a:extLst>
              <a:ext uri="{FF2B5EF4-FFF2-40B4-BE49-F238E27FC236}">
                <a16:creationId xmlns:a16="http://schemas.microsoft.com/office/drawing/2014/main" id="{B323D891-8023-4622-9526-94F7C15CC87E}"/>
              </a:ext>
            </a:extLst>
          </p:cNvPr>
          <p:cNvSpPr/>
          <p:nvPr/>
        </p:nvSpPr>
        <p:spPr>
          <a:xfrm>
            <a:off x="0" y="1442793"/>
            <a:ext cx="9144000" cy="685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What types of </a:t>
            </a:r>
            <a:r>
              <a:rPr lang="en-US" sz="2400" b="1" dirty="0">
                <a:solidFill>
                  <a:schemeClr val="accent2"/>
                </a:solidFill>
              </a:rPr>
              <a:t>student learning dat</a:t>
            </a:r>
            <a:r>
              <a:rPr lang="en-US" sz="2400" b="1" dirty="0">
                <a:solidFill>
                  <a:srgbClr val="FF0000"/>
                </a:solidFill>
              </a:rPr>
              <a:t>a </a:t>
            </a:r>
            <a:r>
              <a:rPr lang="en-US" sz="2400" b="1" dirty="0">
                <a:solidFill>
                  <a:schemeClr val="tx1"/>
                </a:solidFill>
              </a:rPr>
              <a:t>do we collect and use? When?</a:t>
            </a:r>
          </a:p>
        </p:txBody>
      </p:sp>
      <p:graphicFrame>
        <p:nvGraphicFramePr>
          <p:cNvPr id="4" name="Content Placeholder 3">
            <a:extLst>
              <a:ext uri="{FF2B5EF4-FFF2-40B4-BE49-F238E27FC236}">
                <a16:creationId xmlns:a16="http://schemas.microsoft.com/office/drawing/2014/main" id="{6D792298-A6FC-4927-AD02-2B18BC4FBD75}"/>
              </a:ext>
            </a:extLst>
          </p:cNvPr>
          <p:cNvGraphicFramePr>
            <a:graphicFrameLocks/>
          </p:cNvGraphicFramePr>
          <p:nvPr/>
        </p:nvGraphicFramePr>
        <p:xfrm>
          <a:off x="381000" y="2590800"/>
          <a:ext cx="8420100" cy="3494852"/>
        </p:xfrm>
        <a:graphic>
          <a:graphicData uri="http://schemas.openxmlformats.org/drawingml/2006/table">
            <a:tbl>
              <a:tblPr firstRow="1" bandRow="1">
                <a:tableStyleId>{5C22544A-7EE6-4342-B048-85BDC9FD1C3A}</a:tableStyleId>
              </a:tblPr>
              <a:tblGrid>
                <a:gridCol w="1403350">
                  <a:extLst>
                    <a:ext uri="{9D8B030D-6E8A-4147-A177-3AD203B41FA5}">
                      <a16:colId xmlns:a16="http://schemas.microsoft.com/office/drawing/2014/main" val="20000"/>
                    </a:ext>
                  </a:extLst>
                </a:gridCol>
                <a:gridCol w="2958414">
                  <a:extLst>
                    <a:ext uri="{9D8B030D-6E8A-4147-A177-3AD203B41FA5}">
                      <a16:colId xmlns:a16="http://schemas.microsoft.com/office/drawing/2014/main" val="20001"/>
                    </a:ext>
                  </a:extLst>
                </a:gridCol>
                <a:gridCol w="4058336">
                  <a:extLst>
                    <a:ext uri="{9D8B030D-6E8A-4147-A177-3AD203B41FA5}">
                      <a16:colId xmlns:a16="http://schemas.microsoft.com/office/drawing/2014/main" val="20002"/>
                    </a:ext>
                  </a:extLst>
                </a:gridCol>
              </a:tblGrid>
              <a:tr h="695866">
                <a:tc>
                  <a:txBody>
                    <a:bodyPr/>
                    <a:lstStyle/>
                    <a:p>
                      <a:r>
                        <a:rPr lang="en-US" dirty="0"/>
                        <a:t>Type</a:t>
                      </a:r>
                    </a:p>
                  </a:txBody>
                  <a:tcPr anchor="ctr"/>
                </a:tc>
                <a:tc>
                  <a:txBody>
                    <a:bodyPr/>
                    <a:lstStyle/>
                    <a:p>
                      <a:r>
                        <a:rPr lang="en-US" dirty="0"/>
                        <a:t>When</a:t>
                      </a:r>
                    </a:p>
                  </a:txBody>
                  <a:tcPr anchor="ctr"/>
                </a:tc>
                <a:tc>
                  <a:txBody>
                    <a:bodyPr/>
                    <a:lstStyle/>
                    <a:p>
                      <a:r>
                        <a:rPr lang="en-US" dirty="0"/>
                        <a:t>Examples</a:t>
                      </a:r>
                    </a:p>
                  </a:txBody>
                  <a:tcPr anchor="ctr"/>
                </a:tc>
                <a:extLst>
                  <a:ext uri="{0D108BD9-81ED-4DB2-BD59-A6C34878D82A}">
                    <a16:rowId xmlns:a16="http://schemas.microsoft.com/office/drawing/2014/main" val="10000"/>
                  </a:ext>
                </a:extLst>
              </a:tr>
              <a:tr h="695866">
                <a:tc>
                  <a:txBody>
                    <a:bodyPr/>
                    <a:lstStyle/>
                    <a:p>
                      <a:r>
                        <a:rPr lang="en-US" b="1"/>
                        <a:t>Diagnostic</a:t>
                      </a:r>
                    </a:p>
                  </a:txBody>
                  <a:tcPr/>
                </a:tc>
                <a:tc>
                  <a:txBody>
                    <a:bodyPr/>
                    <a:lstStyle/>
                    <a:p>
                      <a:pPr marL="285750" indent="-285750">
                        <a:buFont typeface="Arial" panose="020B0604020202020204" pitchFamily="34" charset="0"/>
                        <a:buChar char="•"/>
                      </a:pPr>
                      <a:r>
                        <a:rPr lang="en-US"/>
                        <a:t>At</a:t>
                      </a:r>
                      <a:r>
                        <a:rPr lang="en-US" baseline="0"/>
                        <a:t> the start of a new learning cycle </a:t>
                      </a:r>
                      <a:endParaRPr lang="en-US"/>
                    </a:p>
                  </a:txBody>
                  <a:tcPr/>
                </a:tc>
                <a:tc>
                  <a:txBody>
                    <a:bodyPr/>
                    <a:lstStyle/>
                    <a:p>
                      <a:pPr marL="285750" indent="-285750">
                        <a:buFont typeface="Arial" panose="020B0604020202020204" pitchFamily="34" charset="0"/>
                        <a:buChar char="•"/>
                      </a:pPr>
                      <a:r>
                        <a:rPr lang="en-US" baseline="0"/>
                        <a:t>B</a:t>
                      </a:r>
                      <a:r>
                        <a:rPr lang="en-US"/>
                        <a:t>eginning</a:t>
                      </a:r>
                      <a:r>
                        <a:rPr lang="en-US" baseline="0"/>
                        <a:t> of year or semester test; pre-unit test, self-assessment</a:t>
                      </a:r>
                      <a:endParaRPr lang="en-US"/>
                    </a:p>
                  </a:txBody>
                  <a:tcPr/>
                </a:tc>
                <a:extLst>
                  <a:ext uri="{0D108BD9-81ED-4DB2-BD59-A6C34878D82A}">
                    <a16:rowId xmlns:a16="http://schemas.microsoft.com/office/drawing/2014/main" val="10001"/>
                  </a:ext>
                </a:extLst>
              </a:tr>
              <a:tr h="695866">
                <a:tc>
                  <a:txBody>
                    <a:bodyPr/>
                    <a:lstStyle/>
                    <a:p>
                      <a:r>
                        <a:rPr lang="en-US" b="1"/>
                        <a:t>Formative</a:t>
                      </a:r>
                    </a:p>
                  </a:txBody>
                  <a:tcPr/>
                </a:tc>
                <a:tc>
                  <a:txBody>
                    <a:bodyPr/>
                    <a:lstStyle/>
                    <a:p>
                      <a:pPr marL="285750" indent="-285750">
                        <a:buFont typeface="Arial" panose="020B0604020202020204" pitchFamily="34" charset="0"/>
                        <a:buChar char="•"/>
                      </a:pPr>
                      <a:r>
                        <a:rPr lang="en-US"/>
                        <a:t>Frequently</a:t>
                      </a:r>
                    </a:p>
                  </a:txBody>
                  <a:tcPr/>
                </a:tc>
                <a:tc>
                  <a:txBody>
                    <a:bodyPr/>
                    <a:lstStyle/>
                    <a:p>
                      <a:pPr marL="285750" indent="-285750">
                        <a:buFont typeface="Arial" panose="020B0604020202020204" pitchFamily="34" charset="0"/>
                        <a:buChar char="•"/>
                      </a:pPr>
                      <a:r>
                        <a:rPr lang="en-US" baseline="0"/>
                        <a:t>From checking for understanding or observing several times a class to daily exit tickets to weekly quizzes or tests; benchmark exams</a:t>
                      </a:r>
                      <a:endParaRPr lang="en-US"/>
                    </a:p>
                  </a:txBody>
                  <a:tcPr/>
                </a:tc>
                <a:extLst>
                  <a:ext uri="{0D108BD9-81ED-4DB2-BD59-A6C34878D82A}">
                    <a16:rowId xmlns:a16="http://schemas.microsoft.com/office/drawing/2014/main" val="10002"/>
                  </a:ext>
                </a:extLst>
              </a:tr>
              <a:tr h="695866">
                <a:tc>
                  <a:txBody>
                    <a:bodyPr/>
                    <a:lstStyle/>
                    <a:p>
                      <a:r>
                        <a:rPr lang="en-US" b="1"/>
                        <a:t>Summative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At the end of a learning cycle</a:t>
                      </a:r>
                    </a:p>
                    <a:p>
                      <a:pPr marL="285750" indent="-285750">
                        <a:buFont typeface="Arial" panose="020B0604020202020204" pitchFamily="34" charset="0"/>
                        <a:buChar char="•"/>
                      </a:pPr>
                      <a:endParaRPr lang="en-US"/>
                    </a:p>
                  </a:txBody>
                  <a:tcPr/>
                </a:tc>
                <a:tc>
                  <a:txBody>
                    <a:bodyPr/>
                    <a:lstStyle/>
                    <a:p>
                      <a:pPr marL="285750" indent="-285750">
                        <a:buFont typeface="Arial" panose="020B0604020202020204" pitchFamily="34" charset="0"/>
                        <a:buChar char="•"/>
                      </a:pPr>
                      <a:r>
                        <a:rPr lang="en-US" dirty="0"/>
                        <a:t>End-of-semester</a:t>
                      </a:r>
                      <a:r>
                        <a:rPr lang="en-US" baseline="0" dirty="0"/>
                        <a:t> test, finals, state assessment</a:t>
                      </a:r>
                      <a:endParaRPr lang="en-US" dirty="0"/>
                    </a:p>
                  </a:txBody>
                  <a:tcPr/>
                </a:tc>
                <a:extLst>
                  <a:ext uri="{0D108BD9-81ED-4DB2-BD59-A6C34878D82A}">
                    <a16:rowId xmlns:a16="http://schemas.microsoft.com/office/drawing/2014/main" val="10003"/>
                  </a:ext>
                </a:extLst>
              </a:tr>
            </a:tbl>
          </a:graphicData>
        </a:graphic>
      </p:graphicFrame>
      <p:sp>
        <p:nvSpPr>
          <p:cNvPr id="6" name="Right Arrow 16">
            <a:extLst>
              <a:ext uri="{FF2B5EF4-FFF2-40B4-BE49-F238E27FC236}">
                <a16:creationId xmlns:a16="http://schemas.microsoft.com/office/drawing/2014/main" id="{30C3613D-E3A3-4586-BA23-C87A6C64EDE7}"/>
              </a:ext>
            </a:extLst>
          </p:cNvPr>
          <p:cNvSpPr/>
          <p:nvPr/>
        </p:nvSpPr>
        <p:spPr>
          <a:xfrm rot="7220002">
            <a:off x="7683009" y="3053158"/>
            <a:ext cx="1506431" cy="758609"/>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ight Arrow 16">
            <a:extLst>
              <a:ext uri="{FF2B5EF4-FFF2-40B4-BE49-F238E27FC236}">
                <a16:creationId xmlns:a16="http://schemas.microsoft.com/office/drawing/2014/main" id="{EE7CCC8B-E6C6-4D8D-8BAB-3428318F049F}"/>
              </a:ext>
            </a:extLst>
          </p:cNvPr>
          <p:cNvSpPr/>
          <p:nvPr/>
        </p:nvSpPr>
        <p:spPr>
          <a:xfrm rot="14556488">
            <a:off x="536836" y="4738094"/>
            <a:ext cx="1506431" cy="758609"/>
          </a:xfrm>
          <a:prstGeom prst="right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326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74F76-58CE-4CAA-9561-2D18CCE04DBE}"/>
              </a:ext>
            </a:extLst>
          </p:cNvPr>
          <p:cNvSpPr>
            <a:spLocks noGrp="1"/>
          </p:cNvSpPr>
          <p:nvPr>
            <p:ph type="body" sz="quarter" idx="17"/>
          </p:nvPr>
        </p:nvSpPr>
        <p:spPr/>
        <p:txBody>
          <a:bodyPr/>
          <a:lstStyle/>
          <a:p>
            <a:r>
              <a:rPr lang="en-US"/>
              <a:t>Turn and Talk</a:t>
            </a:r>
          </a:p>
        </p:txBody>
      </p:sp>
      <p:sp>
        <p:nvSpPr>
          <p:cNvPr id="3" name="Rectangle 2">
            <a:extLst>
              <a:ext uri="{FF2B5EF4-FFF2-40B4-BE49-F238E27FC236}">
                <a16:creationId xmlns:a16="http://schemas.microsoft.com/office/drawing/2014/main" id="{88B9CE46-D502-47AB-87F2-F1A8678C1EAB}"/>
              </a:ext>
            </a:extLst>
          </p:cNvPr>
          <p:cNvSpPr/>
          <p:nvPr/>
        </p:nvSpPr>
        <p:spPr>
          <a:xfrm>
            <a:off x="0" y="1446463"/>
            <a:ext cx="9144000" cy="685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Why do </a:t>
            </a:r>
            <a:r>
              <a:rPr lang="en-US" sz="2400" b="1" dirty="0">
                <a:solidFill>
                  <a:schemeClr val="accent2"/>
                </a:solidFill>
              </a:rPr>
              <a:t>formative assessments </a:t>
            </a:r>
            <a:r>
              <a:rPr lang="en-US" sz="2400" b="1" dirty="0">
                <a:solidFill>
                  <a:schemeClr val="tx1"/>
                </a:solidFill>
              </a:rPr>
              <a:t>matter?</a:t>
            </a:r>
          </a:p>
        </p:txBody>
      </p:sp>
      <p:sp>
        <p:nvSpPr>
          <p:cNvPr id="4" name="Rectangle 3">
            <a:extLst>
              <a:ext uri="{FF2B5EF4-FFF2-40B4-BE49-F238E27FC236}">
                <a16:creationId xmlns:a16="http://schemas.microsoft.com/office/drawing/2014/main" id="{C0154C5F-0156-4DD6-9402-52528C16D334}"/>
              </a:ext>
            </a:extLst>
          </p:cNvPr>
          <p:cNvSpPr/>
          <p:nvPr/>
        </p:nvSpPr>
        <p:spPr>
          <a:xfrm>
            <a:off x="1066800" y="2598420"/>
            <a:ext cx="7086600" cy="3693319"/>
          </a:xfrm>
          <a:prstGeom prst="rect">
            <a:avLst/>
          </a:prstGeom>
        </p:spPr>
        <p:txBody>
          <a:bodyPr wrap="square">
            <a:spAutoFit/>
          </a:bodyPr>
          <a:lstStyle/>
          <a:p>
            <a:pPr algn="ctr"/>
            <a:r>
              <a:rPr lang="en-US" sz="3600"/>
              <a:t>"The frequent, interactive checking of student progress and understanding in order to identify learning needs and adjust teaching appropriately." </a:t>
            </a:r>
          </a:p>
          <a:p>
            <a:pPr algn="ctr"/>
            <a:endParaRPr lang="en-US" sz="3200"/>
          </a:p>
          <a:p>
            <a:pPr algn="ctr"/>
            <a:r>
              <a:rPr lang="en-US"/>
              <a:t>– </a:t>
            </a:r>
            <a:r>
              <a:rPr lang="en-US" err="1"/>
              <a:t>Younglove</a:t>
            </a:r>
            <a:r>
              <a:rPr lang="en-US"/>
              <a:t>, </a:t>
            </a:r>
            <a:r>
              <a:rPr lang="en-US" i="1"/>
              <a:t>(In)Formative Assessment: The Key to Accountability, </a:t>
            </a:r>
            <a:r>
              <a:rPr lang="en-US"/>
              <a:t>2011</a:t>
            </a:r>
          </a:p>
        </p:txBody>
      </p:sp>
    </p:spTree>
    <p:extLst>
      <p:ext uri="{BB962C8B-B14F-4D97-AF65-F5344CB8AC3E}">
        <p14:creationId xmlns:p14="http://schemas.microsoft.com/office/powerpoint/2010/main" val="20537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7C4F41-F5D0-44CA-8842-304AB1A9581C}"/>
              </a:ext>
            </a:extLst>
          </p:cNvPr>
          <p:cNvSpPr>
            <a:spLocks noGrp="1"/>
          </p:cNvSpPr>
          <p:nvPr>
            <p:ph type="body" sz="quarter" idx="17"/>
          </p:nvPr>
        </p:nvSpPr>
        <p:spPr/>
        <p:txBody>
          <a:bodyPr/>
          <a:lstStyle/>
          <a:p>
            <a:r>
              <a:rPr lang="en-US"/>
              <a:t>Check for Understanding</a:t>
            </a:r>
          </a:p>
        </p:txBody>
      </p:sp>
      <p:sp>
        <p:nvSpPr>
          <p:cNvPr id="3" name="Rectangle 2">
            <a:extLst>
              <a:ext uri="{FF2B5EF4-FFF2-40B4-BE49-F238E27FC236}">
                <a16:creationId xmlns:a16="http://schemas.microsoft.com/office/drawing/2014/main" id="{E4C22B46-AE75-46E2-975B-565B542E6F9A}"/>
              </a:ext>
            </a:extLst>
          </p:cNvPr>
          <p:cNvSpPr/>
          <p:nvPr/>
        </p:nvSpPr>
        <p:spPr>
          <a:xfrm>
            <a:off x="0" y="1330037"/>
            <a:ext cx="9144000" cy="685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Which of these are </a:t>
            </a:r>
            <a:r>
              <a:rPr lang="en-US" sz="2400" b="1" dirty="0">
                <a:solidFill>
                  <a:schemeClr val="accent2"/>
                </a:solidFill>
              </a:rPr>
              <a:t>formative assessments</a:t>
            </a:r>
            <a:r>
              <a:rPr lang="en-US" sz="2400" b="1" dirty="0">
                <a:solidFill>
                  <a:schemeClr val="tx1"/>
                </a:solidFill>
              </a:rPr>
              <a:t>?</a:t>
            </a:r>
          </a:p>
        </p:txBody>
      </p:sp>
      <p:pic>
        <p:nvPicPr>
          <p:cNvPr id="4" name="Picture 2" descr="http://tea.texas.gov/uploadedImages/Student_Assessment/STAAR-logo.png">
            <a:extLst>
              <a:ext uri="{FF2B5EF4-FFF2-40B4-BE49-F238E27FC236}">
                <a16:creationId xmlns:a16="http://schemas.microsoft.com/office/drawing/2014/main" id="{2BDA040E-B76A-4E63-B268-7722B1FFB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468" y="2309338"/>
            <a:ext cx="2681952" cy="1631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media-cache-ak0.pinimg.com/236x/8d/df/36/8ddf3621a3736c629749718cba850a48.jpg">
            <a:extLst>
              <a:ext uri="{FF2B5EF4-FFF2-40B4-BE49-F238E27FC236}">
                <a16:creationId xmlns:a16="http://schemas.microsoft.com/office/drawing/2014/main" id="{BAD2665E-2714-49B8-A408-E479FF93D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68" y="2267203"/>
            <a:ext cx="1699890" cy="2261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831A927-CA9F-4E88-B757-8CF5E1AE7356}"/>
              </a:ext>
            </a:extLst>
          </p:cNvPr>
          <p:cNvSpPr/>
          <p:nvPr/>
        </p:nvSpPr>
        <p:spPr>
          <a:xfrm>
            <a:off x="221268" y="4528031"/>
            <a:ext cx="1699890" cy="584775"/>
          </a:xfrm>
          <a:prstGeom prst="rect">
            <a:avLst/>
          </a:prstGeom>
        </p:spPr>
        <p:txBody>
          <a:bodyPr wrap="square">
            <a:spAutoFit/>
          </a:bodyPr>
          <a:lstStyle/>
          <a:p>
            <a:r>
              <a:rPr lang="en-US" sz="800"/>
              <a:t>Source: </a:t>
            </a:r>
            <a:r>
              <a:rPr lang="en-US" sz="800">
                <a:hlinkClick r:id="rId5"/>
              </a:rPr>
              <a:t>https://s-media-cache-ak0.pinimg.com/236x/8d/df/36/8ddf3621a3736c629749718cba850a48.jpg</a:t>
            </a:r>
            <a:r>
              <a:rPr lang="en-US" sz="800"/>
              <a:t> </a:t>
            </a:r>
          </a:p>
        </p:txBody>
      </p:sp>
      <p:sp>
        <p:nvSpPr>
          <p:cNvPr id="7" name="Rectangle 6">
            <a:extLst>
              <a:ext uri="{FF2B5EF4-FFF2-40B4-BE49-F238E27FC236}">
                <a16:creationId xmlns:a16="http://schemas.microsoft.com/office/drawing/2014/main" id="{95306131-1E01-4B8E-907F-2FC473928193}"/>
              </a:ext>
            </a:extLst>
          </p:cNvPr>
          <p:cNvSpPr/>
          <p:nvPr/>
        </p:nvSpPr>
        <p:spPr>
          <a:xfrm>
            <a:off x="6012468" y="4049694"/>
            <a:ext cx="2681952" cy="461665"/>
          </a:xfrm>
          <a:prstGeom prst="rect">
            <a:avLst/>
          </a:prstGeom>
        </p:spPr>
        <p:txBody>
          <a:bodyPr wrap="square">
            <a:spAutoFit/>
          </a:bodyPr>
          <a:lstStyle/>
          <a:p>
            <a:r>
              <a:rPr lang="en-US" sz="800"/>
              <a:t>Source: </a:t>
            </a:r>
            <a:r>
              <a:rPr lang="en-US" sz="800">
                <a:hlinkClick r:id="rId6"/>
              </a:rPr>
              <a:t>http://tea.texas.gov/uploadedImages/Student_Assessment/STAAR-logo.png</a:t>
            </a:r>
            <a:r>
              <a:rPr lang="en-US" sz="800"/>
              <a:t> </a:t>
            </a:r>
          </a:p>
        </p:txBody>
      </p:sp>
      <p:pic>
        <p:nvPicPr>
          <p:cNvPr id="8" name="Picture 6" descr="http://www.superteachertools.us/jeopardyx/images/screenshot.jpg">
            <a:extLst>
              <a:ext uri="{FF2B5EF4-FFF2-40B4-BE49-F238E27FC236}">
                <a16:creationId xmlns:a16="http://schemas.microsoft.com/office/drawing/2014/main" id="{CAA7F084-454C-4ACC-BA55-2DFE282E30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9938" y="2309338"/>
            <a:ext cx="3333750" cy="25050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890C80-8FC3-41F6-944F-DDEE26A7B743}"/>
              </a:ext>
            </a:extLst>
          </p:cNvPr>
          <p:cNvSpPr/>
          <p:nvPr/>
        </p:nvSpPr>
        <p:spPr>
          <a:xfrm>
            <a:off x="2299938" y="4869348"/>
            <a:ext cx="3333750" cy="338554"/>
          </a:xfrm>
          <a:prstGeom prst="rect">
            <a:avLst/>
          </a:prstGeom>
        </p:spPr>
        <p:txBody>
          <a:bodyPr wrap="square">
            <a:spAutoFit/>
          </a:bodyPr>
          <a:lstStyle/>
          <a:p>
            <a:r>
              <a:rPr lang="en-US" sz="800"/>
              <a:t>Source: </a:t>
            </a:r>
            <a:r>
              <a:rPr lang="en-US" sz="800">
                <a:hlinkClick r:id="rId8"/>
              </a:rPr>
              <a:t>http://www.superteachertools.us/jeopardyx/images/screenshot.jpg</a:t>
            </a:r>
            <a:r>
              <a:rPr lang="en-US" sz="800"/>
              <a:t> </a:t>
            </a:r>
          </a:p>
        </p:txBody>
      </p:sp>
      <p:sp>
        <p:nvSpPr>
          <p:cNvPr id="10" name="TextBox 9">
            <a:extLst>
              <a:ext uri="{FF2B5EF4-FFF2-40B4-BE49-F238E27FC236}">
                <a16:creationId xmlns:a16="http://schemas.microsoft.com/office/drawing/2014/main" id="{476DF005-CE9C-4E9B-8C85-A6AB9FA886DE}"/>
              </a:ext>
            </a:extLst>
          </p:cNvPr>
          <p:cNvSpPr txBox="1"/>
          <p:nvPr/>
        </p:nvSpPr>
        <p:spPr>
          <a:xfrm>
            <a:off x="0" y="5452471"/>
            <a:ext cx="9144000" cy="769441"/>
          </a:xfrm>
          <a:prstGeom prst="rect">
            <a:avLst/>
          </a:prstGeom>
          <a:solidFill>
            <a:schemeClr val="accent5">
              <a:lumMod val="20000"/>
              <a:lumOff val="80000"/>
            </a:schemeClr>
          </a:solidFill>
          <a:ln>
            <a:noFill/>
          </a:ln>
        </p:spPr>
        <p:txBody>
          <a:bodyPr wrap="square" rtlCol="0">
            <a:spAutoFit/>
          </a:bodyPr>
          <a:lstStyle/>
          <a:p>
            <a:pPr algn="ctr"/>
            <a:r>
              <a:rPr lang="en-US" sz="2200" b="1" dirty="0"/>
              <a:t>BONUS: Is a </a:t>
            </a:r>
            <a:r>
              <a:rPr lang="en-US" sz="2200" b="1" u="sng" dirty="0"/>
              <a:t>check for understanding</a:t>
            </a:r>
            <a:r>
              <a:rPr lang="en-US" sz="2200" b="1" dirty="0"/>
              <a:t> itself a form of </a:t>
            </a:r>
            <a:r>
              <a:rPr lang="en-US" sz="2200" b="1" u="sng" dirty="0"/>
              <a:t>formative assessment</a:t>
            </a:r>
            <a:r>
              <a:rPr lang="en-US" sz="2200" b="1" dirty="0"/>
              <a:t>? </a:t>
            </a:r>
          </a:p>
          <a:p>
            <a:pPr algn="ctr"/>
            <a:r>
              <a:rPr lang="en-US" sz="2200" dirty="0"/>
              <a:t>Thumbs up if you agree; Thumbs down if you disagree…</a:t>
            </a:r>
          </a:p>
        </p:txBody>
      </p:sp>
    </p:spTree>
    <p:extLst>
      <p:ext uri="{BB962C8B-B14F-4D97-AF65-F5344CB8AC3E}">
        <p14:creationId xmlns:p14="http://schemas.microsoft.com/office/powerpoint/2010/main" val="172858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71646B-5C0C-4B3E-9508-A5B2E69A7423}"/>
              </a:ext>
            </a:extLst>
          </p:cNvPr>
          <p:cNvSpPr>
            <a:spLocks noGrp="1"/>
          </p:cNvSpPr>
          <p:nvPr>
            <p:ph type="body" sz="quarter" idx="17"/>
          </p:nvPr>
        </p:nvSpPr>
        <p:spPr/>
        <p:txBody>
          <a:bodyPr/>
          <a:lstStyle/>
          <a:p>
            <a:pPr algn="l"/>
            <a:r>
              <a:rPr lang="en-US" sz="3600"/>
              <a:t>      Using Data to Drive Improvement</a:t>
            </a:r>
          </a:p>
        </p:txBody>
      </p:sp>
      <p:grpSp>
        <p:nvGrpSpPr>
          <p:cNvPr id="3" name="Group 2">
            <a:extLst>
              <a:ext uri="{FF2B5EF4-FFF2-40B4-BE49-F238E27FC236}">
                <a16:creationId xmlns:a16="http://schemas.microsoft.com/office/drawing/2014/main" id="{17B7FF5C-2206-4E74-A08C-87E10F2D056E}"/>
              </a:ext>
            </a:extLst>
          </p:cNvPr>
          <p:cNvGrpSpPr/>
          <p:nvPr/>
        </p:nvGrpSpPr>
        <p:grpSpPr>
          <a:xfrm>
            <a:off x="833377" y="1683970"/>
            <a:ext cx="7511969" cy="3872378"/>
            <a:chOff x="1981030" y="1367501"/>
            <a:chExt cx="5334338" cy="3890240"/>
          </a:xfrm>
        </p:grpSpPr>
        <p:sp>
          <p:nvSpPr>
            <p:cNvPr id="4" name="Circular Arrow 2">
              <a:extLst>
                <a:ext uri="{FF2B5EF4-FFF2-40B4-BE49-F238E27FC236}">
                  <a16:creationId xmlns:a16="http://schemas.microsoft.com/office/drawing/2014/main" id="{5862CC6E-C8F3-4E9A-A102-795436EF74BC}"/>
                </a:ext>
              </a:extLst>
            </p:cNvPr>
            <p:cNvSpPr/>
            <p:nvPr/>
          </p:nvSpPr>
          <p:spPr>
            <a:xfrm>
              <a:off x="2831235" y="1367501"/>
              <a:ext cx="3633929" cy="3633929"/>
            </a:xfrm>
            <a:prstGeom prst="circularArrow">
              <a:avLst>
                <a:gd name="adj1" fmla="val 5689"/>
                <a:gd name="adj2" fmla="val 340510"/>
                <a:gd name="adj3" fmla="val 12378085"/>
                <a:gd name="adj4" fmla="val 18301064"/>
                <a:gd name="adj5" fmla="val 5908"/>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5" name="Freeform 3">
              <a:extLst>
                <a:ext uri="{FF2B5EF4-FFF2-40B4-BE49-F238E27FC236}">
                  <a16:creationId xmlns:a16="http://schemas.microsoft.com/office/drawing/2014/main" id="{96F64485-A5E9-4B49-B7F2-DDBF255FC002}"/>
                </a:ext>
              </a:extLst>
            </p:cNvPr>
            <p:cNvSpPr/>
            <p:nvPr/>
          </p:nvSpPr>
          <p:spPr>
            <a:xfrm>
              <a:off x="3358306" y="1582336"/>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1:</a:t>
              </a:r>
              <a:r>
                <a:rPr lang="en-US" sz="2200" b="1" kern="1200" dirty="0"/>
                <a:t> </a:t>
              </a:r>
              <a:r>
                <a:rPr lang="en-US" sz="2200" kern="1200" dirty="0"/>
                <a:t>Collect and prepare a variety of data about student learning </a:t>
              </a:r>
            </a:p>
          </p:txBody>
        </p:sp>
        <p:sp>
          <p:nvSpPr>
            <p:cNvPr id="6" name="Freeform 7">
              <a:extLst>
                <a:ext uri="{FF2B5EF4-FFF2-40B4-BE49-F238E27FC236}">
                  <a16:creationId xmlns:a16="http://schemas.microsoft.com/office/drawing/2014/main" id="{7DB8CDE7-1DE1-40BC-9FA7-32E8FB626176}"/>
                </a:ext>
              </a:extLst>
            </p:cNvPr>
            <p:cNvSpPr/>
            <p:nvPr/>
          </p:nvSpPr>
          <p:spPr>
            <a:xfrm>
              <a:off x="4735582" y="3967848"/>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2: </a:t>
              </a:r>
              <a:r>
                <a:rPr lang="en-US" sz="2200" kern="1200" dirty="0"/>
                <a:t>Interpret data and develop hypotheses about how to improve student learning  </a:t>
              </a:r>
            </a:p>
          </p:txBody>
        </p:sp>
        <p:sp>
          <p:nvSpPr>
            <p:cNvPr id="7" name="Freeform 8">
              <a:extLst>
                <a:ext uri="{FF2B5EF4-FFF2-40B4-BE49-F238E27FC236}">
                  <a16:creationId xmlns:a16="http://schemas.microsoft.com/office/drawing/2014/main" id="{BD99424C-E769-4C56-ACEF-EB2E758DA54C}"/>
                </a:ext>
              </a:extLst>
            </p:cNvPr>
            <p:cNvSpPr/>
            <p:nvPr/>
          </p:nvSpPr>
          <p:spPr>
            <a:xfrm>
              <a:off x="1981030" y="3967848"/>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3: </a:t>
              </a:r>
              <a:r>
                <a:rPr lang="en-US" sz="2200" kern="1200" dirty="0"/>
                <a:t>Modify instruction to test hypotheses and interventions to increase student learning</a:t>
              </a:r>
            </a:p>
          </p:txBody>
        </p:sp>
      </p:grpSp>
      <p:sp>
        <p:nvSpPr>
          <p:cNvPr id="8" name="Rectangle 7">
            <a:extLst>
              <a:ext uri="{FF2B5EF4-FFF2-40B4-BE49-F238E27FC236}">
                <a16:creationId xmlns:a16="http://schemas.microsoft.com/office/drawing/2014/main" id="{2CA34A9D-9C14-4EF8-BDCB-E365071332A9}"/>
              </a:ext>
            </a:extLst>
          </p:cNvPr>
          <p:cNvSpPr/>
          <p:nvPr/>
        </p:nvSpPr>
        <p:spPr>
          <a:xfrm>
            <a:off x="3319726" y="6046187"/>
            <a:ext cx="6172200" cy="246221"/>
          </a:xfrm>
          <a:prstGeom prst="rect">
            <a:avLst/>
          </a:prstGeom>
        </p:spPr>
        <p:txBody>
          <a:bodyPr wrap="square">
            <a:spAutoFit/>
          </a:bodyPr>
          <a:lstStyle/>
          <a:p>
            <a:r>
              <a:rPr lang="en-US" sz="1000">
                <a:latin typeface="Calibri" panose="020F0502020204030204" pitchFamily="34" charset="0"/>
                <a:ea typeface="Calibri" panose="020F0502020204030204" pitchFamily="34" charset="0"/>
                <a:cs typeface="Times New Roman" panose="02020603050405020304" pitchFamily="18" charset="0"/>
              </a:rPr>
              <a:t>Source: </a:t>
            </a:r>
            <a:r>
              <a:rPr lang="en-US" sz="1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IES Practice Guide: Using Student Achievement Data to Support Instructional Decision Making</a:t>
            </a:r>
            <a:r>
              <a:rPr lang="en-US" sz="1000">
                <a:latin typeface="Calibri" panose="020F0502020204030204" pitchFamily="34" charset="0"/>
                <a:ea typeface="Calibri" panose="020F0502020204030204" pitchFamily="34" charset="0"/>
                <a:cs typeface="Times New Roman" panose="02020603050405020304" pitchFamily="18" charset="0"/>
              </a:rPr>
              <a:t>, 2009</a:t>
            </a:r>
            <a:endParaRPr lang="en-US" sz="1000"/>
          </a:p>
        </p:txBody>
      </p:sp>
      <p:sp>
        <p:nvSpPr>
          <p:cNvPr id="10" name="Oval 9">
            <a:extLst>
              <a:ext uri="{FF2B5EF4-FFF2-40B4-BE49-F238E27FC236}">
                <a16:creationId xmlns:a16="http://schemas.microsoft.com/office/drawing/2014/main" id="{A4174C10-D4DB-4ABF-8BB4-A361AEB0A7F3}"/>
              </a:ext>
            </a:extLst>
          </p:cNvPr>
          <p:cNvSpPr/>
          <p:nvPr/>
        </p:nvSpPr>
        <p:spPr>
          <a:xfrm>
            <a:off x="7792496" y="224572"/>
            <a:ext cx="1070150" cy="10696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dirty="0">
                <a:solidFill>
                  <a:schemeClr val="tx1"/>
                </a:solidFill>
              </a:rPr>
              <a:t>See Handout</a:t>
            </a:r>
            <a:endParaRPr lang="en-US" sz="1600" b="1" dirty="0">
              <a:solidFill>
                <a:schemeClr val="tx1"/>
              </a:solidFill>
              <a:highlight>
                <a:srgbClr val="FFFF00"/>
              </a:highlight>
            </a:endParaRPr>
          </a:p>
        </p:txBody>
      </p:sp>
    </p:spTree>
    <p:extLst>
      <p:ext uri="{BB962C8B-B14F-4D97-AF65-F5344CB8AC3E}">
        <p14:creationId xmlns:p14="http://schemas.microsoft.com/office/powerpoint/2010/main" val="330889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EBA4F7-530B-4968-8ECA-E014C0A039A8}"/>
              </a:ext>
            </a:extLst>
          </p:cNvPr>
          <p:cNvSpPr>
            <a:spLocks noGrp="1"/>
          </p:cNvSpPr>
          <p:nvPr>
            <p:ph type="body" sz="quarter" idx="17"/>
          </p:nvPr>
        </p:nvSpPr>
        <p:spPr/>
        <p:txBody>
          <a:bodyPr/>
          <a:lstStyle/>
          <a:p>
            <a:r>
              <a:rPr lang="en-US"/>
              <a:t>Phase 1</a:t>
            </a:r>
          </a:p>
        </p:txBody>
      </p:sp>
      <p:sp>
        <p:nvSpPr>
          <p:cNvPr id="8" name="Rectangle 7">
            <a:extLst>
              <a:ext uri="{FF2B5EF4-FFF2-40B4-BE49-F238E27FC236}">
                <a16:creationId xmlns:a16="http://schemas.microsoft.com/office/drawing/2014/main" id="{60DAFC1C-891A-436E-B0C0-13F25EC22D36}"/>
              </a:ext>
            </a:extLst>
          </p:cNvPr>
          <p:cNvSpPr/>
          <p:nvPr/>
        </p:nvSpPr>
        <p:spPr>
          <a:xfrm>
            <a:off x="3415551" y="6092042"/>
            <a:ext cx="6172200" cy="246221"/>
          </a:xfrm>
          <a:prstGeom prst="rect">
            <a:avLst/>
          </a:prstGeom>
        </p:spPr>
        <p:txBody>
          <a:bodyPr wrap="square">
            <a:spAutoFit/>
          </a:bodyPr>
          <a:lstStyle/>
          <a:p>
            <a:r>
              <a:rPr lang="en-US" sz="1000">
                <a:latin typeface="Calibri" panose="020F0502020204030204" pitchFamily="34" charset="0"/>
                <a:ea typeface="Calibri" panose="020F0502020204030204" pitchFamily="34" charset="0"/>
                <a:cs typeface="Times New Roman" panose="02020603050405020304" pitchFamily="18" charset="0"/>
              </a:rPr>
              <a:t>Source: </a:t>
            </a:r>
            <a:r>
              <a:rPr lang="en-US" sz="1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IES Practice Guide: Using Student Achievement Data to Support Instructional Decision Making</a:t>
            </a:r>
            <a:r>
              <a:rPr lang="en-US" sz="1000">
                <a:latin typeface="Calibri" panose="020F0502020204030204" pitchFamily="34" charset="0"/>
                <a:ea typeface="Calibri" panose="020F0502020204030204" pitchFamily="34" charset="0"/>
                <a:cs typeface="Times New Roman" panose="02020603050405020304" pitchFamily="18" charset="0"/>
              </a:rPr>
              <a:t>, 2009</a:t>
            </a:r>
            <a:endParaRPr lang="en-US" sz="1000"/>
          </a:p>
        </p:txBody>
      </p:sp>
      <p:grpSp>
        <p:nvGrpSpPr>
          <p:cNvPr id="9" name="Group 8">
            <a:extLst>
              <a:ext uri="{FF2B5EF4-FFF2-40B4-BE49-F238E27FC236}">
                <a16:creationId xmlns:a16="http://schemas.microsoft.com/office/drawing/2014/main" id="{41642470-3964-44CE-B960-D853138EA3DD}"/>
              </a:ext>
            </a:extLst>
          </p:cNvPr>
          <p:cNvGrpSpPr/>
          <p:nvPr/>
        </p:nvGrpSpPr>
        <p:grpSpPr>
          <a:xfrm>
            <a:off x="833377" y="1683970"/>
            <a:ext cx="7511969" cy="3872378"/>
            <a:chOff x="1981030" y="1367501"/>
            <a:chExt cx="5334338" cy="3890240"/>
          </a:xfrm>
        </p:grpSpPr>
        <p:sp>
          <p:nvSpPr>
            <p:cNvPr id="10" name="Circular Arrow 2">
              <a:extLst>
                <a:ext uri="{FF2B5EF4-FFF2-40B4-BE49-F238E27FC236}">
                  <a16:creationId xmlns:a16="http://schemas.microsoft.com/office/drawing/2014/main" id="{BB615B42-840C-409C-8F0B-FC631312A6E0}"/>
                </a:ext>
              </a:extLst>
            </p:cNvPr>
            <p:cNvSpPr/>
            <p:nvPr/>
          </p:nvSpPr>
          <p:spPr>
            <a:xfrm>
              <a:off x="2831235" y="1367501"/>
              <a:ext cx="3633929" cy="3633929"/>
            </a:xfrm>
            <a:prstGeom prst="circularArrow">
              <a:avLst>
                <a:gd name="adj1" fmla="val 5689"/>
                <a:gd name="adj2" fmla="val 340510"/>
                <a:gd name="adj3" fmla="val 12378085"/>
                <a:gd name="adj4" fmla="val 18301064"/>
                <a:gd name="adj5" fmla="val 5908"/>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1" name="Freeform 3">
              <a:extLst>
                <a:ext uri="{FF2B5EF4-FFF2-40B4-BE49-F238E27FC236}">
                  <a16:creationId xmlns:a16="http://schemas.microsoft.com/office/drawing/2014/main" id="{4B8E1DD7-DE65-4016-8236-74FDF00B0418}"/>
                </a:ext>
              </a:extLst>
            </p:cNvPr>
            <p:cNvSpPr/>
            <p:nvPr/>
          </p:nvSpPr>
          <p:spPr>
            <a:xfrm>
              <a:off x="3358306" y="1582336"/>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a:solidFill>
              <a:schemeClr val="bg2"/>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1:</a:t>
              </a:r>
              <a:r>
                <a:rPr lang="en-US" sz="2200" b="1" kern="1200" dirty="0"/>
                <a:t> </a:t>
              </a:r>
              <a:r>
                <a:rPr lang="en-US" sz="2200" kern="1200" dirty="0"/>
                <a:t>Collect and prepare a variety of data about student learning </a:t>
              </a:r>
            </a:p>
          </p:txBody>
        </p:sp>
        <p:sp>
          <p:nvSpPr>
            <p:cNvPr id="12" name="Freeform 7">
              <a:extLst>
                <a:ext uri="{FF2B5EF4-FFF2-40B4-BE49-F238E27FC236}">
                  <a16:creationId xmlns:a16="http://schemas.microsoft.com/office/drawing/2014/main" id="{3A4DF782-FBAF-4B51-A5B9-A4B8B9F5095A}"/>
                </a:ext>
              </a:extLst>
            </p:cNvPr>
            <p:cNvSpPr/>
            <p:nvPr/>
          </p:nvSpPr>
          <p:spPr>
            <a:xfrm>
              <a:off x="4735582" y="3967848"/>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2: </a:t>
              </a:r>
              <a:r>
                <a:rPr lang="en-US" sz="2200" kern="1200" dirty="0"/>
                <a:t>Interpret data and develop hypotheses about how to improve student learning  </a:t>
              </a:r>
            </a:p>
          </p:txBody>
        </p:sp>
        <p:sp>
          <p:nvSpPr>
            <p:cNvPr id="13" name="Freeform 8">
              <a:extLst>
                <a:ext uri="{FF2B5EF4-FFF2-40B4-BE49-F238E27FC236}">
                  <a16:creationId xmlns:a16="http://schemas.microsoft.com/office/drawing/2014/main" id="{DA19AD78-6FDD-41A7-BF5D-178481FC6564}"/>
                </a:ext>
              </a:extLst>
            </p:cNvPr>
            <p:cNvSpPr/>
            <p:nvPr/>
          </p:nvSpPr>
          <p:spPr>
            <a:xfrm>
              <a:off x="1981030" y="3967848"/>
              <a:ext cx="2579786" cy="1289893"/>
            </a:xfrm>
            <a:custGeom>
              <a:avLst/>
              <a:gdLst>
                <a:gd name="connsiteX0" fmla="*/ 0 w 2579786"/>
                <a:gd name="connsiteY0" fmla="*/ 214986 h 1289893"/>
                <a:gd name="connsiteX1" fmla="*/ 214986 w 2579786"/>
                <a:gd name="connsiteY1" fmla="*/ 0 h 1289893"/>
                <a:gd name="connsiteX2" fmla="*/ 2364800 w 2579786"/>
                <a:gd name="connsiteY2" fmla="*/ 0 h 1289893"/>
                <a:gd name="connsiteX3" fmla="*/ 2579786 w 2579786"/>
                <a:gd name="connsiteY3" fmla="*/ 214986 h 1289893"/>
                <a:gd name="connsiteX4" fmla="*/ 2579786 w 2579786"/>
                <a:gd name="connsiteY4" fmla="*/ 1074907 h 1289893"/>
                <a:gd name="connsiteX5" fmla="*/ 2364800 w 2579786"/>
                <a:gd name="connsiteY5" fmla="*/ 1289893 h 1289893"/>
                <a:gd name="connsiteX6" fmla="*/ 214986 w 2579786"/>
                <a:gd name="connsiteY6" fmla="*/ 1289893 h 1289893"/>
                <a:gd name="connsiteX7" fmla="*/ 0 w 2579786"/>
                <a:gd name="connsiteY7" fmla="*/ 1074907 h 1289893"/>
                <a:gd name="connsiteX8" fmla="*/ 0 w 2579786"/>
                <a:gd name="connsiteY8" fmla="*/ 214986 h 128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786" h="1289893">
                  <a:moveTo>
                    <a:pt x="0" y="214986"/>
                  </a:moveTo>
                  <a:cubicBezTo>
                    <a:pt x="0" y="96253"/>
                    <a:pt x="96253" y="0"/>
                    <a:pt x="214986" y="0"/>
                  </a:cubicBezTo>
                  <a:lnTo>
                    <a:pt x="2364800" y="0"/>
                  </a:lnTo>
                  <a:cubicBezTo>
                    <a:pt x="2483533" y="0"/>
                    <a:pt x="2579786" y="96253"/>
                    <a:pt x="2579786" y="214986"/>
                  </a:cubicBezTo>
                  <a:lnTo>
                    <a:pt x="2579786" y="1074907"/>
                  </a:lnTo>
                  <a:cubicBezTo>
                    <a:pt x="2579786" y="1193640"/>
                    <a:pt x="2483533" y="1289893"/>
                    <a:pt x="2364800" y="1289893"/>
                  </a:cubicBezTo>
                  <a:lnTo>
                    <a:pt x="214986" y="1289893"/>
                  </a:lnTo>
                  <a:cubicBezTo>
                    <a:pt x="96253" y="1289893"/>
                    <a:pt x="0" y="1193640"/>
                    <a:pt x="0" y="1074907"/>
                  </a:cubicBezTo>
                  <a:lnTo>
                    <a:pt x="0" y="214986"/>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787" tIns="146787" rIns="146787" bIns="146787" numCol="1" spcCol="1270" anchor="ctr" anchorCtr="0">
              <a:noAutofit/>
            </a:bodyPr>
            <a:lstStyle/>
            <a:p>
              <a:pPr lvl="0" algn="ctr" defTabSz="977900">
                <a:lnSpc>
                  <a:spcPct val="90000"/>
                </a:lnSpc>
                <a:spcBef>
                  <a:spcPct val="0"/>
                </a:spcBef>
                <a:spcAft>
                  <a:spcPct val="35000"/>
                </a:spcAft>
              </a:pPr>
              <a:r>
                <a:rPr lang="en-US" sz="2200" b="1" i="1" kern="1200" dirty="0"/>
                <a:t>Phase 3: </a:t>
              </a:r>
              <a:r>
                <a:rPr lang="en-US" sz="2200" kern="1200" dirty="0"/>
                <a:t>Modify instruction to test hypotheses and interventions to increase student learning</a:t>
              </a:r>
            </a:p>
          </p:txBody>
        </p:sp>
      </p:grpSp>
    </p:spTree>
    <p:extLst>
      <p:ext uri="{BB962C8B-B14F-4D97-AF65-F5344CB8AC3E}">
        <p14:creationId xmlns:p14="http://schemas.microsoft.com/office/powerpoint/2010/main" val="414626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64415E-96EE-4569-B59C-B75495B42A24}"/>
              </a:ext>
            </a:extLst>
          </p:cNvPr>
          <p:cNvSpPr>
            <a:spLocks noGrp="1"/>
          </p:cNvSpPr>
          <p:nvPr>
            <p:ph type="body" sz="quarter" idx="17"/>
          </p:nvPr>
        </p:nvSpPr>
        <p:spPr/>
        <p:txBody>
          <a:bodyPr/>
          <a:lstStyle/>
          <a:p>
            <a:r>
              <a:rPr lang="en-US" sz="3600"/>
              <a:t>Collect and Prepare a Variety of Data</a:t>
            </a:r>
          </a:p>
        </p:txBody>
      </p:sp>
      <p:graphicFrame>
        <p:nvGraphicFramePr>
          <p:cNvPr id="3" name="Table 2">
            <a:extLst>
              <a:ext uri="{FF2B5EF4-FFF2-40B4-BE49-F238E27FC236}">
                <a16:creationId xmlns:a16="http://schemas.microsoft.com/office/drawing/2014/main" id="{7B7CBB9D-8BAB-4306-BB41-0E0F2455718E}"/>
              </a:ext>
            </a:extLst>
          </p:cNvPr>
          <p:cNvGraphicFramePr>
            <a:graphicFrameLocks noGrp="1"/>
          </p:cNvGraphicFramePr>
          <p:nvPr/>
        </p:nvGraphicFramePr>
        <p:xfrm>
          <a:off x="533400" y="1417456"/>
          <a:ext cx="8077199" cy="4456190"/>
        </p:xfrm>
        <a:graphic>
          <a:graphicData uri="http://schemas.openxmlformats.org/drawingml/2006/table">
            <a:tbl>
              <a:tblPr firstRow="1" bandRow="1">
                <a:tableStyleId>{5C22544A-7EE6-4342-B048-85BDC9FD1C3A}</a:tableStyleId>
              </a:tblPr>
              <a:tblGrid>
                <a:gridCol w="2438837">
                  <a:extLst>
                    <a:ext uri="{9D8B030D-6E8A-4147-A177-3AD203B41FA5}">
                      <a16:colId xmlns:a16="http://schemas.microsoft.com/office/drawing/2014/main" val="20000"/>
                    </a:ext>
                  </a:extLst>
                </a:gridCol>
                <a:gridCol w="1879454">
                  <a:extLst>
                    <a:ext uri="{9D8B030D-6E8A-4147-A177-3AD203B41FA5}">
                      <a16:colId xmlns:a16="http://schemas.microsoft.com/office/drawing/2014/main" val="20001"/>
                    </a:ext>
                  </a:extLst>
                </a:gridCol>
                <a:gridCol w="1879454">
                  <a:extLst>
                    <a:ext uri="{9D8B030D-6E8A-4147-A177-3AD203B41FA5}">
                      <a16:colId xmlns:a16="http://schemas.microsoft.com/office/drawing/2014/main" val="20002"/>
                    </a:ext>
                  </a:extLst>
                </a:gridCol>
                <a:gridCol w="1879454">
                  <a:extLst>
                    <a:ext uri="{9D8B030D-6E8A-4147-A177-3AD203B41FA5}">
                      <a16:colId xmlns:a16="http://schemas.microsoft.com/office/drawing/2014/main" val="20003"/>
                    </a:ext>
                  </a:extLst>
                </a:gridCol>
              </a:tblGrid>
              <a:tr h="445619">
                <a:tc gridSpan="4">
                  <a:txBody>
                    <a:bodyPr/>
                    <a:lstStyle/>
                    <a:p>
                      <a:pPr algn="ctr"/>
                      <a:r>
                        <a:rPr lang="en-US" sz="2000"/>
                        <a:t>Formative Assessment</a:t>
                      </a:r>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10000"/>
                  </a:ext>
                </a:extLst>
              </a:tr>
              <a:tr h="445619">
                <a:tc>
                  <a:txBody>
                    <a:bodyPr/>
                    <a:lstStyle/>
                    <a:p>
                      <a:pPr algn="ctr"/>
                      <a:r>
                        <a:rPr lang="en-US" sz="2000"/>
                        <a:t>Example</a:t>
                      </a:r>
                    </a:p>
                  </a:txBody>
                  <a:tcPr/>
                </a:tc>
                <a:tc>
                  <a:txBody>
                    <a:bodyPr/>
                    <a:lstStyle/>
                    <a:p>
                      <a:pPr algn="ctr"/>
                      <a:r>
                        <a:rPr lang="en-US" sz="2000"/>
                        <a:t>Individual</a:t>
                      </a:r>
                    </a:p>
                  </a:txBody>
                  <a:tcPr/>
                </a:tc>
                <a:tc>
                  <a:txBody>
                    <a:bodyPr/>
                    <a:lstStyle/>
                    <a:p>
                      <a:pPr algn="ctr"/>
                      <a:r>
                        <a:rPr lang="en-US" sz="2000"/>
                        <a:t>Subgroups</a:t>
                      </a:r>
                    </a:p>
                  </a:txBody>
                  <a:tcPr/>
                </a:tc>
                <a:tc>
                  <a:txBody>
                    <a:bodyPr/>
                    <a:lstStyle/>
                    <a:p>
                      <a:pPr algn="ctr"/>
                      <a:r>
                        <a:rPr lang="en-US" sz="2000"/>
                        <a:t>Whole Group</a:t>
                      </a:r>
                    </a:p>
                  </a:txBody>
                  <a:tcPr/>
                </a:tc>
                <a:extLst>
                  <a:ext uri="{0D108BD9-81ED-4DB2-BD59-A6C34878D82A}">
                    <a16:rowId xmlns:a16="http://schemas.microsoft.com/office/drawing/2014/main" val="10001"/>
                  </a:ext>
                </a:extLst>
              </a:tr>
              <a:tr h="445619">
                <a:tc>
                  <a:txBody>
                    <a:bodyPr/>
                    <a:lstStyle/>
                    <a:p>
                      <a:r>
                        <a:rPr lang="en-US" sz="2000" b="1" dirty="0"/>
                        <a:t>Do Now</a:t>
                      </a:r>
                    </a:p>
                  </a:txBody>
                  <a:tcPr/>
                </a:tc>
                <a:tc>
                  <a:txBody>
                    <a:bodyPr/>
                    <a:lstStyle/>
                    <a:p>
                      <a:pPr algn="ct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a:p>
                  </a:txBody>
                  <a:tcPr/>
                </a:tc>
                <a:extLst>
                  <a:ext uri="{0D108BD9-81ED-4DB2-BD59-A6C34878D82A}">
                    <a16:rowId xmlns:a16="http://schemas.microsoft.com/office/drawing/2014/main" val="10002"/>
                  </a:ext>
                </a:extLst>
              </a:tr>
              <a:tr h="445619">
                <a:tc>
                  <a:txBody>
                    <a:bodyPr/>
                    <a:lstStyle/>
                    <a:p>
                      <a:r>
                        <a:rPr lang="en-US" sz="2000" b="1" dirty="0"/>
                        <a:t>Exit</a:t>
                      </a:r>
                      <a:r>
                        <a:rPr lang="en-US" sz="2000" b="1" baseline="0" dirty="0"/>
                        <a:t> Ticket</a:t>
                      </a:r>
                      <a:endParaRPr 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extLst>
                  <a:ext uri="{0D108BD9-81ED-4DB2-BD59-A6C34878D82A}">
                    <a16:rowId xmlns:a16="http://schemas.microsoft.com/office/drawing/2014/main" val="10003"/>
                  </a:ext>
                </a:extLst>
              </a:tr>
              <a:tr h="445619">
                <a:tc>
                  <a:txBody>
                    <a:bodyPr/>
                    <a:lstStyle/>
                    <a:p>
                      <a:r>
                        <a:rPr lang="en-US" sz="2000" b="1" dirty="0"/>
                        <a:t>Quiz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kern="1200">
                          <a:solidFill>
                            <a:schemeClr val="dk1"/>
                          </a:solidFill>
                          <a:effectLst/>
                          <a:latin typeface="+mn-lt"/>
                          <a:ea typeface="+mn-ea"/>
                          <a:cs typeface="+mn-cs"/>
                        </a:rPr>
                        <a:t> </a:t>
                      </a:r>
                      <a:endParaRPr lang="en-US" sz="2000"/>
                    </a:p>
                  </a:txBody>
                  <a:tcPr/>
                </a:tc>
                <a:extLst>
                  <a:ext uri="{0D108BD9-81ED-4DB2-BD59-A6C34878D82A}">
                    <a16:rowId xmlns:a16="http://schemas.microsoft.com/office/drawing/2014/main" val="10004"/>
                  </a:ext>
                </a:extLst>
              </a:tr>
              <a:tr h="445619">
                <a:tc>
                  <a:txBody>
                    <a:bodyPr/>
                    <a:lstStyle/>
                    <a:p>
                      <a:r>
                        <a:rPr lang="en-US" sz="2000" b="1" dirty="0"/>
                        <a:t>Poll Everywhere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extLst>
                  <a:ext uri="{0D108BD9-81ED-4DB2-BD59-A6C34878D82A}">
                    <a16:rowId xmlns:a16="http://schemas.microsoft.com/office/drawing/2014/main" val="10005"/>
                  </a:ext>
                </a:extLst>
              </a:tr>
              <a:tr h="445619">
                <a:tc>
                  <a:txBody>
                    <a:bodyPr/>
                    <a:lstStyle/>
                    <a:p>
                      <a:r>
                        <a:rPr lang="en-US" sz="2000" b="1" dirty="0"/>
                        <a:t>Fist to Five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extLst>
                  <a:ext uri="{0D108BD9-81ED-4DB2-BD59-A6C34878D82A}">
                    <a16:rowId xmlns:a16="http://schemas.microsoft.com/office/drawing/2014/main" val="10008"/>
                  </a:ext>
                </a:extLst>
              </a:tr>
              <a:tr h="445619">
                <a:tc>
                  <a:txBody>
                    <a:bodyPr/>
                    <a:lstStyle/>
                    <a:p>
                      <a:r>
                        <a:rPr lang="en-US" sz="2000" b="1" dirty="0"/>
                        <a:t>Cold Call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endParaRPr lang="en-US" sz="2000"/>
                    </a:p>
                  </a:txBody>
                  <a:tcPr/>
                </a:tc>
                <a:extLst>
                  <a:ext uri="{0D108BD9-81ED-4DB2-BD59-A6C34878D82A}">
                    <a16:rowId xmlns:a16="http://schemas.microsoft.com/office/drawing/2014/main" val="10009"/>
                  </a:ext>
                </a:extLst>
              </a:tr>
              <a:tr h="445619">
                <a:tc>
                  <a:txBody>
                    <a:bodyPr/>
                    <a:lstStyle/>
                    <a:p>
                      <a:r>
                        <a:rPr lang="en-US" sz="2000" b="1" dirty="0"/>
                        <a:t>Thumbs</a:t>
                      </a:r>
                      <a:r>
                        <a:rPr lang="en-US" sz="2000" b="1" baseline="0" dirty="0"/>
                        <a:t> Up/Down</a:t>
                      </a:r>
                      <a:endParaRPr lang="en-US"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extLst>
                  <a:ext uri="{0D108BD9-81ED-4DB2-BD59-A6C34878D82A}">
                    <a16:rowId xmlns:a16="http://schemas.microsoft.com/office/drawing/2014/main" val="10010"/>
                  </a:ext>
                </a:extLst>
              </a:tr>
              <a:tr h="445619">
                <a:tc>
                  <a:txBody>
                    <a:bodyPr/>
                    <a:lstStyle/>
                    <a:p>
                      <a:r>
                        <a:rPr lang="en-US" sz="2000" b="1" dirty="0"/>
                        <a:t>Observation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a:t>
                      </a:r>
                      <a:r>
                        <a:rPr lang="en-US" sz="2000" b="0" i="0" kern="1200">
                          <a:solidFill>
                            <a:schemeClr val="dk1"/>
                          </a:solidFill>
                          <a:effectLst/>
                          <a:latin typeface="+mn-lt"/>
                          <a:ea typeface="+mn-ea"/>
                          <a:cs typeface="+mn-cs"/>
                        </a:rPr>
                        <a:t> </a:t>
                      </a:r>
                      <a:endParaRPr lang="en-US"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t>
                      </a:r>
                      <a:r>
                        <a:rPr lang="en-US" sz="2000" b="0" i="0" kern="1200" dirty="0">
                          <a:solidFill>
                            <a:schemeClr val="dk1"/>
                          </a:solidFill>
                          <a:effectLst/>
                          <a:latin typeface="+mn-lt"/>
                          <a:ea typeface="+mn-ea"/>
                          <a:cs typeface="+mn-cs"/>
                        </a:rPr>
                        <a:t> </a:t>
                      </a:r>
                      <a:endParaRPr lang="en-US" sz="20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1262898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146101D1FB634CA675AE9DE6A05809" ma:contentTypeVersion="3" ma:contentTypeDescription="Create a new document." ma:contentTypeScope="" ma:versionID="42aae360701da0331b817796472c1f11">
  <xsd:schema xmlns:xsd="http://www.w3.org/2001/XMLSchema" xmlns:xs="http://www.w3.org/2001/XMLSchema" xmlns:p="http://schemas.microsoft.com/office/2006/metadata/properties" xmlns:ns2="c7fefaca-fb44-4f1d-81bc-6e3871ee8006" xmlns:ns3="fbf88c96-2400-42d8-8ed9-06e8d33894c2" xmlns:ns4="http://schemas.microsoft.com/sharepoint/v4" targetNamespace="http://schemas.microsoft.com/office/2006/metadata/properties" ma:root="true" ma:fieldsID="977a48789190ffb6f7321d13c4ee1f88" ns2:_="" ns3:_="" ns4:_="">
    <xsd:import namespace="c7fefaca-fb44-4f1d-81bc-6e3871ee8006"/>
    <xsd:import namespace="fbf88c96-2400-42d8-8ed9-06e8d33894c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efaca-fb44-4f1d-81bc-6e3871ee8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haredWithUsers xmlns="fbf88c96-2400-42d8-8ed9-06e8d33894c2">
      <UserInfo>
        <DisplayName/>
        <AccountId xsi:nil="true"/>
        <AccountType/>
      </UserInfo>
    </SharedWithUsers>
  </documentManagement>
</p:properties>
</file>

<file path=customXml/itemProps1.xml><?xml version="1.0" encoding="utf-8"?>
<ds:datastoreItem xmlns:ds="http://schemas.openxmlformats.org/officeDocument/2006/customXml" ds:itemID="{18A3637B-DDB4-4C53-9581-EB14D48A1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efaca-fb44-4f1d-81bc-6e3871ee8006"/>
    <ds:schemaRef ds:uri="fbf88c96-2400-42d8-8ed9-06e8d33894c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FF6247-DDBB-4EA9-B02F-F1BF606F4F2D}">
  <ds:schemaRefs>
    <ds:schemaRef ds:uri="http://schemas.microsoft.com/sharepoint/v3/contenttype/forms"/>
  </ds:schemaRefs>
</ds:datastoreItem>
</file>

<file path=customXml/itemProps3.xml><?xml version="1.0" encoding="utf-8"?>
<ds:datastoreItem xmlns:ds="http://schemas.openxmlformats.org/officeDocument/2006/customXml" ds:itemID="{3BB9A1C5-2AAA-4FFD-AD71-297C49C93F49}">
  <ds:schemaRefs>
    <ds:schemaRef ds:uri="http://purl.org/dc/terms/"/>
    <ds:schemaRef ds:uri="fbf88c96-2400-42d8-8ed9-06e8d33894c2"/>
    <ds:schemaRef ds:uri="http://schemas.microsoft.com/office/2006/documentManagement/types"/>
    <ds:schemaRef ds:uri="c7fefaca-fb44-4f1d-81bc-6e3871ee8006"/>
    <ds:schemaRef ds:uri="http://schemas.microsoft.com/sharepoint/v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3083</TotalTime>
  <Words>5017</Words>
  <Application>Microsoft Office PowerPoint</Application>
  <PresentationFormat>On-screen Show (4:3)</PresentationFormat>
  <Paragraphs>550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Tyndall</dc:creator>
  <cp:lastModifiedBy>Beverley Tyndall</cp:lastModifiedBy>
  <cp:revision>8</cp:revision>
  <dcterms:modified xsi:type="dcterms:W3CDTF">2019-11-12T18:05:11Z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0x010100E3146101D1FB634CA675AE9DE6A05809</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URL">
    <vt:lpwstr/>
  </property>
</Properties>
</file>