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8"/>
  </p:notesMasterIdLst>
  <p:sldIdLst>
    <p:sldId id="256" r:id="rId5"/>
    <p:sldId id="602" r:id="rId6"/>
    <p:sldId id="279" r:id="rId7"/>
    <p:sldId id="280" r:id="rId8"/>
    <p:sldId id="258" r:id="rId9"/>
    <p:sldId id="311" r:id="rId10"/>
    <p:sldId id="312" r:id="rId11"/>
    <p:sldId id="313" r:id="rId12"/>
    <p:sldId id="281" r:id="rId13"/>
    <p:sldId id="282" r:id="rId14"/>
    <p:sldId id="310" r:id="rId15"/>
    <p:sldId id="278" r:id="rId16"/>
    <p:sldId id="60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sie Lutterloh" initials="CL" lastIdx="8" clrIdx="0">
    <p:extLst>
      <p:ext uri="{19B8F6BF-5375-455C-9EA6-DF929625EA0E}">
        <p15:presenceInfo xmlns:p15="http://schemas.microsoft.com/office/powerpoint/2012/main" userId="Cassie Lutterloh" providerId="None"/>
      </p:ext>
    </p:extLst>
  </p:cmAuthor>
  <p:cmAuthor id="2" name="Cassie Lutterloh" initials="CL [2]" lastIdx="1" clrIdx="1">
    <p:extLst>
      <p:ext uri="{19B8F6BF-5375-455C-9EA6-DF929625EA0E}">
        <p15:presenceInfo xmlns:p15="http://schemas.microsoft.com/office/powerpoint/2012/main" userId="S0033FFF8F815F83@LIVE.COM" providerId="AD"/>
      </p:ext>
    </p:extLst>
  </p:cmAuthor>
  <p:cmAuthor id="3" name="Julia Fisher" initials="JF" lastIdx="21" clrIdx="2">
    <p:extLst>
      <p:ext uri="{19B8F6BF-5375-455C-9EA6-DF929625EA0E}">
        <p15:presenceInfo xmlns:p15="http://schemas.microsoft.com/office/powerpoint/2012/main" userId="Julia Fisher" providerId="None"/>
      </p:ext>
    </p:extLst>
  </p:cmAuthor>
  <p:cmAuthor id="4" name="Kendall King" initials="KK" lastIdx="5" clrIdx="3">
    <p:extLst>
      <p:ext uri="{19B8F6BF-5375-455C-9EA6-DF929625EA0E}">
        <p15:presenceInfo xmlns:p15="http://schemas.microsoft.com/office/powerpoint/2012/main" userId="S::Kendall.King@publicimpact.com::eb94fc58-c74a-414a-a889-cbc024f9a91c" providerId="AD"/>
      </p:ext>
    </p:extLst>
  </p:cmAuthor>
  <p:cmAuthor id="5" name="The Loft" initials="TL" lastIdx="4" clrIdx="4">
    <p:extLst>
      <p:ext uri="{19B8F6BF-5375-455C-9EA6-DF929625EA0E}">
        <p15:presenceInfo xmlns:p15="http://schemas.microsoft.com/office/powerpoint/2012/main" userId="S::theloft@publicimpact.com::5f3a696e-b15f-4b3f-9d21-bc8e6fecb9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B9B"/>
    <a:srgbClr val="3DB09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03122-4463-4C79-927D-0B6F362E60BF}" v="1" dt="2019-11-13T19:02:06.7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749" autoAdjust="0"/>
  </p:normalViewPr>
  <p:slideViewPr>
    <p:cSldViewPr snapToGrid="0">
      <p:cViewPr varScale="1">
        <p:scale>
          <a:sx n="49" d="100"/>
          <a:sy n="49" d="100"/>
        </p:scale>
        <p:origin x="147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Tyndall" userId="788f043e-28d2-46fd-a06d-254047806ba2" providerId="ADAL" clId="{00403122-4463-4C79-927D-0B6F362E60BF}"/>
    <pc:docChg chg="custSel modSld">
      <pc:chgData name="Beverley Tyndall" userId="788f043e-28d2-46fd-a06d-254047806ba2" providerId="ADAL" clId="{00403122-4463-4C79-927D-0B6F362E60BF}" dt="2019-11-13T19:02:09.552" v="14" actId="1038"/>
      <pc:docMkLst>
        <pc:docMk/>
      </pc:docMkLst>
      <pc:sldChg chg="modNotesTx">
        <pc:chgData name="Beverley Tyndall" userId="788f043e-28d2-46fd-a06d-254047806ba2" providerId="ADAL" clId="{00403122-4463-4C79-927D-0B6F362E60BF}" dt="2019-11-13T19:01:31.660" v="4" actId="20577"/>
        <pc:sldMkLst>
          <pc:docMk/>
          <pc:sldMk cId="1701994973" sldId="256"/>
        </pc:sldMkLst>
      </pc:sldChg>
      <pc:sldChg chg="addSp delSp modSp">
        <pc:chgData name="Beverley Tyndall" userId="788f043e-28d2-46fd-a06d-254047806ba2" providerId="ADAL" clId="{00403122-4463-4C79-927D-0B6F362E60BF}" dt="2019-11-13T19:02:09.552" v="14" actId="1038"/>
        <pc:sldMkLst>
          <pc:docMk/>
          <pc:sldMk cId="2145750680" sldId="281"/>
        </pc:sldMkLst>
        <pc:spChg chg="del">
          <ac:chgData name="Beverley Tyndall" userId="788f043e-28d2-46fd-a06d-254047806ba2" providerId="ADAL" clId="{00403122-4463-4C79-927D-0B6F362E60BF}" dt="2019-11-13T19:02:01.025" v="5" actId="478"/>
          <ac:spMkLst>
            <pc:docMk/>
            <pc:sldMk cId="2145750680" sldId="281"/>
            <ac:spMk id="19" creationId="{359591A6-62F6-4E6A-B167-2305BF8DA82F}"/>
          </ac:spMkLst>
        </pc:spChg>
        <pc:spChg chg="add mod">
          <ac:chgData name="Beverley Tyndall" userId="788f043e-28d2-46fd-a06d-254047806ba2" providerId="ADAL" clId="{00403122-4463-4C79-927D-0B6F362E60BF}" dt="2019-11-13T19:02:09.552" v="14" actId="1038"/>
          <ac:spMkLst>
            <pc:docMk/>
            <pc:sldMk cId="2145750680" sldId="281"/>
            <ac:spMk id="20" creationId="{A70C4C30-BC11-4E95-80CD-46DFD2B86C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1B1E8B-471B-49E6-9942-036CC76B827F}" type="datetimeFigureOut">
              <a:rPr lang="en-US" smtClean="0"/>
              <a:t>11/13/2019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ECE7F-0B4A-4070-80F6-26359A84C081}" type="slidenum">
              <a:rPr lang="en-US" smtClean="0"/>
              <a:t>‹#›</a:t>
            </a:fld>
            <a:endParaRPr lang="en-US"/>
          </a:p>
        </p:txBody>
      </p:sp>
    </p:spTree>
    <p:extLst>
      <p:ext uri="{BB962C8B-B14F-4D97-AF65-F5344CB8AC3E}">
        <p14:creationId xmlns:p14="http://schemas.microsoft.com/office/powerpoint/2010/main" val="4113752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i="1" u="none" baseline="0" dirty="0"/>
              <a:t>Total estimated  time: 1 hour</a:t>
            </a:r>
          </a:p>
          <a:p>
            <a:pPr marL="0" marR="0" lvl="0" indent="0" algn="l" rtl="0">
              <a:spcBef>
                <a:spcPts val="0"/>
              </a:spcBef>
              <a:buClr>
                <a:schemeClr val="dk1"/>
              </a:buClr>
              <a:buSzPct val="100000"/>
              <a:buFont typeface="Arial"/>
              <a:buNone/>
            </a:pPr>
            <a:endParaRPr lang="en-US" sz="1200" b="0" i="0" u="none" strike="noStrike" cap="none" dirty="0">
              <a:solidFill>
                <a:schemeClr val="dk1"/>
              </a:solidFill>
              <a:latin typeface="+mn-lt"/>
              <a:ea typeface="Calibri"/>
              <a:cs typeface="Calibri"/>
              <a:sym typeface="Calibri"/>
            </a:endParaRPr>
          </a:p>
          <a:p>
            <a:pPr marL="0" indent="0">
              <a:buFont typeface="Arial" panose="020B0604020202020204" pitchFamily="34" charset="0"/>
              <a:buNone/>
            </a:pPr>
            <a:r>
              <a:rPr lang="en-US" b="1" i="1" u="none" dirty="0"/>
              <a:t>Materials: needed:</a:t>
            </a:r>
          </a:p>
          <a:p>
            <a:pPr marL="171450" indent="-171450">
              <a:buFont typeface="Arial" panose="020B0604020202020204" pitchFamily="34" charset="0"/>
              <a:buChar char="•"/>
            </a:pPr>
            <a:r>
              <a:rPr lang="en-US" b="0" i="0" u="none" baseline="0" dirty="0"/>
              <a:t>Situational Leadership Cards—</a:t>
            </a:r>
            <a:r>
              <a:rPr lang="en-US" sz="1200" i="0" kern="1200" dirty="0">
                <a:solidFill>
                  <a:schemeClr val="tx1"/>
                </a:solidFill>
                <a:effectLst/>
                <a:latin typeface="+mn-lt"/>
                <a:ea typeface="+mn-ea"/>
                <a:cs typeface="+mn-cs"/>
              </a:rPr>
              <a:t>Print and cut the squares out. Create two piles—one for teachers/paras and one for teacher-leaders. Keep each pile in order by number 1-12. When in your room, line up two rows of chairs facing each other. On one side of the row, put one teacher/para card face down on each chair. Then do the same for the teacher-leader cards. All numbers on cards should match (for example, #2 T/P in chair across from #2 TL).</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Handout: Situational Leadership Note-Taker</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Chart papers: Hang one piece of chart paper for each of the four quadrants (Directing, Coaching, Supporting, and Delegating) around the room.</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Markers</a:t>
            </a:r>
          </a:p>
        </p:txBody>
      </p:sp>
      <p:sp>
        <p:nvSpPr>
          <p:cNvPr id="4" name="Slide Number Placeholder 3"/>
          <p:cNvSpPr>
            <a:spLocks noGrp="1"/>
          </p:cNvSpPr>
          <p:nvPr>
            <p:ph type="sldNum" sz="quarter" idx="10"/>
          </p:nvPr>
        </p:nvSpPr>
        <p:spPr/>
        <p:txBody>
          <a:bodyPr/>
          <a:lstStyle/>
          <a:p>
            <a:fld id="{896ECE7F-0B4A-4070-80F6-26359A84C081}" type="slidenum">
              <a:rPr lang="en-US" smtClean="0"/>
              <a:t>1</a:t>
            </a:fld>
            <a:endParaRPr lang="en-US"/>
          </a:p>
        </p:txBody>
      </p:sp>
    </p:spTree>
    <p:extLst>
      <p:ext uri="{BB962C8B-B14F-4D97-AF65-F5344CB8AC3E}">
        <p14:creationId xmlns:p14="http://schemas.microsoft.com/office/powerpoint/2010/main" val="3915042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Objectives of this slide:</a:t>
            </a:r>
            <a:r>
              <a:rPr lang="en-US" sz="1200" b="0" i="0" u="none" strike="noStrike" cap="none">
                <a:solidFill>
                  <a:schemeClr val="dk1"/>
                </a:solidFill>
                <a:latin typeface="+mn-lt"/>
                <a:ea typeface="Calibri"/>
                <a:cs typeface="Calibri"/>
                <a:sym typeface="Calibri"/>
              </a:rPr>
              <a:t> </a:t>
            </a:r>
          </a:p>
          <a:p>
            <a:pPr marL="228600" marR="0" lvl="0" indent="-22860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Participants can demonstrate understanding of the Hersey-Blanchard framework.</a:t>
            </a:r>
          </a:p>
          <a:p>
            <a:pPr marL="228600" marR="0" lvl="0" indent="-22860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Participants make a list of ideas for MCLs and TRTs to best lead others in each quadrant.</a:t>
            </a:r>
          </a:p>
          <a:p>
            <a:pPr marL="0" marR="0" lvl="0" indent="0" algn="l" rtl="0">
              <a:spcBef>
                <a:spcPts val="0"/>
              </a:spcBef>
              <a:buClr>
                <a:schemeClr val="dk1"/>
              </a:buClr>
              <a:buSzPct val="25000"/>
              <a:buFont typeface="Calibri"/>
              <a:buNone/>
            </a:pPr>
            <a:endParaRPr lang="en-US" sz="1200" b="0" i="0" u="none" strike="noStrike" cap="none">
              <a:solidFill>
                <a:schemeClr val="dk1"/>
              </a:solidFill>
              <a:latin typeface="+mn-lt"/>
              <a:ea typeface="Calibri"/>
              <a:cs typeface="Calibri"/>
              <a:sym typeface="Calibri"/>
            </a:endParaRPr>
          </a:p>
          <a:p>
            <a:pPr marL="0" marR="0" lvl="0" indent="0" algn="l" rtl="0">
              <a:spcBef>
                <a:spcPts val="0"/>
              </a:spcBef>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25 minutes</a:t>
            </a:r>
          </a:p>
          <a:p>
            <a:pPr marL="0" marR="0" lvl="0" indent="0" algn="l" rtl="0">
              <a:spcBef>
                <a:spcPts val="0"/>
              </a:spcBef>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Clr>
                <a:schemeClr val="dk1"/>
              </a:buClr>
              <a:buSzPct val="25000"/>
              <a:buFont typeface="Calibri"/>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Now that we’ve reviewed the framework, let’s practice thinking more about what you all can do to lead folks in each of the different quadrants.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First, let’s break into small groups of four. [Count off the room to create small groups of four, or divide the group in some other way.] Please move your seat to sit with your small group and take your Situational Leadership Note-taker handout with you.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Now that you are in your groups, we will do a jigsaw activity. Please assign each group member one of the four situational leadership quadrants. [Give groups a minute to split up the quadrants among their members.]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How many of you have done a jigsaw activity in your class? [If several hands, ask one person to share what it is.] Here is how we will do a jigsaw today.</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Each group member will move to the chart paper around the room with their corresponding Situational Leadership quadrant. Once in your chart paper group, you will make a comprehensive list on your chart paper of next steps and ideas for MCLs and TRTs to best lead others in your assigned quadrant. For example, if you are at the coaching chart paper, you may suggest that an MCL or TRT model techniques with the teacher or RA’s students to show how one of your suggestions can work with their students. Your goal is to think of as many ideas as possible that could be really helpful if you find yourself leading someone in this quadrant. After 10 minutes at your chart paper, you’ll come back to your original small group to share your quadrant’s ideas with your other small group members. Any questions? Please move to your chart paper and take 10 minutes to discuss your quadrant. [Help groups keep track of time, reminding them when there are only a couple minutes left.]</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That’s been 10 minutes. Now please head back to your original small groups, where you will go quadrant by quadrant to share the ideas discussed in chart paper groups. During this discussion, please take notes of any ideas on your handout.</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[If time after groups have discussed, ask for each quadrant to share ideas.]</a:t>
            </a:r>
          </a:p>
          <a:p>
            <a:pPr marL="171450" marR="0" lvl="0" indent="-171450" algn="l" rtl="0">
              <a:spcBef>
                <a:spcPts val="0"/>
              </a:spcBef>
              <a:buClr>
                <a:schemeClr val="dk1"/>
              </a:buClr>
              <a:buSzPct val="100000"/>
              <a:buFont typeface="Arial"/>
              <a:buChar char="•"/>
            </a:pPr>
            <a:endParaRPr lang="en-US" sz="1200" b="0" i="0" u="none" strike="noStrike" cap="none">
              <a:solidFill>
                <a:schemeClr val="dk1"/>
              </a:solidFill>
              <a:latin typeface="+mn-lt"/>
              <a:ea typeface="Calibri"/>
              <a:cs typeface="Calibri"/>
              <a:sym typeface="Calibri"/>
            </a:endParaRPr>
          </a:p>
          <a:p>
            <a:pPr marL="0" marR="0" lvl="1" indent="0" algn="l" rtl="0">
              <a:lnSpc>
                <a:spcPct val="100000"/>
              </a:lnSpc>
              <a:spcBef>
                <a:spcPts val="0"/>
              </a:spcBef>
              <a:spcAft>
                <a:spcPts val="0"/>
              </a:spcAft>
              <a:buClr>
                <a:schemeClr val="dk1"/>
              </a:buClr>
              <a:buSzPct val="25000"/>
              <a:buFont typeface="Arial"/>
              <a:buNone/>
            </a:pPr>
            <a:endParaRPr lang="en-US" sz="1200" b="1" i="1" u="none" strike="noStrike" cap="none">
              <a:solidFill>
                <a:schemeClr val="dk1"/>
              </a:solidFill>
              <a:latin typeface="+mn-lt"/>
              <a:ea typeface="Calibri"/>
              <a:cs typeface="Calibri"/>
              <a:sym typeface="Calibri"/>
            </a:endParaRP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10</a:t>
            </a:fld>
            <a:endParaRPr lang="en-US"/>
          </a:p>
        </p:txBody>
      </p:sp>
    </p:spTree>
    <p:extLst>
      <p:ext uri="{BB962C8B-B14F-4D97-AF65-F5344CB8AC3E}">
        <p14:creationId xmlns:p14="http://schemas.microsoft.com/office/powerpoint/2010/main" val="425492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Objective</a:t>
            </a:r>
            <a:r>
              <a:rPr lang="en-US"/>
              <a:t>: Set action steps</a:t>
            </a:r>
          </a:p>
          <a:p>
            <a:endParaRPr lang="en-US"/>
          </a:p>
          <a:p>
            <a:r>
              <a:rPr lang="en-US" b="1" i="1"/>
              <a:t>Estimated Time: </a:t>
            </a:r>
            <a:r>
              <a:rPr lang="en-US"/>
              <a:t>3 minutes</a:t>
            </a:r>
          </a:p>
          <a:p>
            <a:endParaRPr lang="en-US"/>
          </a:p>
          <a:p>
            <a:r>
              <a:rPr lang="en-US" b="1" i="1"/>
              <a:t>Facilitator</a:t>
            </a:r>
            <a:r>
              <a:rPr lang="en-US" b="1" i="1" baseline="0"/>
              <a:t> says: </a:t>
            </a:r>
          </a:p>
          <a:p>
            <a:pPr marL="171450" indent="-171450">
              <a:buFont typeface="Arial" panose="020B0604020202020204" pitchFamily="34" charset="0"/>
              <a:buChar char="•"/>
            </a:pPr>
            <a:r>
              <a:rPr lang="en-US"/>
              <a:t>At the end of each of our sessions together, we will encourage you to set some actions steps for yourselves based on what you learned during the session. We will always provide some examples. You will learn and experience a lot over the course of our training, so we want to help you ensure that you take note of actionable next steps after each session so you have a plan of attack to prepare for the first day of school. </a:t>
            </a:r>
          </a:p>
        </p:txBody>
      </p:sp>
      <p:sp>
        <p:nvSpPr>
          <p:cNvPr id="4" name="Slide Number Placeholder 3"/>
          <p:cNvSpPr>
            <a:spLocks noGrp="1"/>
          </p:cNvSpPr>
          <p:nvPr>
            <p:ph type="sldNum" sz="quarter" idx="10"/>
          </p:nvPr>
        </p:nvSpPr>
        <p:spPr/>
        <p:txBody>
          <a:bodyPr/>
          <a:lstStyle/>
          <a:p>
            <a:fld id="{896ECE7F-0B4A-4070-80F6-26359A84C081}" type="slidenum">
              <a:rPr lang="en-US" smtClean="0"/>
              <a:t>11</a:t>
            </a:fld>
            <a:endParaRPr lang="en-US"/>
          </a:p>
        </p:txBody>
      </p:sp>
    </p:spTree>
    <p:extLst>
      <p:ext uri="{BB962C8B-B14F-4D97-AF65-F5344CB8AC3E}">
        <p14:creationId xmlns:p14="http://schemas.microsoft.com/office/powerpoint/2010/main" val="923106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ECE7F-0B4A-4070-80F6-26359A84C08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5213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b="1" i="1"/>
              <a:t>Facilitator:</a:t>
            </a: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r>
              <a:rPr lang="en-US" sz="1200" b="1" i="1" u="none" strike="noStrike" cap="none">
                <a:solidFill>
                  <a:schemeClr val="dk1"/>
                </a:solidFill>
                <a:latin typeface="+mn-lt"/>
                <a:ea typeface="Calibri"/>
                <a:cs typeface="Calibri"/>
                <a:sym typeface="Calibri"/>
              </a:rPr>
              <a:t>Objective of this slide: </a:t>
            </a:r>
            <a:r>
              <a:rPr lang="en-US" sz="1200" b="0" i="0" u="none" strike="noStrike" cap="none">
                <a:solidFill>
                  <a:schemeClr val="dk1"/>
                </a:solidFill>
                <a:latin typeface="+mn-lt"/>
                <a:ea typeface="Calibri"/>
                <a:cs typeface="Calibri"/>
                <a:sym typeface="Calibri"/>
              </a:rPr>
              <a:t>To acknowledge </a:t>
            </a:r>
            <a:r>
              <a:rPr lang="en-US" sz="1200"/>
              <a:t>Blanchard, Hersey, and Johnson’s </a:t>
            </a:r>
            <a:r>
              <a:rPr lang="en-US" sz="1200" i="1"/>
              <a:t>Management of Organizational Behavior: Leading Human Resources </a:t>
            </a:r>
            <a:r>
              <a:rPr lang="en-US" sz="1200" i="0"/>
              <a:t>as the source for this session.</a:t>
            </a: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15 seconds</a:t>
            </a:r>
          </a:p>
          <a:p>
            <a:endParaRPr lang="en-US"/>
          </a:p>
        </p:txBody>
      </p:sp>
      <p:sp>
        <p:nvSpPr>
          <p:cNvPr id="4" name="Slide Number Placeholder 3"/>
          <p:cNvSpPr>
            <a:spLocks noGrp="1"/>
          </p:cNvSpPr>
          <p:nvPr>
            <p:ph type="sldNum" sz="quarter" idx="5"/>
          </p:nvPr>
        </p:nvSpPr>
        <p:spPr/>
        <p:txBody>
          <a:bodyPr/>
          <a:lstStyle/>
          <a:p>
            <a:fld id="{896ECE7F-0B4A-4070-80F6-26359A84C081}" type="slidenum">
              <a:rPr lang="en-US" smtClean="0"/>
              <a:t>2</a:t>
            </a:fld>
            <a:endParaRPr lang="en-US"/>
          </a:p>
        </p:txBody>
      </p:sp>
    </p:spTree>
    <p:extLst>
      <p:ext uri="{BB962C8B-B14F-4D97-AF65-F5344CB8AC3E}">
        <p14:creationId xmlns:p14="http://schemas.microsoft.com/office/powerpoint/2010/main" val="129674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b="1" i="1"/>
              <a:t>Facilitator:</a:t>
            </a: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r>
              <a:rPr lang="en-US" sz="1200" b="1" i="1" u="none" strike="noStrike" cap="none">
                <a:solidFill>
                  <a:schemeClr val="dk1"/>
                </a:solidFill>
                <a:latin typeface="+mn-lt"/>
                <a:ea typeface="Calibri"/>
                <a:cs typeface="Calibri"/>
                <a:sym typeface="Calibri"/>
              </a:rPr>
              <a:t>Objective of this slide: </a:t>
            </a:r>
            <a:r>
              <a:rPr lang="en-US" sz="1200" b="0" i="0" u="none" strike="noStrike" cap="none">
                <a:solidFill>
                  <a:schemeClr val="dk1"/>
                </a:solidFill>
                <a:latin typeface="+mn-lt"/>
                <a:ea typeface="Calibri"/>
                <a:cs typeface="Calibri"/>
                <a:sym typeface="Calibri"/>
              </a:rPr>
              <a:t>Participate in a situational leadership simulation</a:t>
            </a: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10 minutes</a:t>
            </a: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We are going to do a quick simulation. [Prompt participants to sit down in the chairs provided. You will want even numbers so that each person is facing another person, so have a facilitator participant if you have an odd number.]</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Those of you sitting in this row are teachers [or paraprofessionals if you have TRTs in the room]. Those of you sitting on the right are teacher leaders [either MCLs or TRTs]. The card on  your chair gives you some background context about how you are. Please take a minute to read your card but do not share the contents with any other people.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Teacher leaders, I want you to pretend that you saw your partner working with students earlier today. You plan to see them in the hallway briefly and want to check in and give them some quick feedback. However, you each have a different leadership style, some of which will work well with your partner’s personality on the card and others that will not work at all with your partner’s pretend personality.</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Ok, let’s try a round. Teacher leaders, pretend you are just now seeing your partner in the hallway and spark up a conversation. The card gives you some guidance in terms of how you should act and suggestions for what to say, but you’ll need to improvise slightly. Teachers [or paraprofessionals], the teacher leader will kick off the conversation, but then react according to the personality/background context on your card. Any questions? Great! Teacher leaders, spark up a conversation. We’ll be in character for one minute. Go!</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[After one minute, tell the group to stop and bring everyone back together full group.] Let’s do this again! Everyone hold on to your cards—you will be staying as the same character, but you will be interacting with someone new. Teachers/paraprofessionals, stay where you are. Teacher leaders please stand up and move one seat to the right. If you are the last in the row, please come to the first chair.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We will do the same activity again, where teacher leaders spark up the same conversation. However, this time, you will see that your partner has a different personality. Stay in the character aligned with your card and reflect on whether this conversation is easier or more challenging than your last one. Ready? Go!</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[Repeat two more times.]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Thank you, please return to your original seats and bring your card with you.</a:t>
            </a:r>
          </a:p>
          <a:p>
            <a:endParaRPr lang="en-US"/>
          </a:p>
          <a:p>
            <a:r>
              <a:rPr lang="en-US" b="1" i="1"/>
              <a:t>Facilitator Note: The “answer key” to the activity:</a:t>
            </a:r>
          </a:p>
          <a:p>
            <a:pPr marL="171450" indent="-171450">
              <a:buFont typeface="Arial" panose="020B0604020202020204" pitchFamily="34" charset="0"/>
              <a:buChar char="•"/>
            </a:pPr>
            <a:r>
              <a:rPr lang="en-US" b="1" i="1"/>
              <a:t>Teacher #1 (low skill, high will) goes best with TL #2 (directing)</a:t>
            </a:r>
          </a:p>
          <a:p>
            <a:pPr marL="171450" indent="-171450">
              <a:buFont typeface="Arial" panose="020B0604020202020204" pitchFamily="34" charset="0"/>
              <a:buChar char="•"/>
            </a:pPr>
            <a:r>
              <a:rPr lang="en-US" b="1" i="1"/>
              <a:t>Teacher #2 (low skill, low will) goes best with TL #3 (coaching)</a:t>
            </a:r>
          </a:p>
          <a:p>
            <a:pPr marL="171450" indent="-171450">
              <a:buFont typeface="Arial" panose="020B0604020202020204" pitchFamily="34" charset="0"/>
              <a:buChar char="•"/>
            </a:pPr>
            <a:r>
              <a:rPr lang="en-US" b="1" i="1"/>
              <a:t>Teacher #3 (high skill, high will) goes best with TL #4 (delegating)</a:t>
            </a:r>
          </a:p>
          <a:p>
            <a:pPr marL="171450" indent="-171450">
              <a:buFont typeface="Arial" panose="020B0604020202020204" pitchFamily="34" charset="0"/>
              <a:buChar char="•"/>
            </a:pPr>
            <a:r>
              <a:rPr lang="en-US" b="1" i="1"/>
              <a:t>Teacher #4 (mid-high skill, low will) goes best with TL #1 (supporting)</a:t>
            </a:r>
          </a:p>
          <a:p>
            <a:pPr marL="171450" indent="-171450">
              <a:buFont typeface="Arial" panose="020B0604020202020204" pitchFamily="34" charset="0"/>
              <a:buChar char="•"/>
            </a:pPr>
            <a:r>
              <a:rPr lang="en-US" b="1" i="1"/>
              <a:t>However, important to keep in mind and stress that coaching can still be difficult, and these fake scenarios aren’t perfect. Situations vary!</a:t>
            </a:r>
          </a:p>
        </p:txBody>
      </p:sp>
      <p:sp>
        <p:nvSpPr>
          <p:cNvPr id="4" name="Slide Number Placeholder 3"/>
          <p:cNvSpPr>
            <a:spLocks noGrp="1"/>
          </p:cNvSpPr>
          <p:nvPr>
            <p:ph type="sldNum" sz="quarter" idx="10"/>
          </p:nvPr>
        </p:nvSpPr>
        <p:spPr/>
        <p:txBody>
          <a:bodyPr/>
          <a:lstStyle/>
          <a:p>
            <a:fld id="{896ECE7F-0B4A-4070-80F6-26359A84C081}" type="slidenum">
              <a:rPr lang="en-US" smtClean="0"/>
              <a:t>3</a:t>
            </a:fld>
            <a:endParaRPr lang="en-US"/>
          </a:p>
        </p:txBody>
      </p:sp>
    </p:spTree>
    <p:extLst>
      <p:ext uri="{BB962C8B-B14F-4D97-AF65-F5344CB8AC3E}">
        <p14:creationId xmlns:p14="http://schemas.microsoft.com/office/powerpoint/2010/main" val="2630000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Objectives of this slide:</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Participants will reflect on the emotions they felt during each interaction.</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They will articulate why some of the interactions felt better than others.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Ideally, participants will recognize that what worked well in one situation did not work well in another (and vice versa).</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2 minutes</a:t>
            </a:r>
          </a:p>
          <a:p>
            <a:pPr marL="0" marR="0" lvl="0" indent="0" algn="l" rtl="0">
              <a:spcBef>
                <a:spcPts val="0"/>
              </a:spcBef>
              <a:buSzPct val="25000"/>
              <a:buNone/>
            </a:pPr>
            <a:endParaRPr lang="en-US" sz="1200" b="1" i="1" u="none" strike="noStrike" cap="none">
              <a:solidFill>
                <a:schemeClr val="dk1"/>
              </a:solidFill>
              <a:latin typeface="+mn-lt"/>
              <a:ea typeface="Calibri"/>
              <a:cs typeface="Calibri"/>
              <a:sym typeface="Calibri"/>
            </a:endParaRPr>
          </a:p>
          <a:p>
            <a:pPr marL="0" marR="0" lvl="0" indent="0" algn="l" rtl="0">
              <a:spcBef>
                <a:spcPts val="0"/>
              </a:spcBef>
              <a:buSzPct val="25000"/>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How did some of those interactions feel? Anyone feel like this? [Go through the animations of shadow figures.] Why do you think that is?  </a:t>
            </a:r>
          </a:p>
          <a:p>
            <a:pPr marL="457200" marR="0" lvl="1" indent="0" algn="l" rtl="0">
              <a:spcBef>
                <a:spcPts val="0"/>
              </a:spcBef>
              <a:buClr>
                <a:schemeClr val="dk1"/>
              </a:buClr>
              <a:buSzPct val="25000"/>
              <a:buFont typeface="Arial"/>
              <a:buNone/>
            </a:pPr>
            <a:r>
              <a:rPr lang="en-US" sz="1200" b="0" i="0" u="sng" strike="noStrike" cap="none">
                <a:solidFill>
                  <a:schemeClr val="dk1"/>
                </a:solidFill>
                <a:latin typeface="+mn-lt"/>
                <a:ea typeface="Calibri"/>
                <a:cs typeface="Calibri"/>
                <a:sym typeface="Calibri"/>
              </a:rPr>
              <a:t>[</a:t>
            </a:r>
            <a:r>
              <a:rPr lang="en-US" sz="1200" b="0" i="0" u="none" strike="noStrike" cap="none">
                <a:solidFill>
                  <a:schemeClr val="dk1"/>
                </a:solidFill>
                <a:latin typeface="+mn-lt"/>
                <a:ea typeface="Calibri"/>
                <a:cs typeface="Calibri"/>
                <a:sym typeface="Calibri"/>
              </a:rPr>
              <a:t>Listen for participants to cite issues about: </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being on the same page</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matching (or conflicting) with each other in terms of expectations and needs]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How did it make you feel when your expectations or needs matched? How about when they conflicted?</a:t>
            </a:r>
          </a:p>
          <a:p>
            <a:pPr marL="457200" marR="0" lvl="1" indent="0" algn="l" rtl="0">
              <a:spcBef>
                <a:spcPts val="0"/>
              </a:spcBef>
              <a:buClr>
                <a:schemeClr val="dk1"/>
              </a:buClr>
              <a:buSzPct val="25000"/>
              <a:buFont typeface="Arial"/>
              <a:buNone/>
            </a:pPr>
            <a:r>
              <a:rPr lang="en-US" sz="1200" b="0" i="0" u="none" strike="noStrike" cap="none">
                <a:solidFill>
                  <a:schemeClr val="dk1"/>
                </a:solidFill>
                <a:latin typeface="+mn-lt"/>
                <a:ea typeface="Calibri"/>
                <a:cs typeface="Calibri"/>
                <a:sym typeface="Calibri"/>
              </a:rPr>
              <a:t>[Participants will likely say it felt comfortable or easy when things matched, and frustrated or angry or upset when they conflicted. Ask for a teacher/para to share one conversation that felt really unproductive—clearly their needs were not being met by the teacher leader. I.e. with Teacher #1 and TL #4. Or Teacher #4 and TL #2.]</a:t>
            </a:r>
          </a:p>
          <a:p>
            <a:pPr marL="457200" marR="0" lvl="1" indent="0" algn="l" rtl="0">
              <a:spcBef>
                <a:spcPts val="0"/>
              </a:spcBef>
              <a:buClr>
                <a:schemeClr val="dk1"/>
              </a:buClr>
              <a:buSzPct val="25000"/>
              <a:buFont typeface="Arial"/>
              <a:buNone/>
            </a:pPr>
            <a:r>
              <a:rPr lang="en-US" sz="1200" b="0" i="0" u="none" strike="noStrike" cap="none">
                <a:solidFill>
                  <a:schemeClr val="dk1"/>
                </a:solidFill>
                <a:latin typeface="+mn-lt"/>
                <a:ea typeface="Calibri"/>
                <a:cs typeface="Calibri"/>
                <a:sym typeface="Calibri"/>
              </a:rPr>
              <a:t>[Then ask for a teacher/para to share one conversation that felt more productive—the TL’s leadership style seemed to be helpful to the teacher’s personality on the card. I.e. Teacher #1 and TL #2, Teacher #2 and TL #3, Teacher #3 and TL #4, Teacher #4 and TL #1]</a:t>
            </a:r>
          </a:p>
          <a:p>
            <a:pPr marL="171450" marR="0" lvl="0" indent="-171450" algn="l" rtl="0">
              <a:spcBef>
                <a:spcPts val="0"/>
              </a:spcBef>
              <a:buClr>
                <a:schemeClr val="dk1"/>
              </a:buClr>
              <a:buSzPct val="100000"/>
              <a:buFont typeface="Arial"/>
              <a:buChar char="•"/>
            </a:pPr>
            <a:endParaRPr lang="en-US" sz="1200" b="0" i="0" u="none" strike="noStrike" cap="none">
              <a:solidFill>
                <a:schemeClr val="dk1"/>
              </a:solidFill>
              <a:latin typeface="+mn-lt"/>
              <a:ea typeface="Calibri"/>
              <a:cs typeface="Calibri"/>
              <a:sym typeface="Calibri"/>
            </a:endParaRP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4</a:t>
            </a:fld>
            <a:endParaRPr lang="en-US"/>
          </a:p>
        </p:txBody>
      </p:sp>
    </p:spTree>
    <p:extLst>
      <p:ext uri="{BB962C8B-B14F-4D97-AF65-F5344CB8AC3E}">
        <p14:creationId xmlns:p14="http://schemas.microsoft.com/office/powerpoint/2010/main" val="1213700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i="1"/>
          </a:p>
          <a:p>
            <a:pPr marL="0" marR="0" indent="0" algn="l" defTabSz="914400" rtl="0" eaLnBrk="1" fontAlgn="auto" latinLnBrk="0" hangingPunct="1">
              <a:lnSpc>
                <a:spcPct val="100000"/>
              </a:lnSpc>
              <a:spcBef>
                <a:spcPts val="0"/>
              </a:spcBef>
              <a:spcAft>
                <a:spcPts val="0"/>
              </a:spcAft>
              <a:buClrTx/>
              <a:buSzTx/>
              <a:buFontTx/>
              <a:buNone/>
              <a:tabLst/>
              <a:defRPr/>
            </a:pPr>
            <a:r>
              <a:rPr lang="en-US" b="1" i="1"/>
              <a:t>Objectives of this slide:</a:t>
            </a:r>
            <a:r>
              <a:rPr lang="en-US" b="0" i="0" baseline="0"/>
              <a:t> Share objectives for today’s session. </a:t>
            </a:r>
          </a:p>
          <a:p>
            <a:endParaRPr lang="en-US" b="0" i="0" baseline="0"/>
          </a:p>
          <a:p>
            <a:r>
              <a:rPr lang="en-US" b="1" i="1" baseline="0"/>
              <a:t>Estimated time: </a:t>
            </a:r>
            <a:r>
              <a:rPr lang="en-US" b="0" i="0" baseline="0"/>
              <a:t>&lt;1 minute</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During today’s session, we will:</a:t>
            </a:r>
          </a:p>
          <a:p>
            <a:pPr marL="628650" marR="0" lvl="1" indent="-171450" algn="l" rtl="0">
              <a:spcBef>
                <a:spcPts val="0"/>
              </a:spcBef>
              <a:buClr>
                <a:schemeClr val="dk1"/>
              </a:buClr>
              <a:buSzPct val="100000"/>
              <a:buFont typeface="Arial"/>
              <a:buChar char="•"/>
            </a:pPr>
            <a:r>
              <a:rPr lang="en-US" sz="2600">
                <a:solidFill>
                  <a:schemeClr val="dk1"/>
                </a:solidFill>
                <a:latin typeface="+mn-lt"/>
                <a:ea typeface="Calibri"/>
                <a:cs typeface="Calibri"/>
                <a:sym typeface="Calibri"/>
              </a:rPr>
              <a:t>Discuss the differences between growth and fixed </a:t>
            </a:r>
            <a:r>
              <a:rPr lang="en-US" sz="2600" err="1">
                <a:solidFill>
                  <a:schemeClr val="dk1"/>
                </a:solidFill>
                <a:latin typeface="+mn-lt"/>
                <a:ea typeface="Calibri"/>
                <a:cs typeface="Calibri"/>
                <a:sym typeface="Calibri"/>
              </a:rPr>
              <a:t>minsets</a:t>
            </a:r>
            <a:r>
              <a:rPr lang="en-US" sz="2600">
                <a:solidFill>
                  <a:schemeClr val="dk1"/>
                </a:solidFill>
                <a:latin typeface="+mn-lt"/>
                <a:ea typeface="Calibri"/>
                <a:cs typeface="Calibri"/>
                <a:sym typeface="Calibri"/>
              </a:rPr>
              <a:t>.</a:t>
            </a:r>
          </a:p>
          <a:p>
            <a:pPr marL="628650" marR="0" lvl="1" indent="-171450" algn="l" rtl="0">
              <a:spcBef>
                <a:spcPts val="0"/>
              </a:spcBef>
              <a:buClr>
                <a:schemeClr val="dk1"/>
              </a:buClr>
              <a:buSzPct val="100000"/>
              <a:buFont typeface="Arial"/>
              <a:buChar char="•"/>
            </a:pPr>
            <a:r>
              <a:rPr lang="en-US" sz="2600">
                <a:solidFill>
                  <a:schemeClr val="dk1"/>
                </a:solidFill>
                <a:latin typeface="+mn-lt"/>
                <a:ea typeface="Calibri"/>
                <a:cs typeface="Calibri"/>
                <a:sym typeface="Calibri"/>
              </a:rPr>
              <a:t>Introduce the Hersey-Blanchard framework for situational leadership.</a:t>
            </a:r>
          </a:p>
          <a:p>
            <a:pPr marL="628650" marR="0" lvl="1" indent="-171450" algn="l" rtl="0">
              <a:spcBef>
                <a:spcPts val="0"/>
              </a:spcBef>
              <a:buClr>
                <a:schemeClr val="dk1"/>
              </a:buClr>
              <a:buSzPct val="100000"/>
              <a:buFont typeface="Arial"/>
              <a:buChar char="•"/>
            </a:pPr>
            <a:r>
              <a:rPr lang="en-US" sz="2600">
                <a:solidFill>
                  <a:schemeClr val="dk1"/>
                </a:solidFill>
                <a:latin typeface="+mn-lt"/>
                <a:ea typeface="Calibri"/>
                <a:cs typeface="Calibri"/>
                <a:sym typeface="Calibri"/>
              </a:rPr>
              <a:t>Brainstorm how to tailor your leadership depending on the mindset, skill, and will of your teachers and/or paraprofessionals. </a:t>
            </a:r>
          </a:p>
          <a:p>
            <a:pPr marL="457200" marR="0" lvl="1" indent="0" algn="l" rtl="0">
              <a:spcBef>
                <a:spcPts val="0"/>
              </a:spcBef>
              <a:buClr>
                <a:schemeClr val="dk1"/>
              </a:buClr>
              <a:buSzPct val="100000"/>
              <a:buFont typeface="Arial"/>
              <a:buNone/>
            </a:pPr>
            <a:endParaRPr lang="en-US" sz="1200" b="0" i="0" u="none" strike="noStrike" cap="none">
              <a:solidFill>
                <a:schemeClr val="dk1"/>
              </a:solidFill>
              <a:latin typeface="+mn-lt"/>
              <a:ea typeface="Calibri"/>
              <a:cs typeface="Calibri"/>
              <a:sym typeface="Calibri"/>
            </a:endParaRPr>
          </a:p>
          <a:p>
            <a:pPr marL="0" marR="0" lvl="0" indent="0" algn="l" rtl="0">
              <a:spcBef>
                <a:spcPts val="0"/>
              </a:spcBef>
              <a:buClr>
                <a:schemeClr val="dk1"/>
              </a:buClr>
              <a:buSzPct val="25000"/>
              <a:buFont typeface="Arial"/>
              <a:buNone/>
            </a:pPr>
            <a:r>
              <a:rPr lang="en-US" sz="1200" b="1" i="1" u="none" strike="noStrike" cap="none">
                <a:solidFill>
                  <a:schemeClr val="dk1"/>
                </a:solidFill>
                <a:latin typeface="+mn-lt"/>
                <a:ea typeface="Calibri"/>
                <a:cs typeface="Calibri"/>
                <a:sym typeface="Calibri"/>
              </a:rPr>
              <a:t>Additional presentation options: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Facilitator could ask the audience to silently read through the learning objectives.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Facilitator could ask the audience to “popcorn” (taking turns) jumping in and reading the objectives.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If additional time is available, before sharing the objectives listed above, facilitator could ask the audience:</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What does the phrase “situational leadership” mean, or what do you know about situational leadership?</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What questions do you have about situational leadership, or what else would you like to learn?</a:t>
            </a:r>
          </a:p>
          <a:p>
            <a:pPr marL="171450" indent="-171450">
              <a:buFont typeface="Arial" panose="020B0604020202020204" pitchFamily="34" charset="0"/>
              <a:buChar char="•"/>
            </a:pPr>
            <a:endParaRPr lang="en-US" b="0" i="0" u="none" baseline="0"/>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5</a:t>
            </a:fld>
            <a:endParaRPr lang="en-US"/>
          </a:p>
        </p:txBody>
      </p:sp>
    </p:spTree>
    <p:extLst>
      <p:ext uri="{BB962C8B-B14F-4D97-AF65-F5344CB8AC3E}">
        <p14:creationId xmlns:p14="http://schemas.microsoft.com/office/powerpoint/2010/main" val="1462762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 of this slide:  </a:t>
            </a:r>
            <a:r>
              <a:rPr lang="en-US" sz="1200" b="0" i="0" u="none" strike="noStrike" cap="none">
                <a:solidFill>
                  <a:schemeClr val="dk1"/>
                </a:solidFill>
                <a:latin typeface="+mn-lt"/>
                <a:ea typeface="Calibri"/>
                <a:cs typeface="Calibri"/>
                <a:sym typeface="Calibri"/>
              </a:rPr>
              <a:t>To introduce mindsets through a concrete example</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2 minutes</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SzPct val="25000"/>
              <a:buFont typeface="Arial" panose="020B0604020202020204" pitchFamily="34" charset="0"/>
              <a:buChar char="•"/>
            </a:pPr>
            <a:r>
              <a:rPr lang="en-US" sz="1200" b="0" i="0" u="none" strike="noStrike" cap="none">
                <a:solidFill>
                  <a:srgbClr val="FF0000"/>
                </a:solidFill>
                <a:latin typeface="+mn-lt"/>
                <a:ea typeface="Calibri"/>
                <a:cs typeface="Calibri"/>
                <a:sym typeface="Calibri"/>
              </a:rPr>
              <a:t>As educators, we talk a lot about mindset in students. How can we foster a growth mindset instead of a fixed mindset? How do we help students see that they can grow? However, we sometimes don’t think about our own mindsets or the mindsets of our colleagues. </a:t>
            </a:r>
          </a:p>
          <a:p>
            <a:pPr marL="171450" marR="0" lvl="0" indent="-171450" algn="l" rtl="0">
              <a:spcBef>
                <a:spcPts val="0"/>
              </a:spcBef>
              <a:buSzPct val="25000"/>
              <a:buFont typeface="Arial" panose="020B0604020202020204" pitchFamily="34" charset="0"/>
              <a:buChar char="•"/>
            </a:pPr>
            <a:r>
              <a:rPr lang="en-US" sz="1200" b="0" i="0" u="none" strike="noStrike" cap="none">
                <a:solidFill>
                  <a:srgbClr val="FF0000"/>
                </a:solidFill>
                <a:latin typeface="+mn-lt"/>
                <a:ea typeface="Calibri"/>
                <a:cs typeface="Calibri"/>
                <a:sym typeface="Calibri"/>
              </a:rPr>
              <a:t>Please take a moment to read this short vignette on the screen and think about how you might respond to this teacher. Give some thought to how she probably approaches instruction, and what kind of expectations she sets for students.  </a:t>
            </a:r>
          </a:p>
          <a:p>
            <a:pPr marL="171450" marR="0" lvl="0" indent="-171450" algn="l" rtl="0">
              <a:spcBef>
                <a:spcPts val="0"/>
              </a:spcBef>
              <a:buSzPct val="25000"/>
              <a:buFont typeface="Arial" panose="020B0604020202020204" pitchFamily="34" charset="0"/>
              <a:buChar char="•"/>
            </a:pPr>
            <a:r>
              <a:rPr lang="en-US" sz="1200" b="0" i="0" u="none" strike="noStrike" cap="none">
                <a:solidFill>
                  <a:srgbClr val="FF0000"/>
                </a:solidFill>
                <a:latin typeface="+mn-lt"/>
                <a:ea typeface="Calibri"/>
                <a:cs typeface="Calibri"/>
                <a:sym typeface="Calibri"/>
              </a:rPr>
              <a:t>[Pause for folks to read or ask someone to read </a:t>
            </a:r>
            <a:r>
              <a:rPr lang="en-US" sz="1200" b="0" i="0" u="none" strike="noStrike" cap="none" err="1">
                <a:solidFill>
                  <a:srgbClr val="FF0000"/>
                </a:solidFill>
                <a:latin typeface="+mn-lt"/>
                <a:ea typeface="Calibri"/>
                <a:cs typeface="Calibri"/>
                <a:sym typeface="Calibri"/>
              </a:rPr>
              <a:t>outloud</a:t>
            </a:r>
            <a:r>
              <a:rPr lang="en-US" sz="1200" b="0" i="0" u="none" strike="noStrike" cap="none">
                <a:solidFill>
                  <a:srgbClr val="FF0000"/>
                </a:solidFill>
                <a:latin typeface="+mn-lt"/>
                <a:ea typeface="Calibri"/>
                <a:cs typeface="Calibri"/>
                <a:sym typeface="Calibri"/>
              </a:rPr>
              <a:t>.]</a:t>
            </a:r>
          </a:p>
          <a:p>
            <a:pPr marL="171450" marR="0" lvl="0" indent="-171450" algn="l" rtl="0">
              <a:spcBef>
                <a:spcPts val="0"/>
              </a:spcBef>
              <a:buSzPct val="25000"/>
              <a:buFont typeface="Arial" panose="020B0604020202020204" pitchFamily="34" charset="0"/>
              <a:buChar char="•"/>
            </a:pPr>
            <a:r>
              <a:rPr lang="en-US" sz="1200" b="0" i="0" u="none" strike="noStrike" cap="none">
                <a:solidFill>
                  <a:srgbClr val="FF0000"/>
                </a:solidFill>
                <a:latin typeface="+mn-lt"/>
                <a:ea typeface="Calibri"/>
                <a:cs typeface="Calibri"/>
                <a:sym typeface="Calibri"/>
              </a:rPr>
              <a:t>Instead of discussing this particular example, I’d like you to keep this teacher in mind as we walk review the differences between a fixed and growth mindset.</a:t>
            </a:r>
          </a:p>
          <a:p>
            <a:pPr marL="0" marR="0" lvl="0" indent="0" algn="l" rtl="0">
              <a:spcBef>
                <a:spcPts val="0"/>
              </a:spcBef>
              <a:buSzPct val="25000"/>
              <a:buNone/>
            </a:pPr>
            <a:endParaRPr lang="en-US" sz="1200" b="0" i="0" u="none" strike="noStrike" cap="none">
              <a:solidFill>
                <a:srgbClr val="FF0000"/>
              </a:solidFill>
              <a:latin typeface="+mn-lt"/>
              <a:ea typeface="Calibri"/>
              <a:cs typeface="Calibri"/>
              <a:sym typeface="Calibri"/>
            </a:endParaRP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6</a:t>
            </a:fld>
            <a:endParaRPr lang="en-US"/>
          </a:p>
        </p:txBody>
      </p:sp>
    </p:spTree>
    <p:extLst>
      <p:ext uri="{BB962C8B-B14F-4D97-AF65-F5344CB8AC3E}">
        <p14:creationId xmlns:p14="http://schemas.microsoft.com/office/powerpoint/2010/main" val="771537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Objectives of this slide:  </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Describe fixed and growth mindsets as they relate to different parts of a job</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To allow participants to apply mindset understanding to vignette</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5 minutes</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Now that you have read the vignette that begins exploring what it means to have a fixed versus growth mindset, let’s further explore these, as defined by Carol Dweck. We have adapted her work in creating this graphic.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As you can see, there are two arrows in this graphic—one represents how people with a growth mindset respond to life events, and the other represents how people with a fixed mindset respond. Of course, people don’t respond uniformly to all events. Sometimes people respond to some events with a growth mindset, and others with a fixed mindset, but what is important is recognizing what type of response someone is having.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So how do people with the two mindsets respond to the following:</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Challenges inherent to their job?</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Growth mindset folks react by embracing challenges</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Fixed mindset folks react by avoiding them</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Obstacles that may have been unexpected?</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Growth mindset folks react by persisting in the face of setbacks</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Fixed mindset folks react by giving up easily</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The need to put forth more effort?</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Growth mindset folks react by seeing effort as a practical path to professional mastery</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Fixed mindset folks react by seeing effort as pointless</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Constructive criticism from others?</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Growth mindset folks react by viewing constructive feedback as valuable for a learning experience</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Fixed mindset folks react by ignoring or dismissing the helpful, yet critical, feedback</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The success of their peers?</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Growth mindset folks react by looking for lessons and inspiration from the successful people around them</a:t>
            </a:r>
          </a:p>
          <a:p>
            <a:pPr marL="1085850" marR="0" lvl="2"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Fixed mindset folks react by feeling threatened by their success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In our third-grade vignette, which type of mindset did the teacher from the vignette have? </a:t>
            </a:r>
          </a:p>
          <a:p>
            <a:pPr marL="457200" marR="0" lvl="1" indent="0" algn="l" rtl="0">
              <a:spcBef>
                <a:spcPts val="0"/>
              </a:spcBef>
              <a:buSzPct val="25000"/>
              <a:buNone/>
            </a:pPr>
            <a:r>
              <a:rPr lang="en-US" sz="1200" b="0" i="1" u="none" strike="noStrike" cap="none">
                <a:solidFill>
                  <a:schemeClr val="dk1"/>
                </a:solidFill>
                <a:latin typeface="+mn-lt"/>
                <a:ea typeface="Calibri"/>
                <a:cs typeface="Calibri"/>
                <a:sym typeface="Calibri"/>
              </a:rPr>
              <a:t>[Listen for</a:t>
            </a:r>
            <a:r>
              <a:rPr lang="en-US" sz="1200" b="0" i="0" u="none" strike="noStrike" cap="none">
                <a:solidFill>
                  <a:schemeClr val="dk1"/>
                </a:solidFill>
                <a:latin typeface="+mn-lt"/>
                <a:ea typeface="Calibri"/>
                <a:cs typeface="Calibri"/>
                <a:sym typeface="Calibri"/>
              </a:rPr>
              <a:t>: </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A fixed mindset]</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How do we know she had a fixed mindset?</a:t>
            </a:r>
          </a:p>
          <a:p>
            <a:pPr marL="457200" marR="0" lvl="1" indent="0" algn="l" rtl="0">
              <a:spcBef>
                <a:spcPts val="0"/>
              </a:spcBef>
              <a:buSzPct val="25000"/>
              <a:buNone/>
            </a:pPr>
            <a:r>
              <a:rPr lang="en-US" sz="1200" b="0" i="1" u="none" strike="noStrike" cap="none">
                <a:solidFill>
                  <a:schemeClr val="dk1"/>
                </a:solidFill>
                <a:latin typeface="+mn-lt"/>
                <a:ea typeface="Calibri"/>
                <a:cs typeface="Calibri"/>
                <a:sym typeface="Calibri"/>
              </a:rPr>
              <a:t>[Listen for</a:t>
            </a:r>
            <a:r>
              <a:rPr lang="en-US" sz="1200" b="0" i="0" u="none" strike="noStrike" cap="none">
                <a:solidFill>
                  <a:schemeClr val="dk1"/>
                </a:solidFill>
                <a:latin typeface="+mn-lt"/>
                <a:ea typeface="Calibri"/>
                <a:cs typeface="Calibri"/>
                <a:sym typeface="Calibri"/>
              </a:rPr>
              <a:t>: </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She didn’t believe she could change the behavior of her students.]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If she had a growth mindset, then what would change for the teacher in the vignette?</a:t>
            </a:r>
          </a:p>
          <a:p>
            <a:pPr marL="457200" marR="0" lvl="1" indent="0" algn="l" rtl="0">
              <a:spcBef>
                <a:spcPts val="0"/>
              </a:spcBef>
              <a:buSzPct val="25000"/>
              <a:buNone/>
            </a:pPr>
            <a:r>
              <a:rPr lang="en-US" sz="1200" b="0" i="1" u="none" strike="noStrike" cap="none">
                <a:solidFill>
                  <a:schemeClr val="dk1"/>
                </a:solidFill>
                <a:latin typeface="+mn-lt"/>
                <a:ea typeface="Calibri"/>
                <a:cs typeface="Calibri"/>
                <a:sym typeface="Calibri"/>
              </a:rPr>
              <a:t>[Listen for</a:t>
            </a:r>
            <a:r>
              <a:rPr lang="en-US" sz="1200" b="0" i="0" u="none" strike="noStrike" cap="none">
                <a:solidFill>
                  <a:schemeClr val="dk1"/>
                </a:solidFill>
                <a:latin typeface="+mn-lt"/>
                <a:ea typeface="Calibri"/>
                <a:cs typeface="Calibri"/>
                <a:sym typeface="Calibri"/>
              </a:rPr>
              <a:t>: </a:t>
            </a:r>
          </a:p>
          <a:p>
            <a:pPr marL="628650" marR="0" lvl="1"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She would believe in her ability to change the behavior of her students.]</a:t>
            </a: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7</a:t>
            </a:fld>
            <a:endParaRPr lang="en-US"/>
          </a:p>
        </p:txBody>
      </p:sp>
    </p:spTree>
    <p:extLst>
      <p:ext uri="{BB962C8B-B14F-4D97-AF65-F5344CB8AC3E}">
        <p14:creationId xmlns:p14="http://schemas.microsoft.com/office/powerpoint/2010/main" val="4015335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 of this slide: </a:t>
            </a:r>
            <a:r>
              <a:rPr lang="en-US" sz="1200" b="0" i="0" u="none" strike="noStrike" cap="none">
                <a:solidFill>
                  <a:schemeClr val="dk1"/>
                </a:solidFill>
                <a:latin typeface="+mn-lt"/>
                <a:ea typeface="Calibri"/>
                <a:cs typeface="Calibri"/>
                <a:sym typeface="Calibri"/>
              </a:rPr>
              <a:t>To give participants an opportunity to reflect on how mindset applies to their own experiences</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2 minutes</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It is important to note that each of us can fluctuate from one mindset to the other depending on the situation. </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mn-lt"/>
                <a:ea typeface="Calibri"/>
                <a:cs typeface="Calibri"/>
                <a:sym typeface="Calibri"/>
              </a:rPr>
              <a:t>As an MCL or a teacher-leader, you need to be able to identify your own mindset before you can address someone else’s and give feedback. </a:t>
            </a:r>
          </a:p>
          <a:p>
            <a:pPr marL="171450" marR="0" lvl="0" indent="-171450" algn="l" rtl="0">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It can be helpful to think of times when you’ve had a fixed mindset around certain people or in certain environments. Some of the most common things people tell themselves include rationalizations like:</a:t>
            </a:r>
          </a:p>
          <a:p>
            <a:pPr marL="628650" marR="0" lvl="1" indent="-171450" algn="l" rtl="0">
              <a:lnSpc>
                <a:spcPct val="100000"/>
              </a:lnSpc>
              <a:spcBef>
                <a:spcPts val="0"/>
              </a:spcBef>
              <a:spcAft>
                <a:spcPts val="0"/>
              </a:spcAft>
              <a:buClr>
                <a:schemeClr val="dk1"/>
              </a:buClr>
              <a:buSzPct val="100000"/>
              <a:buFont typeface="Arial"/>
              <a:buChar char="•"/>
            </a:pPr>
            <a:r>
              <a:rPr lang="en-US" sz="1200" b="0" i="1" u="none" strike="noStrike" cap="none">
                <a:solidFill>
                  <a:schemeClr val="dk1"/>
                </a:solidFill>
                <a:latin typeface="+mn-lt"/>
                <a:ea typeface="Calibri"/>
                <a:cs typeface="Calibri"/>
                <a:sym typeface="Calibri"/>
              </a:rPr>
              <a:t>[animate]</a:t>
            </a:r>
            <a:r>
              <a:rPr lang="en-US" sz="1200" b="0" i="0" u="none" strike="noStrike" cap="none">
                <a:solidFill>
                  <a:schemeClr val="dk1"/>
                </a:solidFill>
                <a:latin typeface="+mn-lt"/>
                <a:ea typeface="Calibri"/>
                <a:cs typeface="Calibri"/>
                <a:sym typeface="Calibri"/>
              </a:rPr>
              <a:t> “Why keep on working at this? It’s pointless!”</a:t>
            </a:r>
          </a:p>
          <a:p>
            <a:pPr marL="628650" marR="0" lvl="1" indent="-171450" algn="l" rtl="0">
              <a:lnSpc>
                <a:spcPct val="100000"/>
              </a:lnSpc>
              <a:spcBef>
                <a:spcPts val="0"/>
              </a:spcBef>
              <a:spcAft>
                <a:spcPts val="0"/>
              </a:spcAft>
              <a:buClr>
                <a:schemeClr val="dk1"/>
              </a:buClr>
              <a:buSzPct val="100000"/>
              <a:buFont typeface="Arial"/>
              <a:buChar char="•"/>
            </a:pPr>
            <a:r>
              <a:rPr lang="en-US" sz="1200" b="0" i="1" u="none" strike="noStrike" cap="none">
                <a:solidFill>
                  <a:schemeClr val="dk1"/>
                </a:solidFill>
                <a:latin typeface="+mn-lt"/>
                <a:ea typeface="Calibri"/>
                <a:cs typeface="Calibri"/>
                <a:sym typeface="Calibri"/>
              </a:rPr>
              <a:t>[animate] </a:t>
            </a:r>
            <a:r>
              <a:rPr lang="en-US" sz="1200" b="0" i="0" u="none" strike="noStrike" cap="none">
                <a:solidFill>
                  <a:schemeClr val="dk1"/>
                </a:solidFill>
                <a:latin typeface="+mn-lt"/>
                <a:ea typeface="Calibri"/>
                <a:cs typeface="Calibri"/>
                <a:sym typeface="Calibri"/>
              </a:rPr>
              <a:t>“I won’t take those suggestions my principal/coach/boss gives me, because they don’t really get what I’m doing.”</a:t>
            </a:r>
          </a:p>
          <a:p>
            <a:pPr marL="628650" marR="0" lvl="1" indent="-171450" algn="l" rtl="0">
              <a:lnSpc>
                <a:spcPct val="100000"/>
              </a:lnSpc>
              <a:spcBef>
                <a:spcPts val="0"/>
              </a:spcBef>
              <a:spcAft>
                <a:spcPts val="0"/>
              </a:spcAft>
              <a:buClr>
                <a:schemeClr val="dk1"/>
              </a:buClr>
              <a:buSzPct val="100000"/>
              <a:buFont typeface="Arial"/>
              <a:buChar char="•"/>
            </a:pPr>
            <a:r>
              <a:rPr lang="en-US" sz="1200" b="0" i="1" u="none" strike="noStrike" cap="none">
                <a:solidFill>
                  <a:schemeClr val="dk1"/>
                </a:solidFill>
                <a:latin typeface="+mn-lt"/>
                <a:ea typeface="Calibri"/>
                <a:cs typeface="Calibri"/>
                <a:sym typeface="Calibri"/>
              </a:rPr>
              <a:t>[animate] </a:t>
            </a:r>
            <a:r>
              <a:rPr lang="en-US" sz="1200" b="0" i="0" u="none" strike="noStrike" cap="none">
                <a:solidFill>
                  <a:schemeClr val="dk1"/>
                </a:solidFill>
                <a:latin typeface="+mn-lt"/>
                <a:ea typeface="Calibri"/>
                <a:cs typeface="Calibri"/>
                <a:sym typeface="Calibri"/>
              </a:rPr>
              <a:t>“I’m really just no good at this. Someone else can do it.”</a:t>
            </a:r>
          </a:p>
          <a:p>
            <a:pPr marL="628650" marR="0" lvl="1" indent="-171450" algn="l" rtl="0">
              <a:lnSpc>
                <a:spcPct val="100000"/>
              </a:lnSpc>
              <a:spcBef>
                <a:spcPts val="0"/>
              </a:spcBef>
              <a:spcAft>
                <a:spcPts val="0"/>
              </a:spcAft>
              <a:buClr>
                <a:schemeClr val="dk1"/>
              </a:buClr>
              <a:buSzPct val="100000"/>
              <a:buFont typeface="Arial"/>
              <a:buChar char="•"/>
            </a:pPr>
            <a:r>
              <a:rPr lang="en-US" sz="1200" b="0" i="1" u="none" strike="noStrike" cap="none">
                <a:solidFill>
                  <a:schemeClr val="dk1"/>
                </a:solidFill>
                <a:latin typeface="+mn-lt"/>
                <a:ea typeface="Calibri"/>
                <a:cs typeface="Calibri"/>
                <a:sym typeface="Calibri"/>
              </a:rPr>
              <a:t>[animate] </a:t>
            </a:r>
            <a:r>
              <a:rPr lang="en-US" sz="1200" b="0" i="0" u="none" strike="noStrike" cap="none">
                <a:solidFill>
                  <a:schemeClr val="dk1"/>
                </a:solidFill>
                <a:latin typeface="+mn-lt"/>
                <a:ea typeface="Calibri"/>
                <a:cs typeface="Calibri"/>
                <a:sym typeface="Calibri"/>
              </a:rPr>
              <a:t>“So-and-so is so much better at this than I am.  I need to find something else I can do well.”</a:t>
            </a:r>
          </a:p>
          <a:p>
            <a:pPr marL="171450" marR="0" lvl="0" indent="-171450" algn="l" rtl="0">
              <a:lnSpc>
                <a:spcPct val="100000"/>
              </a:lnSpc>
              <a:spcBef>
                <a:spcPts val="0"/>
              </a:spcBef>
              <a:spcAft>
                <a:spcPts val="0"/>
              </a:spcAft>
              <a:buClr>
                <a:schemeClr val="dk1"/>
              </a:buClr>
              <a:buSzPct val="100000"/>
              <a:buFont typeface="Arial"/>
              <a:buChar char="•"/>
            </a:pPr>
            <a:r>
              <a:rPr lang="en-US" sz="1200" b="0" i="1" u="none" strike="noStrike" cap="none">
                <a:solidFill>
                  <a:schemeClr val="dk1"/>
                </a:solidFill>
                <a:latin typeface="+mn-lt"/>
                <a:ea typeface="Calibri"/>
                <a:cs typeface="Calibri"/>
                <a:sym typeface="Calibri"/>
              </a:rPr>
              <a:t>[Facilitator should insert appropriate personal note here, e.g. not being “good” at cooking or a “natural” at basketball.]</a:t>
            </a: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8</a:t>
            </a:fld>
            <a:endParaRPr lang="en-US"/>
          </a:p>
        </p:txBody>
      </p:sp>
    </p:spTree>
    <p:extLst>
      <p:ext uri="{BB962C8B-B14F-4D97-AF65-F5344CB8AC3E}">
        <p14:creationId xmlns:p14="http://schemas.microsoft.com/office/powerpoint/2010/main" val="446442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Calibri"/>
              <a:buNone/>
              <a:tabLst/>
              <a:defRPr/>
            </a:pPr>
            <a:r>
              <a:rPr lang="en-US" b="1" i="1"/>
              <a:t>Facilitator:</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Objective of this slide: </a:t>
            </a:r>
            <a:r>
              <a:rPr lang="en-US" sz="1200" b="0" i="0" u="none" strike="noStrike" cap="none">
                <a:solidFill>
                  <a:schemeClr val="dk1"/>
                </a:solidFill>
                <a:latin typeface="+mn-lt"/>
                <a:ea typeface="Calibri"/>
                <a:cs typeface="Calibri"/>
                <a:sym typeface="Calibri"/>
              </a:rPr>
              <a:t>Introduce the Hersey-Blanchard framework for situational leadership</a:t>
            </a: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Estimated time: </a:t>
            </a:r>
            <a:r>
              <a:rPr lang="en-US" sz="1200" b="0" i="0" u="none" strike="noStrike" cap="none">
                <a:solidFill>
                  <a:schemeClr val="dk1"/>
                </a:solidFill>
                <a:latin typeface="+mn-lt"/>
                <a:ea typeface="Calibri"/>
                <a:cs typeface="Calibri"/>
                <a:sym typeface="Calibri"/>
              </a:rPr>
              <a:t>12 minutes</a:t>
            </a:r>
          </a:p>
          <a:p>
            <a:pPr marL="0" marR="0" lvl="0" indent="0" algn="l" rtl="0">
              <a:lnSpc>
                <a:spcPct val="100000"/>
              </a:lnSpc>
              <a:spcBef>
                <a:spcPts val="0"/>
              </a:spcBef>
              <a:spcAft>
                <a:spcPts val="0"/>
              </a:spcAft>
              <a:buClr>
                <a:schemeClr val="dk1"/>
              </a:buClr>
              <a:buSzPct val="25000"/>
              <a:buFont typeface="Calibri"/>
              <a:buNone/>
            </a:pPr>
            <a:endParaRPr lang="en-US" sz="1200" b="1" i="1"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200" b="1" i="1" u="none" strike="noStrike" cap="none">
                <a:solidFill>
                  <a:schemeClr val="dk1"/>
                </a:solidFill>
                <a:latin typeface="+mn-lt"/>
                <a:ea typeface="Calibri"/>
                <a:cs typeface="Calibri"/>
                <a:sym typeface="Calibri"/>
              </a:rPr>
              <a:t>Facilitator says:</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As you are coaching teachers or supporting Reach Associates, it will be important to consider both your mindset and their mindset. Do you believe they can improve? Do they believe they can improve?</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Mindset plays a lot into the “will” of a person to want to improve or believe they can improve. </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Just as will varies across your team members, so does their skill. </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Depending on the will of your team teachers and the skill they have, you will have to adapt your support to best meet their needs. It’s important to keep in mind that skill and will could be low for one team member in regards to one aspect of their job, but both skill and will could be different for that same team member in another aspect of their job or at a different point in time.</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The Hersey-Blanchard (Paul Hersey and Ken Blanchard) framework pictured here is one way to assess the teachers on your team in terms of what type of support they need at a particular point. Please keep in mind that this is a broad and general framework or guideline—it’s one way of thinking about how you may interact with your team teachers, but also serves as a reminder that we need to continue to adjust our interactions based on changing needs and circumstances—that is, situational adjustments! </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Let’s first look at diagnosing our team teachers by determining their levels of competency and commitment (we’ll refer to this as “skill” and “will”). Along the x axis is the competency level, ranging from low to high.  And along the y axis is the commitment level, ranging from low to high.  So someone in the bottom left quadrant is “low skill and low will” and someone in the top right quadrant is generally high skill and high will.</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for next animation] Now let’s talk about four general leadership styles and how you would use them to support all the teachers on your team. First, those who have low competence but high commitment need a lot of direction, so the leadership style that is generally best suited for that quadrant is </a:t>
            </a:r>
            <a:r>
              <a:rPr lang="en-US" sz="1200" b="1" i="0" u="sng" strike="noStrike" cap="none">
                <a:solidFill>
                  <a:schemeClr val="dk1"/>
                </a:solidFill>
                <a:latin typeface="+mn-lt"/>
                <a:ea typeface="Calibri"/>
                <a:cs typeface="Calibri"/>
                <a:sym typeface="Calibri"/>
              </a:rPr>
              <a:t>directing.</a:t>
            </a:r>
            <a:r>
              <a:rPr lang="en-US" sz="1200" b="0" i="0" u="none" strike="noStrike" cap="none">
                <a:solidFill>
                  <a:schemeClr val="dk1"/>
                </a:solidFill>
                <a:latin typeface="+mn-lt"/>
                <a:ea typeface="Calibri"/>
                <a:cs typeface="Calibri"/>
                <a:sym typeface="Calibri"/>
              </a:rPr>
              <a:t> They will generally do what you suggest, because they want to do well and improve.  In this quadrant, the teacher-leader provides specific directions—what to do, how to do it, and when to do it, and closely monitors whether or not a team member accomplishes the task.  What type of team teacher might you have in this quadrant? [Answer to look for: novice teacher.]</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for next animation] With team teachers who are highly competent and highly committed, </a:t>
            </a:r>
            <a:r>
              <a:rPr lang="en-US" sz="1200" b="1" i="0" u="sng" strike="noStrike" cap="none">
                <a:solidFill>
                  <a:schemeClr val="dk1"/>
                </a:solidFill>
                <a:latin typeface="+mn-lt"/>
                <a:ea typeface="Calibri"/>
                <a:cs typeface="Calibri"/>
                <a:sym typeface="Calibri"/>
              </a:rPr>
              <a:t>delegating</a:t>
            </a:r>
            <a:r>
              <a:rPr lang="en-US" sz="1200" b="0" i="0" u="none" strike="noStrike" cap="none">
                <a:solidFill>
                  <a:schemeClr val="dk1"/>
                </a:solidFill>
                <a:latin typeface="+mn-lt"/>
                <a:ea typeface="Calibri"/>
                <a:cs typeface="Calibri"/>
                <a:sym typeface="Calibri"/>
              </a:rPr>
              <a:t> is an effective strategy because they don’t need a lot of direction or support. In this case, you as a teacher-leader can even turn over responsibility for decision-making or problem-solving to someone in this quadrant.</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for next animation] Those who are generally competent but may be wavering in commitment are particularly challenging. They don’t need a lot of direction, but definitely need </a:t>
            </a:r>
            <a:r>
              <a:rPr lang="en-US" sz="1200" b="1" i="0" u="sng" strike="noStrike" cap="none">
                <a:solidFill>
                  <a:schemeClr val="dk1"/>
                </a:solidFill>
                <a:latin typeface="+mn-lt"/>
                <a:ea typeface="Calibri"/>
                <a:cs typeface="Calibri"/>
                <a:sym typeface="Calibri"/>
              </a:rPr>
              <a:t>supporting</a:t>
            </a:r>
            <a:r>
              <a:rPr lang="en-US" sz="1200" b="0" i="0" u="none" strike="noStrike" cap="none">
                <a:solidFill>
                  <a:schemeClr val="dk1"/>
                </a:solidFill>
                <a:latin typeface="+mn-lt"/>
                <a:ea typeface="Calibri"/>
                <a:cs typeface="Calibri"/>
                <a:sym typeface="Calibri"/>
              </a:rPr>
              <a:t>—in fact, what they often need is a morale boost. The teacher-leader could handle this by closely monitoring the team teacher’s efforts while also sharing responsibility for decision-making with them. Key to this quadrant is listening, providing support and ongoing encouragement for efforts. </a:t>
            </a:r>
            <a:r>
              <a:rPr lang="en-US" sz="1200" b="0" i="0" u="sng" strike="noStrike" cap="none">
                <a:solidFill>
                  <a:schemeClr val="dk1"/>
                </a:solidFill>
                <a:latin typeface="+mn-lt"/>
                <a:ea typeface="Calibri"/>
                <a:cs typeface="Calibri"/>
                <a:sym typeface="Calibri"/>
              </a:rPr>
              <a:t>Has anyone worked with someone like this?  Tell us about the situation and what you did.</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mn-lt"/>
                <a:ea typeface="Calibri"/>
                <a:cs typeface="Calibri"/>
                <a:sym typeface="Calibri"/>
              </a:rPr>
              <a:t>[Click for next animation] Those who are less competent and also have low commitment will need pretty intensive </a:t>
            </a:r>
            <a:r>
              <a:rPr lang="en-US" sz="1200" b="1" i="0" u="sng" strike="noStrike" cap="none">
                <a:solidFill>
                  <a:schemeClr val="dk1"/>
                </a:solidFill>
                <a:latin typeface="+mn-lt"/>
                <a:ea typeface="Calibri"/>
                <a:cs typeface="Calibri"/>
                <a:sym typeface="Calibri"/>
              </a:rPr>
              <a:t>coaching </a:t>
            </a:r>
            <a:r>
              <a:rPr lang="en-US" sz="1200" b="0" i="0" u="none" strike="noStrike" cap="none">
                <a:solidFill>
                  <a:schemeClr val="dk1"/>
                </a:solidFill>
                <a:latin typeface="+mn-lt"/>
                <a:ea typeface="Calibri"/>
                <a:cs typeface="Calibri"/>
                <a:sym typeface="Calibri"/>
              </a:rPr>
              <a:t>if they are going to become more productive and capable—as a teacher-leader, you will need to provide strong direction as well as ongoing external support and motivation. You will need to closely monitor progress toward goals, but in addition to providing clear direction, you must also explain the decisions, solicit suggestions, and support progress. </a:t>
            </a:r>
            <a:r>
              <a:rPr lang="en-US" sz="1200" b="0" i="0" u="sng" strike="noStrike" cap="none">
                <a:solidFill>
                  <a:schemeClr val="dk1"/>
                </a:solidFill>
                <a:latin typeface="+mn-lt"/>
                <a:ea typeface="Calibri"/>
                <a:cs typeface="Calibri"/>
                <a:sym typeface="Calibri"/>
              </a:rPr>
              <a:t>Has anyone worked with someone who fits in this quadrant? Tell us how you knew and what you did.</a:t>
            </a:r>
          </a:p>
          <a:p>
            <a:endParaRPr lang="en-US"/>
          </a:p>
        </p:txBody>
      </p:sp>
      <p:sp>
        <p:nvSpPr>
          <p:cNvPr id="4" name="Slide Number Placeholder 3"/>
          <p:cNvSpPr>
            <a:spLocks noGrp="1"/>
          </p:cNvSpPr>
          <p:nvPr>
            <p:ph type="sldNum" sz="quarter" idx="10"/>
          </p:nvPr>
        </p:nvSpPr>
        <p:spPr/>
        <p:txBody>
          <a:bodyPr/>
          <a:lstStyle/>
          <a:p>
            <a:fld id="{896ECE7F-0B4A-4070-80F6-26359A84C081}" type="slidenum">
              <a:rPr lang="en-US" smtClean="0"/>
              <a:t>9</a:t>
            </a:fld>
            <a:endParaRPr lang="en-US"/>
          </a:p>
        </p:txBody>
      </p:sp>
    </p:spTree>
    <p:extLst>
      <p:ext uri="{BB962C8B-B14F-4D97-AF65-F5344CB8AC3E}">
        <p14:creationId xmlns:p14="http://schemas.microsoft.com/office/powerpoint/2010/main" val="1996784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6FC818-2A56-4B15-A621-771042A30073}"/>
              </a:ext>
            </a:extLst>
          </p:cNvPr>
          <p:cNvSpPr/>
          <p:nvPr userDrawn="1"/>
        </p:nvSpPr>
        <p:spPr>
          <a:xfrm>
            <a:off x="0" y="3366655"/>
            <a:ext cx="4479989" cy="3487341"/>
          </a:xfrm>
          <a:prstGeom prst="rect">
            <a:avLst/>
          </a:prstGeom>
          <a:solidFill>
            <a:srgbClr val="3FA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BA598FC-731D-4A66-AC9A-CDE02D6E91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64749" y="3366655"/>
            <a:ext cx="4679251" cy="3487341"/>
          </a:xfrm>
          <a:prstGeom prst="rect">
            <a:avLst/>
          </a:prstGeom>
        </p:spPr>
      </p:pic>
      <p:sp>
        <p:nvSpPr>
          <p:cNvPr id="12" name="TextBox 11">
            <a:extLst>
              <a:ext uri="{FF2B5EF4-FFF2-40B4-BE49-F238E27FC236}">
                <a16:creationId xmlns:a16="http://schemas.microsoft.com/office/drawing/2014/main" id="{64CCD650-7A81-48EA-B0BA-D31E87070949}"/>
              </a:ext>
            </a:extLst>
          </p:cNvPr>
          <p:cNvSpPr txBox="1"/>
          <p:nvPr userDrawn="1"/>
        </p:nvSpPr>
        <p:spPr>
          <a:xfrm>
            <a:off x="2078785" y="6271169"/>
            <a:ext cx="2321469" cy="430887"/>
          </a:xfrm>
          <a:prstGeom prst="rect">
            <a:avLst/>
          </a:prstGeom>
          <a:noFill/>
        </p:spPr>
        <p:txBody>
          <a:bodyPr wrap="none" rtlCol="0">
            <a:spAutoFit/>
          </a:bodyPr>
          <a:lstStyle/>
          <a:p>
            <a:r>
              <a:rPr lang="en-US" sz="1100" b="0">
                <a:solidFill>
                  <a:schemeClr val="bg1"/>
                </a:solidFill>
              </a:rPr>
              <a:t>To copy or adapt this material, see </a:t>
            </a:r>
          </a:p>
          <a:p>
            <a:r>
              <a:rPr lang="en-US" sz="1100" b="0">
                <a:solidFill>
                  <a:schemeClr val="bg1"/>
                </a:solidFill>
              </a:rPr>
              <a:t>OpportunityCulture.org/terms-of-use</a:t>
            </a:r>
          </a:p>
        </p:txBody>
      </p:sp>
      <p:sp>
        <p:nvSpPr>
          <p:cNvPr id="16" name="Text Placeholder 10">
            <a:extLst>
              <a:ext uri="{FF2B5EF4-FFF2-40B4-BE49-F238E27FC236}">
                <a16:creationId xmlns:a16="http://schemas.microsoft.com/office/drawing/2014/main" id="{F6C63DF8-3942-48E5-A7EF-394502821DC5}"/>
              </a:ext>
            </a:extLst>
          </p:cNvPr>
          <p:cNvSpPr>
            <a:spLocks noGrp="1"/>
          </p:cNvSpPr>
          <p:nvPr>
            <p:ph type="body" sz="quarter" idx="17" hasCustomPrompt="1"/>
          </p:nvPr>
        </p:nvSpPr>
        <p:spPr>
          <a:xfrm>
            <a:off x="258509" y="1427702"/>
            <a:ext cx="8675284" cy="1048869"/>
          </a:xfrm>
          <a:prstGeom prst="rect">
            <a:avLst/>
          </a:prstGeom>
        </p:spPr>
        <p:txBody>
          <a:bodyPr anchor="ctr">
            <a:noAutofit/>
          </a:bodyPr>
          <a:lstStyle>
            <a:lvl1pPr>
              <a:buFontTx/>
              <a:buNone/>
              <a:defRPr sz="4000" b="1" baseline="0">
                <a:solidFill>
                  <a:srgbClr val="3FAB9B"/>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pic>
        <p:nvPicPr>
          <p:cNvPr id="11" name="Picture 10">
            <a:extLst>
              <a:ext uri="{FF2B5EF4-FFF2-40B4-BE49-F238E27FC236}">
                <a16:creationId xmlns:a16="http://schemas.microsoft.com/office/drawing/2014/main" id="{D2447F89-A2CF-442E-95E8-96678FC574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6195693"/>
            <a:ext cx="1861888" cy="581840"/>
          </a:xfrm>
          <a:prstGeom prst="rect">
            <a:avLst/>
          </a:prstGeom>
        </p:spPr>
      </p:pic>
      <p:pic>
        <p:nvPicPr>
          <p:cNvPr id="17" name="Picture 16">
            <a:extLst>
              <a:ext uri="{FF2B5EF4-FFF2-40B4-BE49-F238E27FC236}">
                <a16:creationId xmlns:a16="http://schemas.microsoft.com/office/drawing/2014/main" id="{00B30177-FBAE-4BCC-8B9C-553D05D5BCC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8551" y="205071"/>
            <a:ext cx="7315200" cy="497498"/>
          </a:xfrm>
          <a:prstGeom prst="rect">
            <a:avLst/>
          </a:prstGeom>
        </p:spPr>
      </p:pic>
    </p:spTree>
    <p:extLst>
      <p:ext uri="{BB962C8B-B14F-4D97-AF65-F5344CB8AC3E}">
        <p14:creationId xmlns:p14="http://schemas.microsoft.com/office/powerpoint/2010/main" val="386488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 Teal">
    <p:spTree>
      <p:nvGrpSpPr>
        <p:cNvPr id="1" name=""/>
        <p:cNvGrpSpPr/>
        <p:nvPr/>
      </p:nvGrpSpPr>
      <p:grpSpPr>
        <a:xfrm>
          <a:off x="0" y="0"/>
          <a:ext cx="0" cy="0"/>
          <a:chOff x="0" y="0"/>
          <a:chExt cx="0" cy="0"/>
        </a:xfrm>
      </p:grpSpPr>
      <p:sp>
        <p:nvSpPr>
          <p:cNvPr id="14" name="Chart Placeholder 2">
            <a:extLst>
              <a:ext uri="{FF2B5EF4-FFF2-40B4-BE49-F238E27FC236}">
                <a16:creationId xmlns:a16="http://schemas.microsoft.com/office/drawing/2014/main" id="{F54C192B-8AE5-41BB-B230-A4522DAB90B6}"/>
              </a:ext>
            </a:extLst>
          </p:cNvPr>
          <p:cNvSpPr>
            <a:spLocks noGrp="1"/>
          </p:cNvSpPr>
          <p:nvPr>
            <p:ph type="chart" sz="quarter" idx="18"/>
          </p:nvPr>
        </p:nvSpPr>
        <p:spPr>
          <a:xfrm>
            <a:off x="723207" y="1415524"/>
            <a:ext cx="7815851" cy="4592638"/>
          </a:xfrm>
          <a:prstGeom prst="rect">
            <a:avLst/>
          </a:prstGeom>
        </p:spPr>
        <p:txBody>
          <a:bodyPr/>
          <a:lstStyle/>
          <a:p>
            <a:endParaRPr lang="en-US"/>
          </a:p>
        </p:txBody>
      </p:sp>
      <p:sp>
        <p:nvSpPr>
          <p:cNvPr id="15" name="Text Placeholder 10">
            <a:extLst>
              <a:ext uri="{FF2B5EF4-FFF2-40B4-BE49-F238E27FC236}">
                <a16:creationId xmlns:a16="http://schemas.microsoft.com/office/drawing/2014/main" id="{993B6066-92B4-434B-BB1F-54E6575CE642}"/>
              </a:ext>
            </a:extLst>
          </p:cNvPr>
          <p:cNvSpPr>
            <a:spLocks noGrp="1"/>
          </p:cNvSpPr>
          <p:nvPr>
            <p:ph type="body" sz="quarter" idx="17" hasCustomPrompt="1"/>
          </p:nvPr>
        </p:nvSpPr>
        <p:spPr>
          <a:xfrm>
            <a:off x="1" y="369895"/>
            <a:ext cx="9144000" cy="769440"/>
          </a:xfrm>
          <a:prstGeom prst="rect">
            <a:avLst/>
          </a:prstGeom>
          <a:solidFill>
            <a:schemeClr val="accent1"/>
          </a:solidFill>
        </p:spPr>
        <p:txBody>
          <a:bodyPr anchor="ctr">
            <a:noAutofit/>
          </a:bodyPr>
          <a:lstStyle>
            <a:lvl1pPr algn="ctr">
              <a:buFontTx/>
              <a:buNone/>
              <a:defRPr sz="4000" b="1" baseline="0">
                <a:solidFill>
                  <a:schemeClr val="bg1"/>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spTree>
    <p:extLst>
      <p:ext uri="{BB962C8B-B14F-4D97-AF65-F5344CB8AC3E}">
        <p14:creationId xmlns:p14="http://schemas.microsoft.com/office/powerpoint/2010/main" val="1737067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 Te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6878" y="1472790"/>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07378" y="1472790"/>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0">
            <a:extLst>
              <a:ext uri="{FF2B5EF4-FFF2-40B4-BE49-F238E27FC236}">
                <a16:creationId xmlns:a16="http://schemas.microsoft.com/office/drawing/2014/main" id="{635DCBAC-FADE-4A82-A094-33C4BF6F2C31}"/>
              </a:ext>
            </a:extLst>
          </p:cNvPr>
          <p:cNvSpPr>
            <a:spLocks noGrp="1"/>
          </p:cNvSpPr>
          <p:nvPr>
            <p:ph type="body" sz="quarter" idx="17" hasCustomPrompt="1"/>
          </p:nvPr>
        </p:nvSpPr>
        <p:spPr>
          <a:xfrm>
            <a:off x="1" y="369895"/>
            <a:ext cx="9144000" cy="769440"/>
          </a:xfrm>
          <a:prstGeom prst="rect">
            <a:avLst/>
          </a:prstGeom>
          <a:solidFill>
            <a:schemeClr val="accent1"/>
          </a:solidFill>
        </p:spPr>
        <p:txBody>
          <a:bodyPr anchor="ctr">
            <a:noAutofit/>
          </a:bodyPr>
          <a:lstStyle>
            <a:lvl1pPr algn="ctr">
              <a:buFontTx/>
              <a:buNone/>
              <a:defRPr sz="4000" b="1" baseline="0">
                <a:solidFill>
                  <a:schemeClr val="bg1"/>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spTree>
    <p:extLst>
      <p:ext uri="{BB962C8B-B14F-4D97-AF65-F5344CB8AC3E}">
        <p14:creationId xmlns:p14="http://schemas.microsoft.com/office/powerpoint/2010/main" val="299659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C Principle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F65E88-557D-4AC9-AD75-59B5831FB1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6186" y="1327633"/>
            <a:ext cx="2285997" cy="1703702"/>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F6F45FC8-52C7-4BD2-8D71-297862A78990}"/>
              </a:ext>
            </a:extLst>
          </p:cNvPr>
          <p:cNvSpPr txBox="1"/>
          <p:nvPr userDrawn="1"/>
        </p:nvSpPr>
        <p:spPr>
          <a:xfrm>
            <a:off x="97892" y="3253516"/>
            <a:ext cx="8951515" cy="3108543"/>
          </a:xfrm>
          <a:prstGeom prst="rect">
            <a:avLst/>
          </a:prstGeom>
          <a:noFill/>
        </p:spPr>
        <p:txBody>
          <a:bodyPr wrap="square" rtlCol="0">
            <a:spAutoFit/>
          </a:bodyPr>
          <a:lstStyle/>
          <a:p>
            <a:pPr marL="0" indent="0" algn="l">
              <a:buNone/>
            </a:pPr>
            <a:r>
              <a:rPr lang="en-US" sz="2400" b="0"/>
              <a:t>1.  </a:t>
            </a:r>
            <a:r>
              <a:rPr lang="en-US" sz="2400" b="1">
                <a:solidFill>
                  <a:schemeClr val="accent2"/>
                </a:solidFill>
              </a:rPr>
              <a:t>Reach</a:t>
            </a:r>
            <a:r>
              <a:rPr lang="en-US" sz="2400">
                <a:solidFill>
                  <a:schemeClr val="accent2"/>
                </a:solidFill>
              </a:rPr>
              <a:t> </a:t>
            </a:r>
            <a:r>
              <a:rPr lang="en-US" sz="2400" b="1">
                <a:solidFill>
                  <a:schemeClr val="accent2"/>
                </a:solidFill>
              </a:rPr>
              <a:t>more students </a:t>
            </a:r>
            <a:r>
              <a:rPr lang="en-US" sz="2400"/>
              <a:t>with excellent teachers and their teams. </a:t>
            </a:r>
          </a:p>
          <a:p>
            <a:pPr marL="342900" indent="-342900" algn="l">
              <a:buAutoNum type="arabicPeriod"/>
            </a:pPr>
            <a:endParaRPr lang="en-US" sz="700"/>
          </a:p>
          <a:p>
            <a:pPr marL="0" indent="0" algn="l">
              <a:buNone/>
            </a:pPr>
            <a:r>
              <a:rPr lang="en-US" sz="2400" b="0"/>
              <a:t>2.  </a:t>
            </a:r>
            <a:r>
              <a:rPr lang="en-US" sz="2400" b="1">
                <a:solidFill>
                  <a:schemeClr val="accent2"/>
                </a:solidFill>
              </a:rPr>
              <a:t>Pay</a:t>
            </a:r>
            <a:r>
              <a:rPr lang="en-US" sz="2400">
                <a:solidFill>
                  <a:schemeClr val="accent2"/>
                </a:solidFill>
              </a:rPr>
              <a:t> </a:t>
            </a:r>
            <a:r>
              <a:rPr lang="en-US" sz="2400" b="1">
                <a:solidFill>
                  <a:schemeClr val="accent2"/>
                </a:solidFill>
              </a:rPr>
              <a:t>teachers more </a:t>
            </a:r>
            <a:r>
              <a:rPr lang="en-US" sz="2400"/>
              <a:t>for extending their reach.</a:t>
            </a:r>
          </a:p>
          <a:p>
            <a:pPr marL="342900" indent="-342900" algn="l">
              <a:buAutoNum type="arabicPeriod"/>
            </a:pPr>
            <a:endParaRPr lang="en-US" sz="700"/>
          </a:p>
          <a:p>
            <a:pPr marL="0" indent="0" algn="l">
              <a:buNone/>
            </a:pPr>
            <a:r>
              <a:rPr lang="en-US" sz="2400"/>
              <a:t>3.  Fund pay within </a:t>
            </a:r>
            <a:r>
              <a:rPr lang="en-US" sz="2400" b="1">
                <a:solidFill>
                  <a:schemeClr val="accent2"/>
                </a:solidFill>
              </a:rPr>
              <a:t>regular budgets</a:t>
            </a:r>
            <a:r>
              <a:rPr lang="en-US" sz="2400"/>
              <a:t>.</a:t>
            </a:r>
          </a:p>
          <a:p>
            <a:pPr marL="342900" indent="-342900" algn="l">
              <a:buAutoNum type="arabicPeriod"/>
            </a:pPr>
            <a:endParaRPr lang="en-US" sz="700"/>
          </a:p>
          <a:p>
            <a:pPr marL="0" indent="0" algn="l">
              <a:buNone/>
            </a:pPr>
            <a:r>
              <a:rPr lang="en-US" sz="2400"/>
              <a:t>4.  Provide protected in-school time and clarity about how to use it for </a:t>
            </a:r>
          </a:p>
          <a:p>
            <a:pPr marL="0" indent="0" algn="l">
              <a:buNone/>
            </a:pPr>
            <a:r>
              <a:rPr lang="en-US" sz="2400" b="1"/>
              <a:t>     </a:t>
            </a:r>
            <a:r>
              <a:rPr lang="en-US" sz="2400" b="1">
                <a:solidFill>
                  <a:schemeClr val="accent2"/>
                </a:solidFill>
              </a:rPr>
              <a:t>planning, collaboration, and development</a:t>
            </a:r>
            <a:r>
              <a:rPr lang="en-US" sz="2400"/>
              <a:t>. </a:t>
            </a:r>
          </a:p>
          <a:p>
            <a:pPr marL="342900" indent="-342900" algn="l">
              <a:buAutoNum type="arabicPeriod"/>
            </a:pPr>
            <a:endParaRPr lang="en-US" sz="700"/>
          </a:p>
          <a:p>
            <a:pPr marL="0" indent="0" algn="l">
              <a:buNone/>
            </a:pPr>
            <a:r>
              <a:rPr lang="en-US" sz="2400"/>
              <a:t>5.  Match </a:t>
            </a:r>
            <a:r>
              <a:rPr lang="en-US" sz="2400" b="1">
                <a:solidFill>
                  <a:schemeClr val="accent2"/>
                </a:solidFill>
              </a:rPr>
              <a:t>authority and accountability </a:t>
            </a:r>
            <a:r>
              <a:rPr lang="en-US" sz="2400"/>
              <a:t>to each person’s</a:t>
            </a:r>
          </a:p>
          <a:p>
            <a:pPr marL="0" indent="0" algn="l">
              <a:buNone/>
            </a:pPr>
            <a:r>
              <a:rPr lang="en-US" sz="2400"/>
              <a:t>     responsibilities.</a:t>
            </a:r>
          </a:p>
        </p:txBody>
      </p:sp>
      <p:sp>
        <p:nvSpPr>
          <p:cNvPr id="3" name="Rectangle 2">
            <a:extLst>
              <a:ext uri="{FF2B5EF4-FFF2-40B4-BE49-F238E27FC236}">
                <a16:creationId xmlns:a16="http://schemas.microsoft.com/office/drawing/2014/main" id="{1A09F0E4-2F7F-45A6-8B56-55EA4E3838E5}"/>
              </a:ext>
            </a:extLst>
          </p:cNvPr>
          <p:cNvSpPr/>
          <p:nvPr userDrawn="1"/>
        </p:nvSpPr>
        <p:spPr>
          <a:xfrm>
            <a:off x="0" y="1672405"/>
            <a:ext cx="6666186" cy="954107"/>
          </a:xfrm>
          <a:prstGeom prst="rect">
            <a:avLst/>
          </a:prstGeom>
          <a:solidFill>
            <a:schemeClr val="accent6">
              <a:lumMod val="20000"/>
              <a:lumOff val="80000"/>
            </a:schemeClr>
          </a:solidFill>
        </p:spPr>
        <p:txBody>
          <a:bodyPr wrap="square">
            <a:spAutoFit/>
          </a:bodyPr>
          <a:lstStyle/>
          <a:p>
            <a:pPr algn="ctr"/>
            <a:r>
              <a:rPr lang="en-US" sz="2800" b="1"/>
              <a:t>Teams of teachers and school leaders choose and tailor school models to:</a:t>
            </a:r>
          </a:p>
        </p:txBody>
      </p:sp>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Opportunity Culture Principles</a:t>
            </a:r>
          </a:p>
        </p:txBody>
      </p:sp>
    </p:spTree>
    <p:extLst>
      <p:ext uri="{BB962C8B-B14F-4D97-AF65-F5344CB8AC3E}">
        <p14:creationId xmlns:p14="http://schemas.microsoft.com/office/powerpoint/2010/main" val="42431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mon Challenge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F45FC8-52C7-4BD2-8D71-297862A78990}"/>
              </a:ext>
            </a:extLst>
          </p:cNvPr>
          <p:cNvSpPr txBox="1"/>
          <p:nvPr userDrawn="1"/>
        </p:nvSpPr>
        <p:spPr>
          <a:xfrm>
            <a:off x="4256690" y="1832408"/>
            <a:ext cx="4708635" cy="3477875"/>
          </a:xfrm>
          <a:prstGeom prst="rect">
            <a:avLst/>
          </a:prstGeom>
          <a:noFill/>
        </p:spPr>
        <p:txBody>
          <a:bodyPr wrap="square" rtlCol="0">
            <a:spAutoFit/>
          </a:bodyPr>
          <a:lstStyle/>
          <a:p>
            <a:pPr marL="342900" indent="-342900" algn="l">
              <a:buFont typeface="Arial" panose="020B0604020202020204" pitchFamily="34" charset="0"/>
              <a:buChar char="•"/>
            </a:pPr>
            <a:r>
              <a:rPr lang="en-US" sz="2400" b="0">
                <a:solidFill>
                  <a:schemeClr val="tx1"/>
                </a:solidFill>
              </a:rPr>
              <a:t>Excellent teachers have no greater reach than others.</a:t>
            </a:r>
          </a:p>
          <a:p>
            <a:pPr marL="342900" indent="-342900" algn="l">
              <a:buFont typeface="Arial" panose="020B0604020202020204" pitchFamily="34" charset="0"/>
              <a:buChar char="•"/>
            </a:pPr>
            <a:endParaRPr lang="en-US" sz="700" b="0">
              <a:solidFill>
                <a:schemeClr val="tx1"/>
              </a:solidFill>
            </a:endParaRPr>
          </a:p>
          <a:p>
            <a:pPr marL="342900" indent="-342900" algn="l">
              <a:buFont typeface="Arial" panose="020B0604020202020204" pitchFamily="34" charset="0"/>
              <a:buChar char="•"/>
            </a:pPr>
            <a:r>
              <a:rPr lang="en-US" sz="2400" b="0">
                <a:solidFill>
                  <a:schemeClr val="tx1"/>
                </a:solidFill>
              </a:rPr>
              <a:t>Students are losing excellent teachers to district jobs and other careers that pay more.</a:t>
            </a:r>
          </a:p>
          <a:p>
            <a:pPr marL="342900" indent="-342900" algn="l">
              <a:buFont typeface="Arial" panose="020B0604020202020204" pitchFamily="34" charset="0"/>
              <a:buChar char="•"/>
            </a:pPr>
            <a:endParaRPr lang="en-US" sz="700"/>
          </a:p>
          <a:p>
            <a:pPr marL="342900" indent="-342900" algn="l">
              <a:buFont typeface="Arial" panose="020B0604020202020204" pitchFamily="34" charset="0"/>
              <a:buChar char="•"/>
            </a:pPr>
            <a:r>
              <a:rPr lang="en-US" sz="2400"/>
              <a:t>Teachers</a:t>
            </a:r>
            <a:r>
              <a:rPr lang="en-US" sz="2400" baseline="0"/>
              <a:t> work alone and don’t have the support they need. </a:t>
            </a:r>
            <a:endParaRPr lang="en-US" sz="2400"/>
          </a:p>
          <a:p>
            <a:pPr marL="342900" indent="-342900" algn="l">
              <a:buFont typeface="Arial" panose="020B0604020202020204" pitchFamily="34" charset="0"/>
              <a:buChar char="•"/>
            </a:pPr>
            <a:endParaRPr lang="en-US" sz="700"/>
          </a:p>
          <a:p>
            <a:pPr marL="342900" indent="-342900" algn="l">
              <a:buFont typeface="Arial" panose="020B0604020202020204" pitchFamily="34" charset="0"/>
              <a:buChar char="•"/>
            </a:pPr>
            <a:r>
              <a:rPr lang="en-US" sz="2400"/>
              <a:t>Principals</a:t>
            </a:r>
            <a:r>
              <a:rPr lang="en-US" sz="2400" baseline="0"/>
              <a:t> feel overwhelmed.</a:t>
            </a:r>
            <a:endParaRPr lang="en-US" sz="2400"/>
          </a:p>
          <a:p>
            <a:pPr marL="342900" indent="-342900" algn="l">
              <a:buAutoNum type="arabicPeriod"/>
            </a:pPr>
            <a:endParaRPr lang="en-US" sz="700"/>
          </a:p>
        </p:txBody>
      </p:sp>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Common Challenges</a:t>
            </a:r>
          </a:p>
        </p:txBody>
      </p:sp>
      <p:grpSp>
        <p:nvGrpSpPr>
          <p:cNvPr id="9" name="Group 8">
            <a:extLst>
              <a:ext uri="{FF2B5EF4-FFF2-40B4-BE49-F238E27FC236}">
                <a16:creationId xmlns:a16="http://schemas.microsoft.com/office/drawing/2014/main" id="{02E4E34D-E6DD-49B3-8C40-4EE2E9D2B543}"/>
              </a:ext>
            </a:extLst>
          </p:cNvPr>
          <p:cNvGrpSpPr/>
          <p:nvPr userDrawn="1"/>
        </p:nvGrpSpPr>
        <p:grpSpPr>
          <a:xfrm>
            <a:off x="132254" y="1486028"/>
            <a:ext cx="3992957" cy="4691243"/>
            <a:chOff x="1678421" y="1436649"/>
            <a:chExt cx="3992957" cy="4691243"/>
          </a:xfrm>
        </p:grpSpPr>
        <p:sp>
          <p:nvSpPr>
            <p:cNvPr id="10" name="Rectangle: Rounded Corners 38">
              <a:extLst>
                <a:ext uri="{FF2B5EF4-FFF2-40B4-BE49-F238E27FC236}">
                  <a16:creationId xmlns:a16="http://schemas.microsoft.com/office/drawing/2014/main" id="{EE530D11-836C-40AD-872C-38AE45A08AC8}"/>
                </a:ext>
              </a:extLst>
            </p:cNvPr>
            <p:cNvSpPr/>
            <p:nvPr/>
          </p:nvSpPr>
          <p:spPr>
            <a:xfrm>
              <a:off x="1969914" y="1723147"/>
              <a:ext cx="3409971" cy="3750826"/>
            </a:xfrm>
            <a:prstGeom prst="roundRect">
              <a:avLst/>
            </a:prstGeom>
            <a:noFill/>
            <a:ln w="38100">
              <a:solidFill>
                <a:srgbClr val="E046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EDA226E6-22F4-40D1-BEE3-2C8D9F762C6D}"/>
                </a:ext>
              </a:extLst>
            </p:cNvPr>
            <p:cNvSpPr/>
            <p:nvPr/>
          </p:nvSpPr>
          <p:spPr>
            <a:xfrm>
              <a:off x="3412019" y="1436649"/>
              <a:ext cx="596118" cy="572996"/>
            </a:xfrm>
            <a:prstGeom prst="ellipse">
              <a:avLst/>
            </a:prstGeom>
            <a:solidFill>
              <a:srgbClr val="E04629"/>
            </a:solidFill>
            <a:ln>
              <a:solidFill>
                <a:srgbClr val="E044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P</a:t>
              </a:r>
            </a:p>
          </p:txBody>
        </p:sp>
        <p:grpSp>
          <p:nvGrpSpPr>
            <p:cNvPr id="12" name="Group 11">
              <a:extLst>
                <a:ext uri="{FF2B5EF4-FFF2-40B4-BE49-F238E27FC236}">
                  <a16:creationId xmlns:a16="http://schemas.microsoft.com/office/drawing/2014/main" id="{22BFE80A-1DDC-477B-91E0-12A6C1EDBABB}"/>
                </a:ext>
              </a:extLst>
            </p:cNvPr>
            <p:cNvGrpSpPr/>
            <p:nvPr/>
          </p:nvGrpSpPr>
          <p:grpSpPr>
            <a:xfrm>
              <a:off x="1678421" y="2132190"/>
              <a:ext cx="3992957" cy="2973211"/>
              <a:chOff x="1694184" y="2209800"/>
              <a:chExt cx="4575342" cy="3276600"/>
            </a:xfrm>
          </p:grpSpPr>
          <p:grpSp>
            <p:nvGrpSpPr>
              <p:cNvPr id="14" name="Group 13">
                <a:extLst>
                  <a:ext uri="{FF2B5EF4-FFF2-40B4-BE49-F238E27FC236}">
                    <a16:creationId xmlns:a16="http://schemas.microsoft.com/office/drawing/2014/main" id="{4CEA7962-E5A0-4723-A634-929F8D9BC8B9}"/>
                  </a:ext>
                </a:extLst>
              </p:cNvPr>
              <p:cNvGrpSpPr/>
              <p:nvPr/>
            </p:nvGrpSpPr>
            <p:grpSpPr>
              <a:xfrm>
                <a:off x="2362200" y="2209800"/>
                <a:ext cx="3276600" cy="3276600"/>
                <a:chOff x="2362200" y="2209800"/>
                <a:chExt cx="3276600" cy="3276600"/>
              </a:xfrm>
            </p:grpSpPr>
            <p:sp>
              <p:nvSpPr>
                <p:cNvPr id="21" name="Oval 20">
                  <a:extLst>
                    <a:ext uri="{FF2B5EF4-FFF2-40B4-BE49-F238E27FC236}">
                      <a16:creationId xmlns:a16="http://schemas.microsoft.com/office/drawing/2014/main" id="{6CF4775D-0079-42C0-B69B-1EFE7AEC0F81}"/>
                    </a:ext>
                  </a:extLst>
                </p:cNvPr>
                <p:cNvSpPr/>
                <p:nvPr/>
              </p:nvSpPr>
              <p:spPr>
                <a:xfrm>
                  <a:off x="3225800" y="22098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2" name="Oval 21">
                  <a:extLst>
                    <a:ext uri="{FF2B5EF4-FFF2-40B4-BE49-F238E27FC236}">
                      <a16:creationId xmlns:a16="http://schemas.microsoft.com/office/drawing/2014/main" id="{90D5BA3D-C51A-4D87-B19A-F3F44DCEAACE}"/>
                    </a:ext>
                  </a:extLst>
                </p:cNvPr>
                <p:cNvSpPr/>
                <p:nvPr/>
              </p:nvSpPr>
              <p:spPr>
                <a:xfrm>
                  <a:off x="4089400" y="22098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3" name="Oval 22">
                  <a:extLst>
                    <a:ext uri="{FF2B5EF4-FFF2-40B4-BE49-F238E27FC236}">
                      <a16:creationId xmlns:a16="http://schemas.microsoft.com/office/drawing/2014/main" id="{63C4020B-8B59-4E1F-A777-DB0403D627C7}"/>
                    </a:ext>
                  </a:extLst>
                </p:cNvPr>
                <p:cNvSpPr/>
                <p:nvPr/>
              </p:nvSpPr>
              <p:spPr>
                <a:xfrm>
                  <a:off x="4953000" y="2209800"/>
                  <a:ext cx="685800" cy="685800"/>
                </a:xfrm>
                <a:prstGeom prst="ellipse">
                  <a:avLst/>
                </a:prstGeom>
                <a:solidFill>
                  <a:srgbClr val="38AB9A"/>
                </a:solidFill>
                <a:ln w="38100" cmpd="sng">
                  <a:noFill/>
                </a:ln>
                <a:effectLst>
                  <a:glow rad="127000">
                    <a:srgbClr val="38AB9A">
                      <a:alpha val="40000"/>
                    </a:srgbClr>
                  </a:glo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1"/>
                      </a:solidFill>
                    </a:rPr>
                    <a:t>T</a:t>
                  </a:r>
                  <a:r>
                    <a:rPr lang="en-US" b="1" baseline="-25000">
                      <a:solidFill>
                        <a:schemeClr val="bg1"/>
                      </a:solidFill>
                    </a:rPr>
                    <a:t>25</a:t>
                  </a:r>
                </a:p>
              </p:txBody>
            </p:sp>
            <p:sp>
              <p:nvSpPr>
                <p:cNvPr id="24" name="Oval 23">
                  <a:extLst>
                    <a:ext uri="{FF2B5EF4-FFF2-40B4-BE49-F238E27FC236}">
                      <a16:creationId xmlns:a16="http://schemas.microsoft.com/office/drawing/2014/main" id="{401D11D5-6104-4F8F-87CC-8F1EEC685A6E}"/>
                    </a:ext>
                  </a:extLst>
                </p:cNvPr>
                <p:cNvSpPr/>
                <p:nvPr/>
              </p:nvSpPr>
              <p:spPr>
                <a:xfrm>
                  <a:off x="2362200" y="3048000"/>
                  <a:ext cx="685800" cy="685800"/>
                </a:xfrm>
                <a:prstGeom prst="ellipse">
                  <a:avLst/>
                </a:prstGeom>
                <a:solidFill>
                  <a:srgbClr val="38AB9A"/>
                </a:solidFill>
                <a:ln w="38100" cmpd="sng">
                  <a:noFill/>
                </a:ln>
                <a:effectLst>
                  <a:glow rad="127000">
                    <a:srgbClr val="38AB9A">
                      <a:alpha val="40000"/>
                    </a:srgbClr>
                  </a:glo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1"/>
                      </a:solidFill>
                    </a:rPr>
                    <a:t>T</a:t>
                  </a:r>
                  <a:r>
                    <a:rPr lang="en-US" b="1" baseline="-25000">
                      <a:solidFill>
                        <a:schemeClr val="bg1"/>
                      </a:solidFill>
                    </a:rPr>
                    <a:t>25</a:t>
                  </a:r>
                </a:p>
              </p:txBody>
            </p:sp>
            <p:sp>
              <p:nvSpPr>
                <p:cNvPr id="25" name="Oval 24">
                  <a:extLst>
                    <a:ext uri="{FF2B5EF4-FFF2-40B4-BE49-F238E27FC236}">
                      <a16:creationId xmlns:a16="http://schemas.microsoft.com/office/drawing/2014/main" id="{B8C12342-3D9B-4772-A97B-46DC4491C8E1}"/>
                    </a:ext>
                  </a:extLst>
                </p:cNvPr>
                <p:cNvSpPr/>
                <p:nvPr/>
              </p:nvSpPr>
              <p:spPr>
                <a:xfrm>
                  <a:off x="3225800" y="30480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6" name="Oval 25">
                  <a:extLst>
                    <a:ext uri="{FF2B5EF4-FFF2-40B4-BE49-F238E27FC236}">
                      <a16:creationId xmlns:a16="http://schemas.microsoft.com/office/drawing/2014/main" id="{B23E6586-DB84-4873-B0F2-29F9ADF64778}"/>
                    </a:ext>
                  </a:extLst>
                </p:cNvPr>
                <p:cNvSpPr/>
                <p:nvPr/>
              </p:nvSpPr>
              <p:spPr>
                <a:xfrm>
                  <a:off x="4089400" y="30480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7" name="Oval 26">
                  <a:extLst>
                    <a:ext uri="{FF2B5EF4-FFF2-40B4-BE49-F238E27FC236}">
                      <a16:creationId xmlns:a16="http://schemas.microsoft.com/office/drawing/2014/main" id="{C94F794D-7AC1-4024-9BC6-F003DD608CF7}"/>
                    </a:ext>
                  </a:extLst>
                </p:cNvPr>
                <p:cNvSpPr/>
                <p:nvPr/>
              </p:nvSpPr>
              <p:spPr>
                <a:xfrm>
                  <a:off x="4953000" y="30480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8" name="Oval 27">
                  <a:extLst>
                    <a:ext uri="{FF2B5EF4-FFF2-40B4-BE49-F238E27FC236}">
                      <a16:creationId xmlns:a16="http://schemas.microsoft.com/office/drawing/2014/main" id="{FF88C41A-5B47-49F9-89C8-25CB15B7EB0A}"/>
                    </a:ext>
                  </a:extLst>
                </p:cNvPr>
                <p:cNvSpPr/>
                <p:nvPr/>
              </p:nvSpPr>
              <p:spPr>
                <a:xfrm>
                  <a:off x="2362200" y="38862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29" name="Oval 28">
                  <a:extLst>
                    <a:ext uri="{FF2B5EF4-FFF2-40B4-BE49-F238E27FC236}">
                      <a16:creationId xmlns:a16="http://schemas.microsoft.com/office/drawing/2014/main" id="{6A9C1D26-A3D2-4EF7-BFD4-2B671C2C2B86}"/>
                    </a:ext>
                  </a:extLst>
                </p:cNvPr>
                <p:cNvSpPr/>
                <p:nvPr/>
              </p:nvSpPr>
              <p:spPr>
                <a:xfrm>
                  <a:off x="3225800" y="38862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30" name="Oval 29">
                  <a:extLst>
                    <a:ext uri="{FF2B5EF4-FFF2-40B4-BE49-F238E27FC236}">
                      <a16:creationId xmlns:a16="http://schemas.microsoft.com/office/drawing/2014/main" id="{5842E9E2-313F-45FC-9CCD-C69426462163}"/>
                    </a:ext>
                  </a:extLst>
                </p:cNvPr>
                <p:cNvSpPr/>
                <p:nvPr/>
              </p:nvSpPr>
              <p:spPr>
                <a:xfrm>
                  <a:off x="4953000" y="38862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31" name="Oval 30">
                  <a:extLst>
                    <a:ext uri="{FF2B5EF4-FFF2-40B4-BE49-F238E27FC236}">
                      <a16:creationId xmlns:a16="http://schemas.microsoft.com/office/drawing/2014/main" id="{42B6E0B1-ED05-4BC0-A85C-1EF612DD5B75}"/>
                    </a:ext>
                  </a:extLst>
                </p:cNvPr>
                <p:cNvSpPr/>
                <p:nvPr/>
              </p:nvSpPr>
              <p:spPr>
                <a:xfrm>
                  <a:off x="4114800" y="3886200"/>
                  <a:ext cx="685800" cy="685800"/>
                </a:xfrm>
                <a:prstGeom prst="ellipse">
                  <a:avLst/>
                </a:prstGeom>
                <a:solidFill>
                  <a:srgbClr val="38AB9A"/>
                </a:solidFill>
                <a:ln w="38100" cmpd="sng">
                  <a:noFill/>
                </a:ln>
                <a:effectLst>
                  <a:glow rad="127000">
                    <a:srgbClr val="38AB9A">
                      <a:alpha val="40000"/>
                    </a:srgbClr>
                  </a:glo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1"/>
                      </a:solidFill>
                    </a:rPr>
                    <a:t>T</a:t>
                  </a:r>
                  <a:r>
                    <a:rPr lang="en-US" b="1" baseline="-25000">
                      <a:solidFill>
                        <a:schemeClr val="bg1"/>
                      </a:solidFill>
                    </a:rPr>
                    <a:t>25</a:t>
                  </a:r>
                </a:p>
              </p:txBody>
            </p:sp>
            <p:sp>
              <p:nvSpPr>
                <p:cNvPr id="32" name="Oval 31">
                  <a:extLst>
                    <a:ext uri="{FF2B5EF4-FFF2-40B4-BE49-F238E27FC236}">
                      <a16:creationId xmlns:a16="http://schemas.microsoft.com/office/drawing/2014/main" id="{5DBA4BAB-CCB2-4A9A-B8C5-3670B4A76D1F}"/>
                    </a:ext>
                  </a:extLst>
                </p:cNvPr>
                <p:cNvSpPr/>
                <p:nvPr/>
              </p:nvSpPr>
              <p:spPr>
                <a:xfrm>
                  <a:off x="2362200" y="48006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33" name="Oval 32">
                  <a:extLst>
                    <a:ext uri="{FF2B5EF4-FFF2-40B4-BE49-F238E27FC236}">
                      <a16:creationId xmlns:a16="http://schemas.microsoft.com/office/drawing/2014/main" id="{4FC0AA4B-2816-4363-AD2E-551E9B4CCCC9}"/>
                    </a:ext>
                  </a:extLst>
                </p:cNvPr>
                <p:cNvSpPr/>
                <p:nvPr/>
              </p:nvSpPr>
              <p:spPr>
                <a:xfrm>
                  <a:off x="3276600" y="4800600"/>
                  <a:ext cx="685800" cy="685800"/>
                </a:xfrm>
                <a:prstGeom prst="ellipse">
                  <a:avLst/>
                </a:prstGeom>
                <a:solidFill>
                  <a:srgbClr val="38AB9A"/>
                </a:solidFill>
                <a:ln w="38100" cmpd="sng">
                  <a:noFill/>
                </a:ln>
                <a:effectLst>
                  <a:glow rad="127000">
                    <a:srgbClr val="38AB9A">
                      <a:alpha val="40000"/>
                    </a:srgbClr>
                  </a:glo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1"/>
                      </a:solidFill>
                    </a:rPr>
                    <a:t>T</a:t>
                  </a:r>
                  <a:r>
                    <a:rPr lang="en-US" b="1" baseline="-25000">
                      <a:solidFill>
                        <a:schemeClr val="bg1"/>
                      </a:solidFill>
                    </a:rPr>
                    <a:t>25</a:t>
                  </a:r>
                </a:p>
              </p:txBody>
            </p:sp>
            <p:sp>
              <p:nvSpPr>
                <p:cNvPr id="34" name="Oval 33">
                  <a:extLst>
                    <a:ext uri="{FF2B5EF4-FFF2-40B4-BE49-F238E27FC236}">
                      <a16:creationId xmlns:a16="http://schemas.microsoft.com/office/drawing/2014/main" id="{9BBF7353-5597-42D1-AC5F-51C0A2833F07}"/>
                    </a:ext>
                  </a:extLst>
                </p:cNvPr>
                <p:cNvSpPr/>
                <p:nvPr/>
              </p:nvSpPr>
              <p:spPr>
                <a:xfrm>
                  <a:off x="4114800" y="48006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35" name="Oval 34">
                  <a:extLst>
                    <a:ext uri="{FF2B5EF4-FFF2-40B4-BE49-F238E27FC236}">
                      <a16:creationId xmlns:a16="http://schemas.microsoft.com/office/drawing/2014/main" id="{71ADEE68-72A8-48BA-845F-40C3EE8C5D27}"/>
                    </a:ext>
                  </a:extLst>
                </p:cNvPr>
                <p:cNvSpPr/>
                <p:nvPr/>
              </p:nvSpPr>
              <p:spPr>
                <a:xfrm>
                  <a:off x="4953000" y="48006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sp>
              <p:nvSpPr>
                <p:cNvPr id="36" name="Oval 35">
                  <a:extLst>
                    <a:ext uri="{FF2B5EF4-FFF2-40B4-BE49-F238E27FC236}">
                      <a16:creationId xmlns:a16="http://schemas.microsoft.com/office/drawing/2014/main" id="{482471BD-2A7F-4BA5-B8BF-0C59F142291F}"/>
                    </a:ext>
                  </a:extLst>
                </p:cNvPr>
                <p:cNvSpPr/>
                <p:nvPr/>
              </p:nvSpPr>
              <p:spPr>
                <a:xfrm>
                  <a:off x="2362200" y="2209800"/>
                  <a:ext cx="685800" cy="685800"/>
                </a:xfrm>
                <a:prstGeom prst="ellipse">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a:solidFill>
                        <a:schemeClr val="bg2">
                          <a:lumMod val="50000"/>
                        </a:schemeClr>
                      </a:solidFill>
                    </a:rPr>
                    <a:t>T</a:t>
                  </a:r>
                  <a:r>
                    <a:rPr lang="en-US" b="1" baseline="-25000">
                      <a:solidFill>
                        <a:schemeClr val="bg2">
                          <a:lumMod val="50000"/>
                        </a:schemeClr>
                      </a:solidFill>
                    </a:rPr>
                    <a:t>25</a:t>
                  </a:r>
                </a:p>
              </p:txBody>
            </p:sp>
          </p:grpSp>
          <p:sp>
            <p:nvSpPr>
              <p:cNvPr id="15" name="Freeform 44">
                <a:extLst>
                  <a:ext uri="{FF2B5EF4-FFF2-40B4-BE49-F238E27FC236}">
                    <a16:creationId xmlns:a16="http://schemas.microsoft.com/office/drawing/2014/main" id="{89DC8391-322F-46E3-8A1D-CA8EC4EF9E66}"/>
                  </a:ext>
                </a:extLst>
              </p:cNvPr>
              <p:cNvSpPr/>
              <p:nvPr/>
            </p:nvSpPr>
            <p:spPr>
              <a:xfrm>
                <a:off x="5456241" y="2423703"/>
                <a:ext cx="813285" cy="233040"/>
              </a:xfrm>
              <a:custGeom>
                <a:avLst/>
                <a:gdLst>
                  <a:gd name="connsiteX0" fmla="*/ 0 w 599703"/>
                  <a:gd name="connsiteY0" fmla="*/ 148359 h 148359"/>
                  <a:gd name="connsiteX1" fmla="*/ 246937 w 599703"/>
                  <a:gd name="connsiteY1" fmla="*/ 7260 h 148359"/>
                  <a:gd name="connsiteX2" fmla="*/ 599703 w 599703"/>
                  <a:gd name="connsiteY2" fmla="*/ 19018 h 148359"/>
                </a:gdLst>
                <a:ahLst/>
                <a:cxnLst>
                  <a:cxn ang="0">
                    <a:pos x="connsiteX0" y="connsiteY0"/>
                  </a:cxn>
                  <a:cxn ang="0">
                    <a:pos x="connsiteX1" y="connsiteY1"/>
                  </a:cxn>
                  <a:cxn ang="0">
                    <a:pos x="connsiteX2" y="connsiteY2"/>
                  </a:cxn>
                </a:cxnLst>
                <a:rect l="l" t="t" r="r" b="b"/>
                <a:pathLst>
                  <a:path w="599703" h="148359">
                    <a:moveTo>
                      <a:pt x="0" y="148359"/>
                    </a:moveTo>
                    <a:cubicBezTo>
                      <a:pt x="73493" y="88588"/>
                      <a:pt x="146986" y="28817"/>
                      <a:pt x="246937" y="7260"/>
                    </a:cubicBezTo>
                    <a:cubicBezTo>
                      <a:pt x="346888" y="-14297"/>
                      <a:pt x="599703" y="19018"/>
                      <a:pt x="599703" y="19018"/>
                    </a:cubicBezTo>
                  </a:path>
                </a:pathLst>
              </a:custGeom>
              <a:ln w="28575" cmpd="sng">
                <a:solidFill>
                  <a:srgbClr val="38AB9A"/>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a:p>
            </p:txBody>
          </p:sp>
          <p:sp>
            <p:nvSpPr>
              <p:cNvPr id="17" name="Freeform 45">
                <a:extLst>
                  <a:ext uri="{FF2B5EF4-FFF2-40B4-BE49-F238E27FC236}">
                    <a16:creationId xmlns:a16="http://schemas.microsoft.com/office/drawing/2014/main" id="{F0DA6C37-0B5C-40F0-BC4D-89E91A19DC68}"/>
                  </a:ext>
                </a:extLst>
              </p:cNvPr>
              <p:cNvSpPr/>
              <p:nvPr/>
            </p:nvSpPr>
            <p:spPr>
              <a:xfrm>
                <a:off x="4755047" y="3962400"/>
                <a:ext cx="1514479" cy="224558"/>
              </a:xfrm>
              <a:custGeom>
                <a:avLst/>
                <a:gdLst>
                  <a:gd name="connsiteX0" fmla="*/ 0 w 599703"/>
                  <a:gd name="connsiteY0" fmla="*/ 148359 h 148359"/>
                  <a:gd name="connsiteX1" fmla="*/ 246937 w 599703"/>
                  <a:gd name="connsiteY1" fmla="*/ 7260 h 148359"/>
                  <a:gd name="connsiteX2" fmla="*/ 599703 w 599703"/>
                  <a:gd name="connsiteY2" fmla="*/ 19018 h 148359"/>
                </a:gdLst>
                <a:ahLst/>
                <a:cxnLst>
                  <a:cxn ang="0">
                    <a:pos x="connsiteX0" y="connsiteY0"/>
                  </a:cxn>
                  <a:cxn ang="0">
                    <a:pos x="connsiteX1" y="connsiteY1"/>
                  </a:cxn>
                  <a:cxn ang="0">
                    <a:pos x="connsiteX2" y="connsiteY2"/>
                  </a:cxn>
                </a:cxnLst>
                <a:rect l="l" t="t" r="r" b="b"/>
                <a:pathLst>
                  <a:path w="599703" h="148359">
                    <a:moveTo>
                      <a:pt x="0" y="148359"/>
                    </a:moveTo>
                    <a:cubicBezTo>
                      <a:pt x="73493" y="88588"/>
                      <a:pt x="146986" y="28817"/>
                      <a:pt x="246937" y="7260"/>
                    </a:cubicBezTo>
                    <a:cubicBezTo>
                      <a:pt x="346888" y="-14297"/>
                      <a:pt x="599703" y="19018"/>
                      <a:pt x="599703" y="19018"/>
                    </a:cubicBezTo>
                  </a:path>
                </a:pathLst>
              </a:custGeom>
              <a:ln w="28575" cmpd="sng">
                <a:solidFill>
                  <a:srgbClr val="38AB9A"/>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a:p>
            </p:txBody>
          </p:sp>
          <p:sp>
            <p:nvSpPr>
              <p:cNvPr id="18" name="Freeform 46">
                <a:extLst>
                  <a:ext uri="{FF2B5EF4-FFF2-40B4-BE49-F238E27FC236}">
                    <a16:creationId xmlns:a16="http://schemas.microsoft.com/office/drawing/2014/main" id="{BFA279B0-1830-4568-80C5-E8557B324C08}"/>
                  </a:ext>
                </a:extLst>
              </p:cNvPr>
              <p:cNvSpPr/>
              <p:nvPr/>
            </p:nvSpPr>
            <p:spPr>
              <a:xfrm flipH="1">
                <a:off x="1752606" y="3200400"/>
                <a:ext cx="818358" cy="94602"/>
              </a:xfrm>
              <a:custGeom>
                <a:avLst/>
                <a:gdLst>
                  <a:gd name="connsiteX0" fmla="*/ 0 w 599703"/>
                  <a:gd name="connsiteY0" fmla="*/ 148359 h 148359"/>
                  <a:gd name="connsiteX1" fmla="*/ 246937 w 599703"/>
                  <a:gd name="connsiteY1" fmla="*/ 7260 h 148359"/>
                  <a:gd name="connsiteX2" fmla="*/ 599703 w 599703"/>
                  <a:gd name="connsiteY2" fmla="*/ 19018 h 148359"/>
                </a:gdLst>
                <a:ahLst/>
                <a:cxnLst>
                  <a:cxn ang="0">
                    <a:pos x="connsiteX0" y="connsiteY0"/>
                  </a:cxn>
                  <a:cxn ang="0">
                    <a:pos x="connsiteX1" y="connsiteY1"/>
                  </a:cxn>
                  <a:cxn ang="0">
                    <a:pos x="connsiteX2" y="connsiteY2"/>
                  </a:cxn>
                </a:cxnLst>
                <a:rect l="l" t="t" r="r" b="b"/>
                <a:pathLst>
                  <a:path w="599703" h="148359">
                    <a:moveTo>
                      <a:pt x="0" y="148359"/>
                    </a:moveTo>
                    <a:cubicBezTo>
                      <a:pt x="73493" y="88588"/>
                      <a:pt x="146986" y="28817"/>
                      <a:pt x="246937" y="7260"/>
                    </a:cubicBezTo>
                    <a:cubicBezTo>
                      <a:pt x="346888" y="-14297"/>
                      <a:pt x="599703" y="19018"/>
                      <a:pt x="599703" y="19018"/>
                    </a:cubicBezTo>
                  </a:path>
                </a:pathLst>
              </a:custGeom>
              <a:ln w="28575" cmpd="sng">
                <a:solidFill>
                  <a:srgbClr val="38AB9A"/>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a:p>
            </p:txBody>
          </p:sp>
          <p:sp>
            <p:nvSpPr>
              <p:cNvPr id="20" name="Freeform 47">
                <a:extLst>
                  <a:ext uri="{FF2B5EF4-FFF2-40B4-BE49-F238E27FC236}">
                    <a16:creationId xmlns:a16="http://schemas.microsoft.com/office/drawing/2014/main" id="{801469F9-9C68-4238-81DB-FB11E0D99BE3}"/>
                  </a:ext>
                </a:extLst>
              </p:cNvPr>
              <p:cNvSpPr/>
              <p:nvPr/>
            </p:nvSpPr>
            <p:spPr>
              <a:xfrm flipH="1">
                <a:off x="1694184" y="4900426"/>
                <a:ext cx="1673522" cy="224560"/>
              </a:xfrm>
              <a:custGeom>
                <a:avLst/>
                <a:gdLst>
                  <a:gd name="connsiteX0" fmla="*/ 0 w 599703"/>
                  <a:gd name="connsiteY0" fmla="*/ 148359 h 148359"/>
                  <a:gd name="connsiteX1" fmla="*/ 246937 w 599703"/>
                  <a:gd name="connsiteY1" fmla="*/ 7260 h 148359"/>
                  <a:gd name="connsiteX2" fmla="*/ 599703 w 599703"/>
                  <a:gd name="connsiteY2" fmla="*/ 19018 h 148359"/>
                </a:gdLst>
                <a:ahLst/>
                <a:cxnLst>
                  <a:cxn ang="0">
                    <a:pos x="connsiteX0" y="connsiteY0"/>
                  </a:cxn>
                  <a:cxn ang="0">
                    <a:pos x="connsiteX1" y="connsiteY1"/>
                  </a:cxn>
                  <a:cxn ang="0">
                    <a:pos x="connsiteX2" y="connsiteY2"/>
                  </a:cxn>
                </a:cxnLst>
                <a:rect l="l" t="t" r="r" b="b"/>
                <a:pathLst>
                  <a:path w="599703" h="148359">
                    <a:moveTo>
                      <a:pt x="0" y="148359"/>
                    </a:moveTo>
                    <a:cubicBezTo>
                      <a:pt x="73493" y="88588"/>
                      <a:pt x="146986" y="28817"/>
                      <a:pt x="246937" y="7260"/>
                    </a:cubicBezTo>
                    <a:cubicBezTo>
                      <a:pt x="346888" y="-14297"/>
                      <a:pt x="599703" y="19018"/>
                      <a:pt x="599703" y="19018"/>
                    </a:cubicBezTo>
                  </a:path>
                </a:pathLst>
              </a:custGeom>
              <a:ln w="28575" cmpd="sng">
                <a:solidFill>
                  <a:srgbClr val="38AB9A"/>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a:p>
            </p:txBody>
          </p:sp>
        </p:grpSp>
        <p:sp>
          <p:nvSpPr>
            <p:cNvPr id="13" name="TextBox 12">
              <a:extLst>
                <a:ext uri="{FF2B5EF4-FFF2-40B4-BE49-F238E27FC236}">
                  <a16:creationId xmlns:a16="http://schemas.microsoft.com/office/drawing/2014/main" id="{3480A7D1-81B4-4B15-BD5E-BFCD7ACFC8F8}"/>
                </a:ext>
              </a:extLst>
            </p:cNvPr>
            <p:cNvSpPr txBox="1"/>
            <p:nvPr/>
          </p:nvSpPr>
          <p:spPr>
            <a:xfrm>
              <a:off x="2059388" y="5543117"/>
              <a:ext cx="3320497" cy="584775"/>
            </a:xfrm>
            <a:prstGeom prst="rect">
              <a:avLst/>
            </a:prstGeom>
            <a:noFill/>
          </p:spPr>
          <p:txBody>
            <a:bodyPr wrap="square" rtlCol="0" anchor="ctr" anchorCtr="1">
              <a:spAutoFit/>
            </a:bodyPr>
            <a:lstStyle/>
            <a:p>
              <a:r>
                <a:rPr lang="en-US" sz="1600" i="1">
                  <a:solidFill>
                    <a:schemeClr val="tx1">
                      <a:lumMod val="65000"/>
                      <a:lumOff val="35000"/>
                    </a:schemeClr>
                  </a:solidFill>
                </a:rPr>
                <a:t>Too many of the best teachers leave teaching to advance their careers.</a:t>
              </a:r>
              <a:endParaRPr lang="en-US" sz="1600">
                <a:solidFill>
                  <a:schemeClr val="tx1">
                    <a:lumMod val="65000"/>
                    <a:lumOff val="35000"/>
                  </a:schemeClr>
                </a:solidFill>
              </a:endParaRPr>
            </a:p>
          </p:txBody>
        </p:sp>
      </p:grpSp>
    </p:spTree>
    <p:extLst>
      <p:ext uri="{BB962C8B-B14F-4D97-AF65-F5344CB8AC3E}">
        <p14:creationId xmlns:p14="http://schemas.microsoft.com/office/powerpoint/2010/main" val="152782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olution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F45FC8-52C7-4BD2-8D71-297862A78990}"/>
              </a:ext>
            </a:extLst>
          </p:cNvPr>
          <p:cNvSpPr txBox="1"/>
          <p:nvPr userDrawn="1"/>
        </p:nvSpPr>
        <p:spPr>
          <a:xfrm>
            <a:off x="4256690" y="1832408"/>
            <a:ext cx="4708635" cy="3847207"/>
          </a:xfrm>
          <a:prstGeom prst="rect">
            <a:avLst/>
          </a:prstGeom>
          <a:noFill/>
        </p:spPr>
        <p:txBody>
          <a:bodyPr wrap="square" rtlCol="0">
            <a:spAutoFit/>
          </a:bodyPr>
          <a:lstStyle/>
          <a:p>
            <a:pPr marL="342900" indent="-342900" algn="l">
              <a:buFont typeface="Arial" panose="020B0604020202020204" pitchFamily="34" charset="0"/>
              <a:buChar char="•"/>
            </a:pPr>
            <a:r>
              <a:rPr lang="en-US" sz="2400" b="0">
                <a:solidFill>
                  <a:schemeClr val="tx1"/>
                </a:solidFill>
              </a:rPr>
              <a:t>Students gain consistent access to excellent teaching.</a:t>
            </a:r>
          </a:p>
          <a:p>
            <a:pPr marL="342900" indent="-342900" algn="l">
              <a:buFont typeface="Arial" panose="020B0604020202020204" pitchFamily="34" charset="0"/>
              <a:buChar char="•"/>
            </a:pPr>
            <a:endParaRPr lang="en-US" sz="700" b="0">
              <a:solidFill>
                <a:schemeClr val="tx1"/>
              </a:solidFill>
            </a:endParaRPr>
          </a:p>
          <a:p>
            <a:pPr marL="342900" indent="-342900" algn="l">
              <a:buFont typeface="Arial" panose="020B0604020202020204" pitchFamily="34" charset="0"/>
              <a:buChar char="•"/>
            </a:pPr>
            <a:r>
              <a:rPr lang="en-US" sz="2400" b="0">
                <a:solidFill>
                  <a:schemeClr val="tx1"/>
                </a:solidFill>
              </a:rPr>
              <a:t>Great teachers advance, lead from the classroom and earn more.</a:t>
            </a:r>
          </a:p>
          <a:p>
            <a:pPr marL="342900" indent="-342900" algn="l">
              <a:buFont typeface="Arial" panose="020B0604020202020204" pitchFamily="34" charset="0"/>
              <a:buChar char="•"/>
            </a:pPr>
            <a:endParaRPr lang="en-US" sz="700"/>
          </a:p>
          <a:p>
            <a:pPr marL="342900" indent="-342900" algn="l">
              <a:buFont typeface="Arial" panose="020B0604020202020204" pitchFamily="34" charset="0"/>
              <a:buChar char="•"/>
            </a:pPr>
            <a:r>
              <a:rPr lang="en-US" sz="2400"/>
              <a:t>Teachers</a:t>
            </a:r>
            <a:r>
              <a:rPr lang="en-US" sz="2400" baseline="0"/>
              <a:t> get the daily support they need to improve.</a:t>
            </a:r>
            <a:endParaRPr lang="en-US" sz="2400"/>
          </a:p>
          <a:p>
            <a:pPr marL="342900" indent="-342900" algn="l">
              <a:buFont typeface="Arial" panose="020B0604020202020204" pitchFamily="34" charset="0"/>
              <a:buChar char="•"/>
            </a:pPr>
            <a:endParaRPr lang="en-US" sz="700"/>
          </a:p>
          <a:p>
            <a:pPr marL="342900" indent="-342900" algn="l">
              <a:buFont typeface="Arial" panose="020B0604020202020204" pitchFamily="34" charset="0"/>
              <a:buChar char="•"/>
            </a:pPr>
            <a:r>
              <a:rPr lang="en-US" sz="2400"/>
              <a:t>Principals</a:t>
            </a:r>
            <a:r>
              <a:rPr lang="en-US" sz="2400" baseline="0"/>
              <a:t> drive change through distributed leadership.</a:t>
            </a:r>
            <a:endParaRPr lang="en-US" sz="2400"/>
          </a:p>
          <a:p>
            <a:pPr marL="342900" indent="-342900" algn="l">
              <a:buAutoNum type="arabicPeriod"/>
            </a:pPr>
            <a:endParaRPr lang="en-US" sz="700"/>
          </a:p>
        </p:txBody>
      </p:sp>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Solutions</a:t>
            </a:r>
          </a:p>
        </p:txBody>
      </p:sp>
      <p:grpSp>
        <p:nvGrpSpPr>
          <p:cNvPr id="9" name="Group 8">
            <a:extLst>
              <a:ext uri="{FF2B5EF4-FFF2-40B4-BE49-F238E27FC236}">
                <a16:creationId xmlns:a16="http://schemas.microsoft.com/office/drawing/2014/main" id="{D0867853-35F9-4525-B7B6-A60130246BAD}"/>
              </a:ext>
            </a:extLst>
          </p:cNvPr>
          <p:cNvGrpSpPr/>
          <p:nvPr userDrawn="1"/>
        </p:nvGrpSpPr>
        <p:grpSpPr>
          <a:xfrm>
            <a:off x="403511" y="1478885"/>
            <a:ext cx="3409971" cy="4675362"/>
            <a:chOff x="1866551" y="1333286"/>
            <a:chExt cx="3409971" cy="4675362"/>
          </a:xfrm>
        </p:grpSpPr>
        <p:grpSp>
          <p:nvGrpSpPr>
            <p:cNvPr id="10" name="Group 9">
              <a:extLst>
                <a:ext uri="{FF2B5EF4-FFF2-40B4-BE49-F238E27FC236}">
                  <a16:creationId xmlns:a16="http://schemas.microsoft.com/office/drawing/2014/main" id="{B9895218-BBCA-4219-BB3A-418B95E61A60}"/>
                </a:ext>
              </a:extLst>
            </p:cNvPr>
            <p:cNvGrpSpPr/>
            <p:nvPr/>
          </p:nvGrpSpPr>
          <p:grpSpPr>
            <a:xfrm>
              <a:off x="2199999" y="2085208"/>
              <a:ext cx="1285800" cy="1326580"/>
              <a:chOff x="1294281" y="2637695"/>
              <a:chExt cx="1272159" cy="1328345"/>
            </a:xfrm>
          </p:grpSpPr>
          <p:sp>
            <p:nvSpPr>
              <p:cNvPr id="44" name="Rectangle 43">
                <a:extLst>
                  <a:ext uri="{FF2B5EF4-FFF2-40B4-BE49-F238E27FC236}">
                    <a16:creationId xmlns:a16="http://schemas.microsoft.com/office/drawing/2014/main" id="{7A15B36B-B778-4ECE-8110-C9C56006CFB3}"/>
                  </a:ext>
                </a:extLst>
              </p:cNvPr>
              <p:cNvSpPr/>
              <p:nvPr/>
            </p:nvSpPr>
            <p:spPr>
              <a:xfrm>
                <a:off x="1511159" y="2836614"/>
                <a:ext cx="844062" cy="891696"/>
              </a:xfrm>
              <a:prstGeom prst="rect">
                <a:avLst/>
              </a:prstGeom>
              <a:noFill/>
              <a:ln w="57150">
                <a:solidFill>
                  <a:srgbClr val="38AB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5" name="Oval 44">
                <a:extLst>
                  <a:ext uri="{FF2B5EF4-FFF2-40B4-BE49-F238E27FC236}">
                    <a16:creationId xmlns:a16="http://schemas.microsoft.com/office/drawing/2014/main" id="{20080C09-7C2F-48CB-82D1-4EA32F4F6D5F}"/>
                  </a:ext>
                </a:extLst>
              </p:cNvPr>
              <p:cNvSpPr/>
              <p:nvPr/>
            </p:nvSpPr>
            <p:spPr>
              <a:xfrm>
                <a:off x="1331674" y="3512479"/>
                <a:ext cx="422032" cy="422030"/>
              </a:xfrm>
              <a:prstGeom prst="ellipse">
                <a:avLst/>
              </a:prstGeom>
              <a:solidFill>
                <a:srgbClr val="38AB9A"/>
              </a:solidFill>
              <a:ln>
                <a:noFill/>
              </a:ln>
              <a:effectLst>
                <a:glow rad="63500">
                  <a:srgbClr val="38AB9A">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T</a:t>
                </a:r>
              </a:p>
            </p:txBody>
          </p:sp>
          <p:sp>
            <p:nvSpPr>
              <p:cNvPr id="46" name="Oval 45">
                <a:extLst>
                  <a:ext uri="{FF2B5EF4-FFF2-40B4-BE49-F238E27FC236}">
                    <a16:creationId xmlns:a16="http://schemas.microsoft.com/office/drawing/2014/main" id="{F49CAFDA-9AFB-43B1-8167-A508C3B3DE8D}"/>
                  </a:ext>
                </a:extLst>
              </p:cNvPr>
              <p:cNvSpPr/>
              <p:nvPr/>
            </p:nvSpPr>
            <p:spPr>
              <a:xfrm>
                <a:off x="2144408" y="2637695"/>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bg2">
                      <a:lumMod val="50000"/>
                    </a:schemeClr>
                  </a:solidFill>
                </a:endParaRPr>
              </a:p>
            </p:txBody>
          </p:sp>
          <p:sp>
            <p:nvSpPr>
              <p:cNvPr id="47" name="Oval 46">
                <a:extLst>
                  <a:ext uri="{FF2B5EF4-FFF2-40B4-BE49-F238E27FC236}">
                    <a16:creationId xmlns:a16="http://schemas.microsoft.com/office/drawing/2014/main" id="{47731AF0-FA15-497E-9F3A-DF34F06AC192}"/>
                  </a:ext>
                </a:extLst>
              </p:cNvPr>
              <p:cNvSpPr/>
              <p:nvPr/>
            </p:nvSpPr>
            <p:spPr>
              <a:xfrm>
                <a:off x="1294281" y="2676502"/>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48" name="Oval 47">
                <a:extLst>
                  <a:ext uri="{FF2B5EF4-FFF2-40B4-BE49-F238E27FC236}">
                    <a16:creationId xmlns:a16="http://schemas.microsoft.com/office/drawing/2014/main" id="{E29646C5-2E6A-446D-99A3-1D0E63BCC249}"/>
                  </a:ext>
                </a:extLst>
              </p:cNvPr>
              <p:cNvSpPr/>
              <p:nvPr/>
            </p:nvSpPr>
            <p:spPr>
              <a:xfrm>
                <a:off x="2133898" y="3544010"/>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49" name="TextBox 48">
                <a:extLst>
                  <a:ext uri="{FF2B5EF4-FFF2-40B4-BE49-F238E27FC236}">
                    <a16:creationId xmlns:a16="http://schemas.microsoft.com/office/drawing/2014/main" id="{F0567324-B16E-4E8D-8F19-0EB964BA6B48}"/>
                  </a:ext>
                </a:extLst>
              </p:cNvPr>
              <p:cNvSpPr txBox="1"/>
              <p:nvPr/>
            </p:nvSpPr>
            <p:spPr>
              <a:xfrm>
                <a:off x="1592288" y="3133572"/>
                <a:ext cx="672959" cy="277368"/>
              </a:xfrm>
              <a:prstGeom prst="rect">
                <a:avLst/>
              </a:prstGeom>
              <a:noFill/>
            </p:spPr>
            <p:txBody>
              <a:bodyPr wrap="square" rtlCol="0">
                <a:spAutoFit/>
              </a:bodyPr>
              <a:lstStyle/>
              <a:p>
                <a:pPr algn="ctr"/>
                <a:r>
                  <a:rPr lang="en-US" sz="1200" b="1">
                    <a:solidFill>
                      <a:srgbClr val="38AB9A"/>
                    </a:solidFill>
                  </a:rPr>
                  <a:t>100</a:t>
                </a:r>
              </a:p>
            </p:txBody>
          </p:sp>
        </p:grpSp>
        <p:grpSp>
          <p:nvGrpSpPr>
            <p:cNvPr id="11" name="Group 10">
              <a:extLst>
                <a:ext uri="{FF2B5EF4-FFF2-40B4-BE49-F238E27FC236}">
                  <a16:creationId xmlns:a16="http://schemas.microsoft.com/office/drawing/2014/main" id="{4F88B550-5DC5-4B84-B6A0-893352752791}"/>
                </a:ext>
              </a:extLst>
            </p:cNvPr>
            <p:cNvGrpSpPr/>
            <p:nvPr/>
          </p:nvGrpSpPr>
          <p:grpSpPr>
            <a:xfrm>
              <a:off x="3633686" y="2065355"/>
              <a:ext cx="1285800" cy="1326580"/>
              <a:chOff x="1294281" y="2637695"/>
              <a:chExt cx="1272159" cy="1328345"/>
            </a:xfrm>
          </p:grpSpPr>
          <p:sp>
            <p:nvSpPr>
              <p:cNvPr id="38" name="Rectangle 37">
                <a:extLst>
                  <a:ext uri="{FF2B5EF4-FFF2-40B4-BE49-F238E27FC236}">
                    <a16:creationId xmlns:a16="http://schemas.microsoft.com/office/drawing/2014/main" id="{76C9E497-5DD7-4100-8583-FE19D1740CE1}"/>
                  </a:ext>
                </a:extLst>
              </p:cNvPr>
              <p:cNvSpPr/>
              <p:nvPr/>
            </p:nvSpPr>
            <p:spPr>
              <a:xfrm>
                <a:off x="1511159" y="2836614"/>
                <a:ext cx="844062" cy="891696"/>
              </a:xfrm>
              <a:prstGeom prst="rect">
                <a:avLst/>
              </a:prstGeom>
              <a:noFill/>
              <a:ln w="57150">
                <a:solidFill>
                  <a:srgbClr val="38AB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9" name="Oval 38">
                <a:extLst>
                  <a:ext uri="{FF2B5EF4-FFF2-40B4-BE49-F238E27FC236}">
                    <a16:creationId xmlns:a16="http://schemas.microsoft.com/office/drawing/2014/main" id="{E885210C-A0E5-4427-8F47-4ACB91A10F1B}"/>
                  </a:ext>
                </a:extLst>
              </p:cNvPr>
              <p:cNvSpPr/>
              <p:nvPr/>
            </p:nvSpPr>
            <p:spPr>
              <a:xfrm>
                <a:off x="1331674" y="3512479"/>
                <a:ext cx="422032" cy="422030"/>
              </a:xfrm>
              <a:prstGeom prst="ellipse">
                <a:avLst/>
              </a:prstGeom>
              <a:solidFill>
                <a:srgbClr val="38AB9A"/>
              </a:solidFill>
              <a:ln>
                <a:noFill/>
              </a:ln>
              <a:effectLst>
                <a:glow rad="63500">
                  <a:srgbClr val="38AB9A">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T</a:t>
                </a:r>
              </a:p>
            </p:txBody>
          </p:sp>
          <p:sp>
            <p:nvSpPr>
              <p:cNvPr id="40" name="Oval 39">
                <a:extLst>
                  <a:ext uri="{FF2B5EF4-FFF2-40B4-BE49-F238E27FC236}">
                    <a16:creationId xmlns:a16="http://schemas.microsoft.com/office/drawing/2014/main" id="{0223371F-B2FE-4F03-B5AA-93799A0F84D2}"/>
                  </a:ext>
                </a:extLst>
              </p:cNvPr>
              <p:cNvSpPr/>
              <p:nvPr/>
            </p:nvSpPr>
            <p:spPr>
              <a:xfrm>
                <a:off x="2144408" y="2637695"/>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kern="1400" spc="-100">
                  <a:solidFill>
                    <a:schemeClr val="bg2">
                      <a:lumMod val="50000"/>
                    </a:schemeClr>
                  </a:solidFill>
                </a:endParaRPr>
              </a:p>
            </p:txBody>
          </p:sp>
          <p:sp>
            <p:nvSpPr>
              <p:cNvPr id="41" name="Oval 40">
                <a:extLst>
                  <a:ext uri="{FF2B5EF4-FFF2-40B4-BE49-F238E27FC236}">
                    <a16:creationId xmlns:a16="http://schemas.microsoft.com/office/drawing/2014/main" id="{392A4465-9814-4933-AE45-D1889C9227FE}"/>
                  </a:ext>
                </a:extLst>
              </p:cNvPr>
              <p:cNvSpPr/>
              <p:nvPr/>
            </p:nvSpPr>
            <p:spPr>
              <a:xfrm>
                <a:off x="1294281" y="2676502"/>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42" name="Oval 41">
                <a:extLst>
                  <a:ext uri="{FF2B5EF4-FFF2-40B4-BE49-F238E27FC236}">
                    <a16:creationId xmlns:a16="http://schemas.microsoft.com/office/drawing/2014/main" id="{5D5F11C8-F6B1-4F4E-B665-F0E3C51DF807}"/>
                  </a:ext>
                </a:extLst>
              </p:cNvPr>
              <p:cNvSpPr/>
              <p:nvPr/>
            </p:nvSpPr>
            <p:spPr>
              <a:xfrm>
                <a:off x="2133898" y="3544010"/>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43" name="TextBox 42">
                <a:extLst>
                  <a:ext uri="{FF2B5EF4-FFF2-40B4-BE49-F238E27FC236}">
                    <a16:creationId xmlns:a16="http://schemas.microsoft.com/office/drawing/2014/main" id="{EDDBF927-0393-4B8E-B06D-7A834A83C8AD}"/>
                  </a:ext>
                </a:extLst>
              </p:cNvPr>
              <p:cNvSpPr txBox="1"/>
              <p:nvPr/>
            </p:nvSpPr>
            <p:spPr>
              <a:xfrm>
                <a:off x="1590189" y="3107056"/>
                <a:ext cx="672959" cy="277368"/>
              </a:xfrm>
              <a:prstGeom prst="rect">
                <a:avLst/>
              </a:prstGeom>
              <a:noFill/>
            </p:spPr>
            <p:txBody>
              <a:bodyPr wrap="square" rtlCol="0">
                <a:spAutoFit/>
              </a:bodyPr>
              <a:lstStyle/>
              <a:p>
                <a:pPr algn="ctr"/>
                <a:endParaRPr lang="en-US" sz="1200" b="1">
                  <a:solidFill>
                    <a:srgbClr val="0070C0"/>
                  </a:solidFill>
                </a:endParaRPr>
              </a:p>
            </p:txBody>
          </p:sp>
        </p:grpSp>
        <p:grpSp>
          <p:nvGrpSpPr>
            <p:cNvPr id="12" name="Group 11">
              <a:extLst>
                <a:ext uri="{FF2B5EF4-FFF2-40B4-BE49-F238E27FC236}">
                  <a16:creationId xmlns:a16="http://schemas.microsoft.com/office/drawing/2014/main" id="{C066749F-A0CD-4ADF-8363-7FAF58565428}"/>
                </a:ext>
              </a:extLst>
            </p:cNvPr>
            <p:cNvGrpSpPr/>
            <p:nvPr/>
          </p:nvGrpSpPr>
          <p:grpSpPr>
            <a:xfrm>
              <a:off x="2223623" y="3647958"/>
              <a:ext cx="1285800" cy="1301179"/>
              <a:chOff x="1294281" y="2663128"/>
              <a:chExt cx="1272159" cy="1302912"/>
            </a:xfrm>
          </p:grpSpPr>
          <p:sp>
            <p:nvSpPr>
              <p:cNvPr id="32" name="Rectangle 31">
                <a:extLst>
                  <a:ext uri="{FF2B5EF4-FFF2-40B4-BE49-F238E27FC236}">
                    <a16:creationId xmlns:a16="http://schemas.microsoft.com/office/drawing/2014/main" id="{164E0139-F7EE-4C78-AEC9-0259681D0FA8}"/>
                  </a:ext>
                </a:extLst>
              </p:cNvPr>
              <p:cNvSpPr/>
              <p:nvPr/>
            </p:nvSpPr>
            <p:spPr>
              <a:xfrm>
                <a:off x="1511159" y="2836614"/>
                <a:ext cx="844062" cy="891696"/>
              </a:xfrm>
              <a:prstGeom prst="rect">
                <a:avLst/>
              </a:prstGeom>
              <a:noFill/>
              <a:ln w="57150">
                <a:solidFill>
                  <a:srgbClr val="38AB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Oval 32">
                <a:extLst>
                  <a:ext uri="{FF2B5EF4-FFF2-40B4-BE49-F238E27FC236}">
                    <a16:creationId xmlns:a16="http://schemas.microsoft.com/office/drawing/2014/main" id="{F448D2D9-7987-4875-8F8E-54C034BFC8A4}"/>
                  </a:ext>
                </a:extLst>
              </p:cNvPr>
              <p:cNvSpPr/>
              <p:nvPr/>
            </p:nvSpPr>
            <p:spPr>
              <a:xfrm>
                <a:off x="1331674" y="3512479"/>
                <a:ext cx="422032" cy="422030"/>
              </a:xfrm>
              <a:prstGeom prst="ellipse">
                <a:avLst/>
              </a:prstGeom>
              <a:solidFill>
                <a:srgbClr val="38AB9A"/>
              </a:solidFill>
              <a:ln>
                <a:noFill/>
              </a:ln>
              <a:effectLst>
                <a:glow rad="63500">
                  <a:srgbClr val="38AB9A">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T</a:t>
                </a:r>
              </a:p>
            </p:txBody>
          </p:sp>
          <p:sp>
            <p:nvSpPr>
              <p:cNvPr id="34" name="Oval 33">
                <a:extLst>
                  <a:ext uri="{FF2B5EF4-FFF2-40B4-BE49-F238E27FC236}">
                    <a16:creationId xmlns:a16="http://schemas.microsoft.com/office/drawing/2014/main" id="{95CEA2B5-FE0D-46BF-9BB4-2A26216D4C8A}"/>
                  </a:ext>
                </a:extLst>
              </p:cNvPr>
              <p:cNvSpPr/>
              <p:nvPr/>
            </p:nvSpPr>
            <p:spPr>
              <a:xfrm>
                <a:off x="2144408" y="2663128"/>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bg2">
                      <a:lumMod val="50000"/>
                    </a:schemeClr>
                  </a:solidFill>
                </a:endParaRPr>
              </a:p>
            </p:txBody>
          </p:sp>
          <p:sp>
            <p:nvSpPr>
              <p:cNvPr id="35" name="Oval 34">
                <a:extLst>
                  <a:ext uri="{FF2B5EF4-FFF2-40B4-BE49-F238E27FC236}">
                    <a16:creationId xmlns:a16="http://schemas.microsoft.com/office/drawing/2014/main" id="{6E42FBBD-CC5F-40E1-B547-DDDD176E6875}"/>
                  </a:ext>
                </a:extLst>
              </p:cNvPr>
              <p:cNvSpPr/>
              <p:nvPr/>
            </p:nvSpPr>
            <p:spPr>
              <a:xfrm>
                <a:off x="1294281" y="2676502"/>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36" name="Oval 35">
                <a:extLst>
                  <a:ext uri="{FF2B5EF4-FFF2-40B4-BE49-F238E27FC236}">
                    <a16:creationId xmlns:a16="http://schemas.microsoft.com/office/drawing/2014/main" id="{8279DD8C-9A94-4693-B6BA-32776CA48269}"/>
                  </a:ext>
                </a:extLst>
              </p:cNvPr>
              <p:cNvSpPr/>
              <p:nvPr/>
            </p:nvSpPr>
            <p:spPr>
              <a:xfrm>
                <a:off x="2133898" y="3544010"/>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37" name="TextBox 36">
                <a:extLst>
                  <a:ext uri="{FF2B5EF4-FFF2-40B4-BE49-F238E27FC236}">
                    <a16:creationId xmlns:a16="http://schemas.microsoft.com/office/drawing/2014/main" id="{EA48174C-6C31-4CEB-8B36-EE861CB7994F}"/>
                  </a:ext>
                </a:extLst>
              </p:cNvPr>
              <p:cNvSpPr txBox="1"/>
              <p:nvPr/>
            </p:nvSpPr>
            <p:spPr>
              <a:xfrm>
                <a:off x="1590189" y="3107056"/>
                <a:ext cx="672959" cy="277368"/>
              </a:xfrm>
              <a:prstGeom prst="rect">
                <a:avLst/>
              </a:prstGeom>
              <a:noFill/>
            </p:spPr>
            <p:txBody>
              <a:bodyPr wrap="square" rtlCol="0">
                <a:spAutoFit/>
              </a:bodyPr>
              <a:lstStyle/>
              <a:p>
                <a:pPr algn="ctr"/>
                <a:endParaRPr lang="en-US" sz="1200" b="1">
                  <a:solidFill>
                    <a:srgbClr val="0070C0"/>
                  </a:solidFill>
                </a:endParaRPr>
              </a:p>
            </p:txBody>
          </p:sp>
        </p:grpSp>
        <p:grpSp>
          <p:nvGrpSpPr>
            <p:cNvPr id="13" name="Group 12">
              <a:extLst>
                <a:ext uri="{FF2B5EF4-FFF2-40B4-BE49-F238E27FC236}">
                  <a16:creationId xmlns:a16="http://schemas.microsoft.com/office/drawing/2014/main" id="{FFC33417-A5C2-42C6-8E8A-A9C95E675F88}"/>
                </a:ext>
              </a:extLst>
            </p:cNvPr>
            <p:cNvGrpSpPr/>
            <p:nvPr/>
          </p:nvGrpSpPr>
          <p:grpSpPr>
            <a:xfrm>
              <a:off x="3647290" y="3618698"/>
              <a:ext cx="1285800" cy="1326580"/>
              <a:chOff x="1294281" y="2637695"/>
              <a:chExt cx="1272159" cy="1328345"/>
            </a:xfrm>
          </p:grpSpPr>
          <p:sp>
            <p:nvSpPr>
              <p:cNvPr id="26" name="Rectangle 25">
                <a:extLst>
                  <a:ext uri="{FF2B5EF4-FFF2-40B4-BE49-F238E27FC236}">
                    <a16:creationId xmlns:a16="http://schemas.microsoft.com/office/drawing/2014/main" id="{F6A36BE9-BD3E-4AA2-9735-0F4DBB2E01C5}"/>
                  </a:ext>
                </a:extLst>
              </p:cNvPr>
              <p:cNvSpPr/>
              <p:nvPr/>
            </p:nvSpPr>
            <p:spPr>
              <a:xfrm>
                <a:off x="1511159" y="2836614"/>
                <a:ext cx="844062" cy="891696"/>
              </a:xfrm>
              <a:prstGeom prst="rect">
                <a:avLst/>
              </a:prstGeom>
              <a:noFill/>
              <a:ln w="57150">
                <a:solidFill>
                  <a:srgbClr val="38AB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7" name="Oval 26">
                <a:extLst>
                  <a:ext uri="{FF2B5EF4-FFF2-40B4-BE49-F238E27FC236}">
                    <a16:creationId xmlns:a16="http://schemas.microsoft.com/office/drawing/2014/main" id="{CDF2B2D1-1B04-4EB1-827E-DF3348822938}"/>
                  </a:ext>
                </a:extLst>
              </p:cNvPr>
              <p:cNvSpPr/>
              <p:nvPr/>
            </p:nvSpPr>
            <p:spPr>
              <a:xfrm>
                <a:off x="1331674" y="3512479"/>
                <a:ext cx="422032" cy="422030"/>
              </a:xfrm>
              <a:prstGeom prst="ellipse">
                <a:avLst/>
              </a:prstGeom>
              <a:solidFill>
                <a:srgbClr val="38AB9A"/>
              </a:solidFill>
              <a:ln>
                <a:noFill/>
              </a:ln>
              <a:effectLst>
                <a:glow rad="63500">
                  <a:srgbClr val="38AB9A">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T</a:t>
                </a:r>
              </a:p>
            </p:txBody>
          </p:sp>
          <p:sp>
            <p:nvSpPr>
              <p:cNvPr id="28" name="Oval 27">
                <a:extLst>
                  <a:ext uri="{FF2B5EF4-FFF2-40B4-BE49-F238E27FC236}">
                    <a16:creationId xmlns:a16="http://schemas.microsoft.com/office/drawing/2014/main" id="{9BDAAE2A-7F16-4A6F-9905-9031592A2217}"/>
                  </a:ext>
                </a:extLst>
              </p:cNvPr>
              <p:cNvSpPr/>
              <p:nvPr/>
            </p:nvSpPr>
            <p:spPr>
              <a:xfrm>
                <a:off x="2144408" y="2637695"/>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bg2">
                      <a:lumMod val="50000"/>
                    </a:schemeClr>
                  </a:solidFill>
                </a:endParaRPr>
              </a:p>
            </p:txBody>
          </p:sp>
          <p:sp>
            <p:nvSpPr>
              <p:cNvPr id="29" name="Oval 28">
                <a:extLst>
                  <a:ext uri="{FF2B5EF4-FFF2-40B4-BE49-F238E27FC236}">
                    <a16:creationId xmlns:a16="http://schemas.microsoft.com/office/drawing/2014/main" id="{E5154980-6E90-41E9-913E-43C10B93F710}"/>
                  </a:ext>
                </a:extLst>
              </p:cNvPr>
              <p:cNvSpPr/>
              <p:nvPr/>
            </p:nvSpPr>
            <p:spPr>
              <a:xfrm>
                <a:off x="1294281" y="2676502"/>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30" name="Oval 29">
                <a:extLst>
                  <a:ext uri="{FF2B5EF4-FFF2-40B4-BE49-F238E27FC236}">
                    <a16:creationId xmlns:a16="http://schemas.microsoft.com/office/drawing/2014/main" id="{3AFA3628-E0BE-435B-99F3-32CA120F539E}"/>
                  </a:ext>
                </a:extLst>
              </p:cNvPr>
              <p:cNvSpPr/>
              <p:nvPr/>
            </p:nvSpPr>
            <p:spPr>
              <a:xfrm>
                <a:off x="2133898" y="3544010"/>
                <a:ext cx="422032" cy="422030"/>
              </a:xfrm>
              <a:prstGeom prst="ellipse">
                <a:avLst/>
              </a:prstGeom>
              <a:solidFill>
                <a:schemeClr val="bg1"/>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2">
                        <a:lumMod val="50000"/>
                      </a:schemeClr>
                    </a:solidFill>
                  </a:rPr>
                  <a:t>T</a:t>
                </a:r>
              </a:p>
            </p:txBody>
          </p:sp>
          <p:sp>
            <p:nvSpPr>
              <p:cNvPr id="31" name="TextBox 30">
                <a:extLst>
                  <a:ext uri="{FF2B5EF4-FFF2-40B4-BE49-F238E27FC236}">
                    <a16:creationId xmlns:a16="http://schemas.microsoft.com/office/drawing/2014/main" id="{F00463EF-3F22-4DF8-A348-96285B826D85}"/>
                  </a:ext>
                </a:extLst>
              </p:cNvPr>
              <p:cNvSpPr txBox="1"/>
              <p:nvPr/>
            </p:nvSpPr>
            <p:spPr>
              <a:xfrm>
                <a:off x="1590189" y="3107056"/>
                <a:ext cx="672959" cy="277368"/>
              </a:xfrm>
              <a:prstGeom prst="rect">
                <a:avLst/>
              </a:prstGeom>
              <a:noFill/>
            </p:spPr>
            <p:txBody>
              <a:bodyPr wrap="square" rtlCol="0">
                <a:spAutoFit/>
              </a:bodyPr>
              <a:lstStyle/>
              <a:p>
                <a:pPr algn="ctr"/>
                <a:endParaRPr lang="en-US" sz="1200" b="1">
                  <a:solidFill>
                    <a:srgbClr val="0070C0"/>
                  </a:solidFill>
                </a:endParaRPr>
              </a:p>
            </p:txBody>
          </p:sp>
        </p:grpSp>
        <p:sp>
          <p:nvSpPr>
            <p:cNvPr id="14" name="Rectangle: Rounded Corners 13">
              <a:extLst>
                <a:ext uri="{FF2B5EF4-FFF2-40B4-BE49-F238E27FC236}">
                  <a16:creationId xmlns:a16="http://schemas.microsoft.com/office/drawing/2014/main" id="{9E31382E-DA2A-45B7-ABDA-741F7B65FBF2}"/>
                </a:ext>
              </a:extLst>
            </p:cNvPr>
            <p:cNvSpPr/>
            <p:nvPr/>
          </p:nvSpPr>
          <p:spPr>
            <a:xfrm>
              <a:off x="1866551" y="1619784"/>
              <a:ext cx="3409971" cy="3750826"/>
            </a:xfrm>
            <a:prstGeom prst="roundRect">
              <a:avLst/>
            </a:prstGeom>
            <a:noFill/>
            <a:ln w="38100">
              <a:solidFill>
                <a:srgbClr val="E046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a:extLst>
                <a:ext uri="{FF2B5EF4-FFF2-40B4-BE49-F238E27FC236}">
                  <a16:creationId xmlns:a16="http://schemas.microsoft.com/office/drawing/2014/main" id="{5A4D1693-9926-4651-B0D9-077F3AF92837}"/>
                </a:ext>
              </a:extLst>
            </p:cNvPr>
            <p:cNvSpPr/>
            <p:nvPr/>
          </p:nvSpPr>
          <p:spPr>
            <a:xfrm>
              <a:off x="3308656" y="1333286"/>
              <a:ext cx="596118" cy="572996"/>
            </a:xfrm>
            <a:prstGeom prst="ellipse">
              <a:avLst/>
            </a:prstGeom>
            <a:solidFill>
              <a:srgbClr val="E04427"/>
            </a:solidFill>
            <a:ln>
              <a:solidFill>
                <a:srgbClr val="E046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P</a:t>
              </a:r>
            </a:p>
          </p:txBody>
        </p:sp>
        <p:sp>
          <p:nvSpPr>
            <p:cNvPr id="17" name="TextBox 16">
              <a:extLst>
                <a:ext uri="{FF2B5EF4-FFF2-40B4-BE49-F238E27FC236}">
                  <a16:creationId xmlns:a16="http://schemas.microsoft.com/office/drawing/2014/main" id="{7E25EA66-82E6-4650-99C8-16E2C1DEE7DD}"/>
                </a:ext>
              </a:extLst>
            </p:cNvPr>
            <p:cNvSpPr txBox="1"/>
            <p:nvPr/>
          </p:nvSpPr>
          <p:spPr>
            <a:xfrm>
              <a:off x="3917474" y="2580426"/>
              <a:ext cx="680175" cy="276999"/>
            </a:xfrm>
            <a:prstGeom prst="rect">
              <a:avLst/>
            </a:prstGeom>
            <a:noFill/>
          </p:spPr>
          <p:txBody>
            <a:bodyPr wrap="square" rtlCol="0">
              <a:spAutoFit/>
            </a:bodyPr>
            <a:lstStyle/>
            <a:p>
              <a:pPr algn="ctr"/>
              <a:r>
                <a:rPr lang="en-US" sz="1200" b="1">
                  <a:solidFill>
                    <a:srgbClr val="38AB9A"/>
                  </a:solidFill>
                </a:rPr>
                <a:t>100</a:t>
              </a:r>
            </a:p>
          </p:txBody>
        </p:sp>
        <p:sp>
          <p:nvSpPr>
            <p:cNvPr id="18" name="TextBox 17">
              <a:extLst>
                <a:ext uri="{FF2B5EF4-FFF2-40B4-BE49-F238E27FC236}">
                  <a16:creationId xmlns:a16="http://schemas.microsoft.com/office/drawing/2014/main" id="{C037A59F-5A1F-48C8-AF41-C6A3E00D95F9}"/>
                </a:ext>
              </a:extLst>
            </p:cNvPr>
            <p:cNvSpPr txBox="1"/>
            <p:nvPr/>
          </p:nvSpPr>
          <p:spPr>
            <a:xfrm>
              <a:off x="2501201" y="4112593"/>
              <a:ext cx="680175" cy="276999"/>
            </a:xfrm>
            <a:prstGeom prst="rect">
              <a:avLst/>
            </a:prstGeom>
            <a:noFill/>
          </p:spPr>
          <p:txBody>
            <a:bodyPr wrap="square" rtlCol="0">
              <a:spAutoFit/>
            </a:bodyPr>
            <a:lstStyle/>
            <a:p>
              <a:pPr algn="ctr"/>
              <a:r>
                <a:rPr lang="en-US" sz="1200" b="1">
                  <a:solidFill>
                    <a:srgbClr val="38AB9A"/>
                  </a:solidFill>
                </a:rPr>
                <a:t>100</a:t>
              </a:r>
            </a:p>
          </p:txBody>
        </p:sp>
        <p:sp>
          <p:nvSpPr>
            <p:cNvPr id="20" name="TextBox 19">
              <a:extLst>
                <a:ext uri="{FF2B5EF4-FFF2-40B4-BE49-F238E27FC236}">
                  <a16:creationId xmlns:a16="http://schemas.microsoft.com/office/drawing/2014/main" id="{09546B09-91CD-4D84-A2FA-7BBE23CF17B7}"/>
                </a:ext>
              </a:extLst>
            </p:cNvPr>
            <p:cNvSpPr txBox="1"/>
            <p:nvPr/>
          </p:nvSpPr>
          <p:spPr>
            <a:xfrm>
              <a:off x="3932189" y="4103561"/>
              <a:ext cx="680175" cy="276999"/>
            </a:xfrm>
            <a:prstGeom prst="rect">
              <a:avLst/>
            </a:prstGeom>
            <a:noFill/>
          </p:spPr>
          <p:txBody>
            <a:bodyPr wrap="square" rtlCol="0">
              <a:spAutoFit/>
            </a:bodyPr>
            <a:lstStyle/>
            <a:p>
              <a:pPr algn="ctr"/>
              <a:r>
                <a:rPr lang="en-US" sz="1200" b="1">
                  <a:solidFill>
                    <a:srgbClr val="38AB9A"/>
                  </a:solidFill>
                </a:rPr>
                <a:t>100</a:t>
              </a:r>
            </a:p>
          </p:txBody>
        </p:sp>
        <p:sp>
          <p:nvSpPr>
            <p:cNvPr id="21" name="TextBox 20">
              <a:extLst>
                <a:ext uri="{FF2B5EF4-FFF2-40B4-BE49-F238E27FC236}">
                  <a16:creationId xmlns:a16="http://schemas.microsoft.com/office/drawing/2014/main" id="{785FC0A9-D1D1-4B97-85C9-606F271CACD8}"/>
                </a:ext>
              </a:extLst>
            </p:cNvPr>
            <p:cNvSpPr txBox="1"/>
            <p:nvPr/>
          </p:nvSpPr>
          <p:spPr>
            <a:xfrm>
              <a:off x="4519234" y="2101353"/>
              <a:ext cx="426556" cy="338554"/>
            </a:xfrm>
            <a:prstGeom prst="rect">
              <a:avLst/>
            </a:prstGeom>
            <a:noFill/>
          </p:spPr>
          <p:txBody>
            <a:bodyPr wrap="square" rtlCol="0">
              <a:spAutoFit/>
            </a:bodyPr>
            <a:lstStyle/>
            <a:p>
              <a:r>
                <a:rPr lang="en-US" sz="1600" b="1">
                  <a:solidFill>
                    <a:schemeClr val="bg2">
                      <a:lumMod val="50000"/>
                    </a:schemeClr>
                  </a:solidFill>
                </a:rPr>
                <a:t>TA</a:t>
              </a:r>
            </a:p>
          </p:txBody>
        </p:sp>
        <p:sp>
          <p:nvSpPr>
            <p:cNvPr id="22" name="TextBox 21">
              <a:extLst>
                <a:ext uri="{FF2B5EF4-FFF2-40B4-BE49-F238E27FC236}">
                  <a16:creationId xmlns:a16="http://schemas.microsoft.com/office/drawing/2014/main" id="{EDFE6039-54F3-46CD-8EA6-A69A3B8D3E08}"/>
                </a:ext>
              </a:extLst>
            </p:cNvPr>
            <p:cNvSpPr txBox="1"/>
            <p:nvPr/>
          </p:nvSpPr>
          <p:spPr>
            <a:xfrm>
              <a:off x="4525379" y="3650745"/>
              <a:ext cx="426556" cy="338554"/>
            </a:xfrm>
            <a:prstGeom prst="rect">
              <a:avLst/>
            </a:prstGeom>
            <a:noFill/>
          </p:spPr>
          <p:txBody>
            <a:bodyPr wrap="square" rtlCol="0">
              <a:spAutoFit/>
            </a:bodyPr>
            <a:lstStyle/>
            <a:p>
              <a:r>
                <a:rPr lang="en-US" sz="1600" b="1">
                  <a:solidFill>
                    <a:schemeClr val="bg2">
                      <a:lumMod val="50000"/>
                    </a:schemeClr>
                  </a:solidFill>
                </a:rPr>
                <a:t>TA</a:t>
              </a:r>
            </a:p>
          </p:txBody>
        </p:sp>
        <p:sp>
          <p:nvSpPr>
            <p:cNvPr id="23" name="TextBox 22">
              <a:extLst>
                <a:ext uri="{FF2B5EF4-FFF2-40B4-BE49-F238E27FC236}">
                  <a16:creationId xmlns:a16="http://schemas.microsoft.com/office/drawing/2014/main" id="{7A041DED-341A-41A9-A9BB-7ED50B467BF6}"/>
                </a:ext>
              </a:extLst>
            </p:cNvPr>
            <p:cNvSpPr txBox="1"/>
            <p:nvPr/>
          </p:nvSpPr>
          <p:spPr>
            <a:xfrm>
              <a:off x="3105406" y="3676145"/>
              <a:ext cx="426556" cy="338554"/>
            </a:xfrm>
            <a:prstGeom prst="rect">
              <a:avLst/>
            </a:prstGeom>
            <a:noFill/>
          </p:spPr>
          <p:txBody>
            <a:bodyPr wrap="square" rtlCol="0">
              <a:spAutoFit/>
            </a:bodyPr>
            <a:lstStyle/>
            <a:p>
              <a:r>
                <a:rPr lang="en-US" sz="1600" b="1">
                  <a:solidFill>
                    <a:schemeClr val="bg2">
                      <a:lumMod val="50000"/>
                    </a:schemeClr>
                  </a:solidFill>
                </a:rPr>
                <a:t>TA</a:t>
              </a:r>
            </a:p>
          </p:txBody>
        </p:sp>
        <p:sp>
          <p:nvSpPr>
            <p:cNvPr id="24" name="TextBox 23">
              <a:extLst>
                <a:ext uri="{FF2B5EF4-FFF2-40B4-BE49-F238E27FC236}">
                  <a16:creationId xmlns:a16="http://schemas.microsoft.com/office/drawing/2014/main" id="{E017C83B-CB7D-445C-B7A2-609B7B20F8C6}"/>
                </a:ext>
              </a:extLst>
            </p:cNvPr>
            <p:cNvSpPr txBox="1"/>
            <p:nvPr/>
          </p:nvSpPr>
          <p:spPr>
            <a:xfrm>
              <a:off x="3074020" y="2124281"/>
              <a:ext cx="426556" cy="338554"/>
            </a:xfrm>
            <a:prstGeom prst="rect">
              <a:avLst/>
            </a:prstGeom>
            <a:noFill/>
          </p:spPr>
          <p:txBody>
            <a:bodyPr wrap="square" rtlCol="0">
              <a:spAutoFit/>
            </a:bodyPr>
            <a:lstStyle/>
            <a:p>
              <a:r>
                <a:rPr lang="en-US" sz="1600" b="1">
                  <a:solidFill>
                    <a:schemeClr val="bg2">
                      <a:lumMod val="50000"/>
                    </a:schemeClr>
                  </a:solidFill>
                </a:rPr>
                <a:t>TA</a:t>
              </a:r>
            </a:p>
          </p:txBody>
        </p:sp>
        <p:sp>
          <p:nvSpPr>
            <p:cNvPr id="25" name="TextBox 24">
              <a:extLst>
                <a:ext uri="{FF2B5EF4-FFF2-40B4-BE49-F238E27FC236}">
                  <a16:creationId xmlns:a16="http://schemas.microsoft.com/office/drawing/2014/main" id="{E844713C-703A-4516-B5E1-BFF6ADA1B0BD}"/>
                </a:ext>
              </a:extLst>
            </p:cNvPr>
            <p:cNvSpPr txBox="1"/>
            <p:nvPr/>
          </p:nvSpPr>
          <p:spPr>
            <a:xfrm>
              <a:off x="1911350" y="5454650"/>
              <a:ext cx="3225800" cy="553998"/>
            </a:xfrm>
            <a:prstGeom prst="rect">
              <a:avLst/>
            </a:prstGeom>
            <a:noFill/>
          </p:spPr>
          <p:txBody>
            <a:bodyPr wrap="square" rtlCol="0" anchor="ctr" anchorCtr="1">
              <a:spAutoFit/>
            </a:bodyPr>
            <a:lstStyle/>
            <a:p>
              <a:pPr algn="ctr"/>
              <a:r>
                <a:rPr lang="en-US" sz="1500" i="1">
                  <a:solidFill>
                    <a:schemeClr val="tx1">
                      <a:lumMod val="65000"/>
                      <a:lumOff val="35000"/>
                    </a:schemeClr>
                  </a:solidFill>
                </a:rPr>
                <a:t>Great teachers can lead teams, support colleagues, and reach all students.</a:t>
              </a:r>
              <a:endParaRPr lang="en-US" sz="1500">
                <a:solidFill>
                  <a:schemeClr val="tx1">
                    <a:lumMod val="65000"/>
                    <a:lumOff val="35000"/>
                  </a:schemeClr>
                </a:solidFill>
              </a:endParaRPr>
            </a:p>
          </p:txBody>
        </p:sp>
      </p:grpSp>
    </p:spTree>
    <p:extLst>
      <p:ext uri="{BB962C8B-B14F-4D97-AF65-F5344CB8AC3E}">
        <p14:creationId xmlns:p14="http://schemas.microsoft.com/office/powerpoint/2010/main" val="64267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ults">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Results to Date</a:t>
            </a:r>
          </a:p>
        </p:txBody>
      </p:sp>
      <p:sp>
        <p:nvSpPr>
          <p:cNvPr id="10" name="Rectangle 9">
            <a:extLst>
              <a:ext uri="{FF2B5EF4-FFF2-40B4-BE49-F238E27FC236}">
                <a16:creationId xmlns:a16="http://schemas.microsoft.com/office/drawing/2014/main" id="{0D54268D-9E16-40A6-8181-211E3CA3E9DD}"/>
              </a:ext>
            </a:extLst>
          </p:cNvPr>
          <p:cNvSpPr/>
          <p:nvPr userDrawn="1"/>
        </p:nvSpPr>
        <p:spPr>
          <a:xfrm>
            <a:off x="0" y="1371191"/>
            <a:ext cx="9155976" cy="954107"/>
          </a:xfrm>
          <a:prstGeom prst="rect">
            <a:avLst/>
          </a:prstGeom>
          <a:solidFill>
            <a:schemeClr val="accent6">
              <a:lumMod val="20000"/>
              <a:lumOff val="80000"/>
            </a:schemeClr>
          </a:solidFill>
        </p:spPr>
        <p:txBody>
          <a:bodyPr wrap="square">
            <a:spAutoFit/>
          </a:bodyPr>
          <a:lstStyle/>
          <a:p>
            <a:pPr algn="ctr"/>
            <a:r>
              <a:rPr lang="en-US" sz="2800" b="1"/>
              <a:t>North Carolina OC schools are </a:t>
            </a:r>
            <a:r>
              <a:rPr lang="en-US" sz="2800" b="1">
                <a:solidFill>
                  <a:schemeClr val="accent2"/>
                </a:solidFill>
              </a:rPr>
              <a:t>twice as likely to receive high growth </a:t>
            </a:r>
            <a:r>
              <a:rPr lang="en-US" sz="2800" b="1"/>
              <a:t>and </a:t>
            </a:r>
            <a:r>
              <a:rPr lang="en-US" sz="2800" b="1">
                <a:solidFill>
                  <a:schemeClr val="bg1">
                    <a:lumMod val="50000"/>
                  </a:schemeClr>
                </a:solidFill>
              </a:rPr>
              <a:t>half as likely to receive low growth.</a:t>
            </a:r>
          </a:p>
        </p:txBody>
      </p:sp>
      <p:grpSp>
        <p:nvGrpSpPr>
          <p:cNvPr id="11" name="Group 10">
            <a:extLst>
              <a:ext uri="{FF2B5EF4-FFF2-40B4-BE49-F238E27FC236}">
                <a16:creationId xmlns:a16="http://schemas.microsoft.com/office/drawing/2014/main" id="{E8AF9D39-8ECB-4A58-9F71-933CA920F2F1}"/>
              </a:ext>
            </a:extLst>
          </p:cNvPr>
          <p:cNvGrpSpPr/>
          <p:nvPr userDrawn="1"/>
        </p:nvGrpSpPr>
        <p:grpSpPr>
          <a:xfrm>
            <a:off x="1267097" y="2470606"/>
            <a:ext cx="6923314" cy="3864880"/>
            <a:chOff x="1575316" y="2346427"/>
            <a:chExt cx="7240374" cy="4217963"/>
          </a:xfrm>
        </p:grpSpPr>
        <p:pic>
          <p:nvPicPr>
            <p:cNvPr id="12" name="Picture 11">
              <a:extLst>
                <a:ext uri="{FF2B5EF4-FFF2-40B4-BE49-F238E27FC236}">
                  <a16:creationId xmlns:a16="http://schemas.microsoft.com/office/drawing/2014/main" id="{8EF3BDAC-9EAB-4FB2-9CED-19F2BE5247F8}"/>
                </a:ext>
              </a:extLst>
            </p:cNvPr>
            <p:cNvPicPr>
              <a:picLocks noChangeAspect="1"/>
            </p:cNvPicPr>
            <p:nvPr userDrawn="1"/>
          </p:nvPicPr>
          <p:blipFill rotWithShape="1">
            <a:blip r:embed="rId2"/>
            <a:srcRect l="13177" t="26886" r="66588" b="28802"/>
            <a:stretch/>
          </p:blipFill>
          <p:spPr>
            <a:xfrm>
              <a:off x="1575316" y="2346427"/>
              <a:ext cx="6005344" cy="4217963"/>
            </a:xfrm>
            <a:prstGeom prst="rect">
              <a:avLst/>
            </a:prstGeom>
          </p:spPr>
        </p:pic>
        <p:grpSp>
          <p:nvGrpSpPr>
            <p:cNvPr id="13" name="Group 12">
              <a:extLst>
                <a:ext uri="{FF2B5EF4-FFF2-40B4-BE49-F238E27FC236}">
                  <a16:creationId xmlns:a16="http://schemas.microsoft.com/office/drawing/2014/main" id="{3AE06A4A-A6A0-4670-9CE4-61556A6A1A6D}"/>
                </a:ext>
              </a:extLst>
            </p:cNvPr>
            <p:cNvGrpSpPr/>
            <p:nvPr userDrawn="1"/>
          </p:nvGrpSpPr>
          <p:grpSpPr>
            <a:xfrm>
              <a:off x="7809185" y="4782375"/>
              <a:ext cx="1006505" cy="656804"/>
              <a:chOff x="7896113" y="4169190"/>
              <a:chExt cx="1006505" cy="656804"/>
            </a:xfrm>
          </p:grpSpPr>
          <p:sp>
            <p:nvSpPr>
              <p:cNvPr id="14" name="Rectangle 13">
                <a:extLst>
                  <a:ext uri="{FF2B5EF4-FFF2-40B4-BE49-F238E27FC236}">
                    <a16:creationId xmlns:a16="http://schemas.microsoft.com/office/drawing/2014/main" id="{2C5FCD68-D9BC-4935-A3FF-709307161A7B}"/>
                  </a:ext>
                </a:extLst>
              </p:cNvPr>
              <p:cNvSpPr/>
              <p:nvPr userDrawn="1"/>
            </p:nvSpPr>
            <p:spPr>
              <a:xfrm>
                <a:off x="7896113" y="4227755"/>
                <a:ext cx="118334" cy="1290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0D1F9F6-65BF-4005-BF39-4B2BE3CF7038}"/>
                  </a:ext>
                </a:extLst>
              </p:cNvPr>
              <p:cNvSpPr/>
              <p:nvPr userDrawn="1"/>
            </p:nvSpPr>
            <p:spPr>
              <a:xfrm>
                <a:off x="7896113" y="4638338"/>
                <a:ext cx="118334" cy="12909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A38725B-BE1D-44AF-B28D-1DE822FF7E33}"/>
                  </a:ext>
                </a:extLst>
              </p:cNvPr>
              <p:cNvSpPr txBox="1"/>
              <p:nvPr userDrawn="1"/>
            </p:nvSpPr>
            <p:spPr>
              <a:xfrm>
                <a:off x="7968840" y="4169190"/>
                <a:ext cx="922047" cy="246221"/>
              </a:xfrm>
              <a:prstGeom prst="rect">
                <a:avLst/>
              </a:prstGeom>
              <a:noFill/>
            </p:spPr>
            <p:txBody>
              <a:bodyPr wrap="none" rtlCol="0">
                <a:spAutoFit/>
              </a:bodyPr>
              <a:lstStyle/>
              <a:p>
                <a:r>
                  <a:rPr lang="en-US" sz="1000"/>
                  <a:t>All OC Schools</a:t>
                </a:r>
              </a:p>
            </p:txBody>
          </p:sp>
          <p:sp>
            <p:nvSpPr>
              <p:cNvPr id="18" name="TextBox 17">
                <a:extLst>
                  <a:ext uri="{FF2B5EF4-FFF2-40B4-BE49-F238E27FC236}">
                    <a16:creationId xmlns:a16="http://schemas.microsoft.com/office/drawing/2014/main" id="{1E4D16F7-D758-4916-A2A9-4CC97D10DAA4}"/>
                  </a:ext>
                </a:extLst>
              </p:cNvPr>
              <p:cNvSpPr txBox="1"/>
              <p:nvPr userDrawn="1"/>
            </p:nvSpPr>
            <p:spPr>
              <a:xfrm>
                <a:off x="7982173" y="4579773"/>
                <a:ext cx="920445" cy="246221"/>
              </a:xfrm>
              <a:prstGeom prst="rect">
                <a:avLst/>
              </a:prstGeom>
              <a:noFill/>
            </p:spPr>
            <p:txBody>
              <a:bodyPr wrap="none" rtlCol="0">
                <a:spAutoFit/>
              </a:bodyPr>
              <a:lstStyle/>
              <a:p>
                <a:r>
                  <a:rPr lang="en-US" sz="1000"/>
                  <a:t>All NC Schools</a:t>
                </a:r>
              </a:p>
            </p:txBody>
          </p:sp>
        </p:grpSp>
      </p:grpSp>
    </p:spTree>
    <p:extLst>
      <p:ext uri="{BB962C8B-B14F-4D97-AF65-F5344CB8AC3E}">
        <p14:creationId xmlns:p14="http://schemas.microsoft.com/office/powerpoint/2010/main" val="3472795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 Map">
    <p:spTree>
      <p:nvGrpSpPr>
        <p:cNvPr id="1" name=""/>
        <p:cNvGrpSpPr/>
        <p:nvPr/>
      </p:nvGrpSpPr>
      <p:grpSpPr>
        <a:xfrm>
          <a:off x="0" y="0"/>
          <a:ext cx="0" cy="0"/>
          <a:chOff x="0" y="0"/>
          <a:chExt cx="0" cy="0"/>
        </a:xfrm>
      </p:grpSpPr>
      <p:pic>
        <p:nvPicPr>
          <p:cNvPr id="1026" name="Picture 2" descr="Image result for map of the usa with states labeled">
            <a:extLst>
              <a:ext uri="{FF2B5EF4-FFF2-40B4-BE49-F238E27FC236}">
                <a16:creationId xmlns:a16="http://schemas.microsoft.com/office/drawing/2014/main" id="{20D80DCE-BAC7-492B-8925-8EA475AB02F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639" y="1345324"/>
            <a:ext cx="7605291" cy="46994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A National Initiative</a:t>
            </a:r>
          </a:p>
        </p:txBody>
      </p:sp>
      <p:sp>
        <p:nvSpPr>
          <p:cNvPr id="9" name="Oval 8">
            <a:extLst>
              <a:ext uri="{FF2B5EF4-FFF2-40B4-BE49-F238E27FC236}">
                <a16:creationId xmlns:a16="http://schemas.microsoft.com/office/drawing/2014/main" id="{3214C5BB-5567-4C6F-843E-2E5FBD6AC239}"/>
              </a:ext>
            </a:extLst>
          </p:cNvPr>
          <p:cNvSpPr/>
          <p:nvPr userDrawn="1"/>
        </p:nvSpPr>
        <p:spPr>
          <a:xfrm>
            <a:off x="6893060" y="4139158"/>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0" name="Oval 9">
            <a:extLst>
              <a:ext uri="{FF2B5EF4-FFF2-40B4-BE49-F238E27FC236}">
                <a16:creationId xmlns:a16="http://schemas.microsoft.com/office/drawing/2014/main" id="{F60A626E-A05A-4767-94FB-528BD85234A2}"/>
              </a:ext>
            </a:extLst>
          </p:cNvPr>
          <p:cNvSpPr/>
          <p:nvPr userDrawn="1"/>
        </p:nvSpPr>
        <p:spPr>
          <a:xfrm>
            <a:off x="5911486" y="3459806"/>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2" name="Oval 11">
            <a:extLst>
              <a:ext uri="{FF2B5EF4-FFF2-40B4-BE49-F238E27FC236}">
                <a16:creationId xmlns:a16="http://schemas.microsoft.com/office/drawing/2014/main" id="{C0A9B7BE-72E5-4D86-87EF-C15C1008633D}"/>
              </a:ext>
            </a:extLst>
          </p:cNvPr>
          <p:cNvSpPr/>
          <p:nvPr userDrawn="1"/>
        </p:nvSpPr>
        <p:spPr>
          <a:xfrm>
            <a:off x="3582561" y="4975048"/>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3" name="Oval 12">
            <a:extLst>
              <a:ext uri="{FF2B5EF4-FFF2-40B4-BE49-F238E27FC236}">
                <a16:creationId xmlns:a16="http://schemas.microsoft.com/office/drawing/2014/main" id="{EA2F94D1-EAB2-46DC-B182-B70FDB3B7BA7}"/>
              </a:ext>
            </a:extLst>
          </p:cNvPr>
          <p:cNvSpPr/>
          <p:nvPr userDrawn="1"/>
        </p:nvSpPr>
        <p:spPr>
          <a:xfrm>
            <a:off x="7347847" y="2487989"/>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4" name="Oval 13">
            <a:extLst>
              <a:ext uri="{FF2B5EF4-FFF2-40B4-BE49-F238E27FC236}">
                <a16:creationId xmlns:a16="http://schemas.microsoft.com/office/drawing/2014/main" id="{CBC21AAA-7148-4AA3-9989-5F5728A1453A}"/>
              </a:ext>
            </a:extLst>
          </p:cNvPr>
          <p:cNvSpPr/>
          <p:nvPr userDrawn="1"/>
        </p:nvSpPr>
        <p:spPr>
          <a:xfrm>
            <a:off x="6043126" y="4117839"/>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5" name="Oval 14">
            <a:extLst>
              <a:ext uri="{FF2B5EF4-FFF2-40B4-BE49-F238E27FC236}">
                <a16:creationId xmlns:a16="http://schemas.microsoft.com/office/drawing/2014/main" id="{05C064D0-B30E-438E-8A7F-5E3FB3AD5E2C}"/>
              </a:ext>
            </a:extLst>
          </p:cNvPr>
          <p:cNvSpPr/>
          <p:nvPr userDrawn="1"/>
        </p:nvSpPr>
        <p:spPr>
          <a:xfrm>
            <a:off x="6526032" y="4601892"/>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18" name="Oval 17">
            <a:extLst>
              <a:ext uri="{FF2B5EF4-FFF2-40B4-BE49-F238E27FC236}">
                <a16:creationId xmlns:a16="http://schemas.microsoft.com/office/drawing/2014/main" id="{99BAC132-0C7A-41ED-9177-63DBE1B0ADFD}"/>
              </a:ext>
            </a:extLst>
          </p:cNvPr>
          <p:cNvSpPr/>
          <p:nvPr userDrawn="1"/>
        </p:nvSpPr>
        <p:spPr>
          <a:xfrm>
            <a:off x="2005080" y="4466829"/>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0" name="Oval 19">
            <a:extLst>
              <a:ext uri="{FF2B5EF4-FFF2-40B4-BE49-F238E27FC236}">
                <a16:creationId xmlns:a16="http://schemas.microsoft.com/office/drawing/2014/main" id="{A147ABAB-69BB-43D1-8443-16E6622FB4A8}"/>
              </a:ext>
            </a:extLst>
          </p:cNvPr>
          <p:cNvSpPr/>
          <p:nvPr userDrawn="1"/>
        </p:nvSpPr>
        <p:spPr>
          <a:xfrm>
            <a:off x="6922673" y="399545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1" name="Oval 20">
            <a:extLst>
              <a:ext uri="{FF2B5EF4-FFF2-40B4-BE49-F238E27FC236}">
                <a16:creationId xmlns:a16="http://schemas.microsoft.com/office/drawing/2014/main" id="{94EEACDE-7717-492A-A342-0810BFE17BD0}"/>
              </a:ext>
            </a:extLst>
          </p:cNvPr>
          <p:cNvSpPr/>
          <p:nvPr userDrawn="1"/>
        </p:nvSpPr>
        <p:spPr>
          <a:xfrm>
            <a:off x="4124972" y="5189703"/>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2" name="Oval 21">
            <a:extLst>
              <a:ext uri="{FF2B5EF4-FFF2-40B4-BE49-F238E27FC236}">
                <a16:creationId xmlns:a16="http://schemas.microsoft.com/office/drawing/2014/main" id="{32FDF0FB-BE0A-4187-AB1E-C093AFAB5680}"/>
              </a:ext>
            </a:extLst>
          </p:cNvPr>
          <p:cNvSpPr/>
          <p:nvPr userDrawn="1"/>
        </p:nvSpPr>
        <p:spPr>
          <a:xfrm>
            <a:off x="3978440" y="4773658"/>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3" name="Oval 22">
            <a:extLst>
              <a:ext uri="{FF2B5EF4-FFF2-40B4-BE49-F238E27FC236}">
                <a16:creationId xmlns:a16="http://schemas.microsoft.com/office/drawing/2014/main" id="{B7B866EE-92CB-41BF-A491-EEFE49900315}"/>
              </a:ext>
            </a:extLst>
          </p:cNvPr>
          <p:cNvSpPr/>
          <p:nvPr userDrawn="1"/>
        </p:nvSpPr>
        <p:spPr>
          <a:xfrm>
            <a:off x="4040336" y="5430535"/>
            <a:ext cx="151825" cy="1498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4" name="Oval 23">
            <a:extLst>
              <a:ext uri="{FF2B5EF4-FFF2-40B4-BE49-F238E27FC236}">
                <a16:creationId xmlns:a16="http://schemas.microsoft.com/office/drawing/2014/main" id="{C60E47CA-2D35-432C-B666-E9FABB025212}"/>
              </a:ext>
            </a:extLst>
          </p:cNvPr>
          <p:cNvSpPr/>
          <p:nvPr userDrawn="1"/>
        </p:nvSpPr>
        <p:spPr>
          <a:xfrm>
            <a:off x="7300287" y="3970468"/>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5" name="Oval 24">
            <a:extLst>
              <a:ext uri="{FF2B5EF4-FFF2-40B4-BE49-F238E27FC236}">
                <a16:creationId xmlns:a16="http://schemas.microsoft.com/office/drawing/2014/main" id="{3E83DB01-81B4-458B-A551-7C8CEB82FAF8}"/>
              </a:ext>
            </a:extLst>
          </p:cNvPr>
          <p:cNvSpPr/>
          <p:nvPr userDrawn="1"/>
        </p:nvSpPr>
        <p:spPr>
          <a:xfrm>
            <a:off x="7091474" y="395341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6" name="Oval 25">
            <a:extLst>
              <a:ext uri="{FF2B5EF4-FFF2-40B4-BE49-F238E27FC236}">
                <a16:creationId xmlns:a16="http://schemas.microsoft.com/office/drawing/2014/main" id="{7A7414E7-4A28-4A3E-AC00-D8B83AB8938A}"/>
              </a:ext>
            </a:extLst>
          </p:cNvPr>
          <p:cNvSpPr/>
          <p:nvPr userDrawn="1"/>
        </p:nvSpPr>
        <p:spPr>
          <a:xfrm>
            <a:off x="2096815" y="458134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7" name="Oval 26">
            <a:extLst>
              <a:ext uri="{FF2B5EF4-FFF2-40B4-BE49-F238E27FC236}">
                <a16:creationId xmlns:a16="http://schemas.microsoft.com/office/drawing/2014/main" id="{FB3943D4-BD73-4537-A58C-A30A4F88691D}"/>
              </a:ext>
            </a:extLst>
          </p:cNvPr>
          <p:cNvSpPr/>
          <p:nvPr userDrawn="1"/>
        </p:nvSpPr>
        <p:spPr>
          <a:xfrm>
            <a:off x="2157480" y="4433526"/>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8" name="Oval 27">
            <a:extLst>
              <a:ext uri="{FF2B5EF4-FFF2-40B4-BE49-F238E27FC236}">
                <a16:creationId xmlns:a16="http://schemas.microsoft.com/office/drawing/2014/main" id="{2FFFFDE1-0BA1-4C18-A1B7-33843F11CFD0}"/>
              </a:ext>
            </a:extLst>
          </p:cNvPr>
          <p:cNvSpPr/>
          <p:nvPr userDrawn="1"/>
        </p:nvSpPr>
        <p:spPr>
          <a:xfrm>
            <a:off x="2314434" y="4423222"/>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29" name="Oval 28">
            <a:extLst>
              <a:ext uri="{FF2B5EF4-FFF2-40B4-BE49-F238E27FC236}">
                <a16:creationId xmlns:a16="http://schemas.microsoft.com/office/drawing/2014/main" id="{8ECDDADF-AC84-4089-8F4E-F3A11623F822}"/>
              </a:ext>
            </a:extLst>
          </p:cNvPr>
          <p:cNvSpPr/>
          <p:nvPr userDrawn="1"/>
        </p:nvSpPr>
        <p:spPr>
          <a:xfrm>
            <a:off x="2249215" y="458134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30" name="Oval 29">
            <a:extLst>
              <a:ext uri="{FF2B5EF4-FFF2-40B4-BE49-F238E27FC236}">
                <a16:creationId xmlns:a16="http://schemas.microsoft.com/office/drawing/2014/main" id="{B5429955-D6FA-4F82-8117-D01D5BA9D20A}"/>
              </a:ext>
            </a:extLst>
          </p:cNvPr>
          <p:cNvSpPr/>
          <p:nvPr userDrawn="1"/>
        </p:nvSpPr>
        <p:spPr>
          <a:xfrm>
            <a:off x="3986420" y="5326863"/>
            <a:ext cx="138551" cy="1344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31" name="Oval 30">
            <a:extLst>
              <a:ext uri="{FF2B5EF4-FFF2-40B4-BE49-F238E27FC236}">
                <a16:creationId xmlns:a16="http://schemas.microsoft.com/office/drawing/2014/main" id="{5865600C-A75B-4E68-8DEA-B61A3CDABBC5}"/>
              </a:ext>
            </a:extLst>
          </p:cNvPr>
          <p:cNvSpPr/>
          <p:nvPr userDrawn="1"/>
        </p:nvSpPr>
        <p:spPr>
          <a:xfrm>
            <a:off x="5069733" y="4466629"/>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32" name="Oval 31">
            <a:extLst>
              <a:ext uri="{FF2B5EF4-FFF2-40B4-BE49-F238E27FC236}">
                <a16:creationId xmlns:a16="http://schemas.microsoft.com/office/drawing/2014/main" id="{D1A76F9A-8C29-4237-A3FC-CEFB11A9C9CE}"/>
              </a:ext>
            </a:extLst>
          </p:cNvPr>
          <p:cNvSpPr/>
          <p:nvPr userDrawn="1"/>
        </p:nvSpPr>
        <p:spPr>
          <a:xfrm>
            <a:off x="5622449" y="3055157"/>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33" name="Oval 32">
            <a:extLst>
              <a:ext uri="{FF2B5EF4-FFF2-40B4-BE49-F238E27FC236}">
                <a16:creationId xmlns:a16="http://schemas.microsoft.com/office/drawing/2014/main" id="{58A30619-7C30-4E6A-8232-2D923176F3B1}"/>
              </a:ext>
            </a:extLst>
          </p:cNvPr>
          <p:cNvSpPr/>
          <p:nvPr userDrawn="1"/>
        </p:nvSpPr>
        <p:spPr>
          <a:xfrm>
            <a:off x="7421157" y="3933687"/>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grpSp>
        <p:nvGrpSpPr>
          <p:cNvPr id="35" name="Group 34">
            <a:extLst>
              <a:ext uri="{FF2B5EF4-FFF2-40B4-BE49-F238E27FC236}">
                <a16:creationId xmlns:a16="http://schemas.microsoft.com/office/drawing/2014/main" id="{0F01FB64-DB7E-4238-80CA-401C63093667}"/>
              </a:ext>
            </a:extLst>
          </p:cNvPr>
          <p:cNvGrpSpPr/>
          <p:nvPr userDrawn="1"/>
        </p:nvGrpSpPr>
        <p:grpSpPr>
          <a:xfrm>
            <a:off x="5465101" y="6044820"/>
            <a:ext cx="2676772" cy="246221"/>
            <a:chOff x="4245901" y="1234547"/>
            <a:chExt cx="2676772" cy="246221"/>
          </a:xfrm>
        </p:grpSpPr>
        <p:sp>
          <p:nvSpPr>
            <p:cNvPr id="36" name="Oval 35">
              <a:extLst>
                <a:ext uri="{FF2B5EF4-FFF2-40B4-BE49-F238E27FC236}">
                  <a16:creationId xmlns:a16="http://schemas.microsoft.com/office/drawing/2014/main" id="{A64CDC03-90F6-4829-94F6-85C7FC179810}"/>
                </a:ext>
              </a:extLst>
            </p:cNvPr>
            <p:cNvSpPr/>
            <p:nvPr userDrawn="1"/>
          </p:nvSpPr>
          <p:spPr>
            <a:xfrm>
              <a:off x="4245901" y="127674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latin typeface="Calibri"/>
              </a:endParaRPr>
            </a:p>
          </p:txBody>
        </p:sp>
        <p:sp>
          <p:nvSpPr>
            <p:cNvPr id="37" name="TextBox 36">
              <a:extLst>
                <a:ext uri="{FF2B5EF4-FFF2-40B4-BE49-F238E27FC236}">
                  <a16:creationId xmlns:a16="http://schemas.microsoft.com/office/drawing/2014/main" id="{5A3D07D8-F8C4-4C2F-81D0-C60B7F3B1A62}"/>
                </a:ext>
              </a:extLst>
            </p:cNvPr>
            <p:cNvSpPr txBox="1"/>
            <p:nvPr userDrawn="1"/>
          </p:nvSpPr>
          <p:spPr>
            <a:xfrm>
              <a:off x="4383061" y="1234547"/>
              <a:ext cx="2539612" cy="246221"/>
            </a:xfrm>
            <a:prstGeom prst="rect">
              <a:avLst/>
            </a:prstGeom>
            <a:noFill/>
          </p:spPr>
          <p:txBody>
            <a:bodyPr wrap="square" rtlCol="0">
              <a:spAutoFit/>
            </a:bodyPr>
            <a:lstStyle/>
            <a:p>
              <a:r>
                <a:rPr lang="en-US" sz="1000"/>
                <a:t>OC School District</a:t>
              </a:r>
            </a:p>
          </p:txBody>
        </p:sp>
      </p:grpSp>
    </p:spTree>
    <p:extLst>
      <p:ext uri="{BB962C8B-B14F-4D97-AF65-F5344CB8AC3E}">
        <p14:creationId xmlns:p14="http://schemas.microsoft.com/office/powerpoint/2010/main" val="3592465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reating a Career Ladder">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D71DDCD-AE7B-4ABB-9311-191C9A53AA3F}"/>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Creating a Career Ladder</a:t>
            </a:r>
          </a:p>
        </p:txBody>
      </p:sp>
      <p:sp>
        <p:nvSpPr>
          <p:cNvPr id="8" name="Rounded Rectangle 8">
            <a:extLst>
              <a:ext uri="{FF2B5EF4-FFF2-40B4-BE49-F238E27FC236}">
                <a16:creationId xmlns:a16="http://schemas.microsoft.com/office/drawing/2014/main" id="{C35FE0D0-E350-4059-8F34-5E65F063C8DD}"/>
              </a:ext>
            </a:extLst>
          </p:cNvPr>
          <p:cNvSpPr/>
          <p:nvPr userDrawn="1"/>
        </p:nvSpPr>
        <p:spPr>
          <a:xfrm>
            <a:off x="464414" y="1730958"/>
            <a:ext cx="8292548" cy="53375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9">
            <a:extLst>
              <a:ext uri="{FF2B5EF4-FFF2-40B4-BE49-F238E27FC236}">
                <a16:creationId xmlns:a16="http://schemas.microsoft.com/office/drawing/2014/main" id="{E16B5E02-9022-4EF0-8924-54E4A6C0EE53}"/>
              </a:ext>
            </a:extLst>
          </p:cNvPr>
          <p:cNvSpPr/>
          <p:nvPr userDrawn="1"/>
        </p:nvSpPr>
        <p:spPr>
          <a:xfrm>
            <a:off x="464414" y="2435827"/>
            <a:ext cx="8292548" cy="53375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0">
            <a:extLst>
              <a:ext uri="{FF2B5EF4-FFF2-40B4-BE49-F238E27FC236}">
                <a16:creationId xmlns:a16="http://schemas.microsoft.com/office/drawing/2014/main" id="{85AA27E2-BD99-49D0-B3EF-3FF0F9BEDF8D}"/>
              </a:ext>
            </a:extLst>
          </p:cNvPr>
          <p:cNvSpPr/>
          <p:nvPr userDrawn="1"/>
        </p:nvSpPr>
        <p:spPr>
          <a:xfrm>
            <a:off x="464414" y="3154008"/>
            <a:ext cx="8305800" cy="5337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3261349F-1712-45E0-9A7E-D8BE3E048C58}"/>
              </a:ext>
            </a:extLst>
          </p:cNvPr>
          <p:cNvSpPr/>
          <p:nvPr userDrawn="1"/>
        </p:nvSpPr>
        <p:spPr>
          <a:xfrm>
            <a:off x="464414" y="3876841"/>
            <a:ext cx="8292548" cy="5337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03FD0EF9-E61F-472F-8C8A-6A8B95833051}"/>
              </a:ext>
            </a:extLst>
          </p:cNvPr>
          <p:cNvSpPr/>
          <p:nvPr userDrawn="1"/>
        </p:nvSpPr>
        <p:spPr>
          <a:xfrm>
            <a:off x="464414" y="4565399"/>
            <a:ext cx="8292548" cy="53375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12">
            <a:extLst>
              <a:ext uri="{FF2B5EF4-FFF2-40B4-BE49-F238E27FC236}">
                <a16:creationId xmlns:a16="http://schemas.microsoft.com/office/drawing/2014/main" id="{97E1F609-7EE3-4BB8-984C-4583589193AF}"/>
              </a:ext>
            </a:extLst>
          </p:cNvPr>
          <p:cNvSpPr/>
          <p:nvPr userDrawn="1"/>
        </p:nvSpPr>
        <p:spPr>
          <a:xfrm>
            <a:off x="464414" y="5283580"/>
            <a:ext cx="8292548" cy="53375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614DB09-87F4-42B2-8734-C174AC53E54C}"/>
              </a:ext>
            </a:extLst>
          </p:cNvPr>
          <p:cNvSpPr txBox="1"/>
          <p:nvPr userDrawn="1"/>
        </p:nvSpPr>
        <p:spPr>
          <a:xfrm>
            <a:off x="551124" y="5253957"/>
            <a:ext cx="3989990" cy="523220"/>
          </a:xfrm>
          <a:prstGeom prst="rect">
            <a:avLst/>
          </a:prstGeom>
          <a:noFill/>
        </p:spPr>
        <p:txBody>
          <a:bodyPr wrap="square" rtlCol="0">
            <a:spAutoFit/>
          </a:bodyPr>
          <a:lstStyle/>
          <a:p>
            <a:pPr algn="l"/>
            <a:r>
              <a:rPr lang="en-US" sz="2800" b="1">
                <a:solidFill>
                  <a:schemeClr val="bg1">
                    <a:lumMod val="50000"/>
                  </a:schemeClr>
                </a:solidFill>
              </a:rPr>
              <a:t>Reach Associate (RA)</a:t>
            </a:r>
          </a:p>
        </p:txBody>
      </p:sp>
      <p:sp>
        <p:nvSpPr>
          <p:cNvPr id="2" name="Rectangle: Rounded Corners 1">
            <a:extLst>
              <a:ext uri="{FF2B5EF4-FFF2-40B4-BE49-F238E27FC236}">
                <a16:creationId xmlns:a16="http://schemas.microsoft.com/office/drawing/2014/main" id="{5AAFF602-E35E-4881-8589-D551ABB083A3}"/>
              </a:ext>
            </a:extLst>
          </p:cNvPr>
          <p:cNvSpPr/>
          <p:nvPr userDrawn="1"/>
        </p:nvSpPr>
        <p:spPr>
          <a:xfrm>
            <a:off x="6432063" y="1321723"/>
            <a:ext cx="153624" cy="4871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B6FEE53F-9BE4-4119-803E-D0902C62B623}"/>
              </a:ext>
            </a:extLst>
          </p:cNvPr>
          <p:cNvSpPr/>
          <p:nvPr userDrawn="1"/>
        </p:nvSpPr>
        <p:spPr>
          <a:xfrm>
            <a:off x="6577822" y="1730958"/>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2A3CEE5B-197A-4B78-B5F5-1412F36BAC63}"/>
              </a:ext>
            </a:extLst>
          </p:cNvPr>
          <p:cNvSpPr/>
          <p:nvPr userDrawn="1"/>
        </p:nvSpPr>
        <p:spPr>
          <a:xfrm>
            <a:off x="6577822" y="2435944"/>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A986D5C-B0BD-4B16-8661-7C5B97E19770}"/>
              </a:ext>
            </a:extLst>
          </p:cNvPr>
          <p:cNvSpPr/>
          <p:nvPr userDrawn="1"/>
        </p:nvSpPr>
        <p:spPr>
          <a:xfrm>
            <a:off x="6577822" y="3127862"/>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C9B94DEF-40CA-4550-A697-70B94061BDF2}"/>
              </a:ext>
            </a:extLst>
          </p:cNvPr>
          <p:cNvSpPr/>
          <p:nvPr userDrawn="1"/>
        </p:nvSpPr>
        <p:spPr>
          <a:xfrm>
            <a:off x="6577822" y="3865131"/>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A180A745-67DB-4B4D-A466-0EA64E639B24}"/>
              </a:ext>
            </a:extLst>
          </p:cNvPr>
          <p:cNvSpPr/>
          <p:nvPr userDrawn="1"/>
        </p:nvSpPr>
        <p:spPr>
          <a:xfrm>
            <a:off x="6577822" y="4535912"/>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CC3A2170-7E77-4CC4-86A9-0C472EBC24CB}"/>
              </a:ext>
            </a:extLst>
          </p:cNvPr>
          <p:cNvSpPr/>
          <p:nvPr userDrawn="1"/>
        </p:nvSpPr>
        <p:spPr>
          <a:xfrm>
            <a:off x="6577822" y="5262031"/>
            <a:ext cx="1013732" cy="141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7043EF64-8CAA-45DF-B85F-9AFC5AC1CCD7}"/>
              </a:ext>
            </a:extLst>
          </p:cNvPr>
          <p:cNvSpPr txBox="1"/>
          <p:nvPr userDrawn="1"/>
        </p:nvSpPr>
        <p:spPr>
          <a:xfrm>
            <a:off x="559886" y="4575936"/>
            <a:ext cx="3989990" cy="523220"/>
          </a:xfrm>
          <a:prstGeom prst="rect">
            <a:avLst/>
          </a:prstGeom>
          <a:noFill/>
        </p:spPr>
        <p:txBody>
          <a:bodyPr wrap="square" rtlCol="0">
            <a:spAutoFit/>
          </a:bodyPr>
          <a:lstStyle/>
          <a:p>
            <a:pPr algn="l"/>
            <a:r>
              <a:rPr lang="en-US" sz="2800" b="1">
                <a:solidFill>
                  <a:schemeClr val="bg1">
                    <a:lumMod val="50000"/>
                  </a:schemeClr>
                </a:solidFill>
              </a:rPr>
              <a:t>Teacher Resident</a:t>
            </a:r>
          </a:p>
        </p:txBody>
      </p:sp>
      <p:sp>
        <p:nvSpPr>
          <p:cNvPr id="35" name="TextBox 34">
            <a:extLst>
              <a:ext uri="{FF2B5EF4-FFF2-40B4-BE49-F238E27FC236}">
                <a16:creationId xmlns:a16="http://schemas.microsoft.com/office/drawing/2014/main" id="{6F0CC179-075D-4516-B001-64022032817F}"/>
              </a:ext>
            </a:extLst>
          </p:cNvPr>
          <p:cNvSpPr txBox="1"/>
          <p:nvPr userDrawn="1"/>
        </p:nvSpPr>
        <p:spPr>
          <a:xfrm>
            <a:off x="567753" y="3870576"/>
            <a:ext cx="3989990" cy="523220"/>
          </a:xfrm>
          <a:prstGeom prst="rect">
            <a:avLst/>
          </a:prstGeom>
          <a:noFill/>
        </p:spPr>
        <p:txBody>
          <a:bodyPr wrap="square" rtlCol="0">
            <a:spAutoFit/>
          </a:bodyPr>
          <a:lstStyle/>
          <a:p>
            <a:pPr algn="l"/>
            <a:r>
              <a:rPr lang="en-US" sz="2800" b="1">
                <a:solidFill>
                  <a:schemeClr val="bg1"/>
                </a:solidFill>
              </a:rPr>
              <a:t>Classroom Teacher</a:t>
            </a:r>
          </a:p>
        </p:txBody>
      </p:sp>
      <p:sp>
        <p:nvSpPr>
          <p:cNvPr id="36" name="TextBox 35">
            <a:extLst>
              <a:ext uri="{FF2B5EF4-FFF2-40B4-BE49-F238E27FC236}">
                <a16:creationId xmlns:a16="http://schemas.microsoft.com/office/drawing/2014/main" id="{DCDA8EC5-20B5-4CC6-B5EE-9510936D0C4D}"/>
              </a:ext>
            </a:extLst>
          </p:cNvPr>
          <p:cNvSpPr txBox="1"/>
          <p:nvPr userDrawn="1"/>
        </p:nvSpPr>
        <p:spPr>
          <a:xfrm>
            <a:off x="559886" y="3117987"/>
            <a:ext cx="3989990" cy="523220"/>
          </a:xfrm>
          <a:prstGeom prst="rect">
            <a:avLst/>
          </a:prstGeom>
          <a:noFill/>
        </p:spPr>
        <p:txBody>
          <a:bodyPr wrap="square" rtlCol="0">
            <a:spAutoFit/>
          </a:bodyPr>
          <a:lstStyle/>
          <a:p>
            <a:pPr algn="l"/>
            <a:r>
              <a:rPr lang="en-US" sz="2800" b="1">
                <a:solidFill>
                  <a:schemeClr val="bg1"/>
                </a:solidFill>
              </a:rPr>
              <a:t>Reach Team Teacher</a:t>
            </a:r>
          </a:p>
        </p:txBody>
      </p:sp>
      <p:sp>
        <p:nvSpPr>
          <p:cNvPr id="37" name="TextBox 36">
            <a:extLst>
              <a:ext uri="{FF2B5EF4-FFF2-40B4-BE49-F238E27FC236}">
                <a16:creationId xmlns:a16="http://schemas.microsoft.com/office/drawing/2014/main" id="{7BFECB9B-D769-4FFC-B79C-48EBBF139216}"/>
              </a:ext>
            </a:extLst>
          </p:cNvPr>
          <p:cNvSpPr txBox="1"/>
          <p:nvPr userDrawn="1"/>
        </p:nvSpPr>
        <p:spPr>
          <a:xfrm>
            <a:off x="551123" y="2411911"/>
            <a:ext cx="4530652" cy="523220"/>
          </a:xfrm>
          <a:prstGeom prst="rect">
            <a:avLst/>
          </a:prstGeom>
          <a:noFill/>
        </p:spPr>
        <p:txBody>
          <a:bodyPr wrap="square" rtlCol="0">
            <a:spAutoFit/>
          </a:bodyPr>
          <a:lstStyle/>
          <a:p>
            <a:pPr algn="l"/>
            <a:r>
              <a:rPr lang="en-US" sz="2800" b="1">
                <a:solidFill>
                  <a:schemeClr val="bg1"/>
                </a:solidFill>
              </a:rPr>
              <a:t>Direct Reach Teacher (DRT)</a:t>
            </a:r>
          </a:p>
        </p:txBody>
      </p:sp>
      <p:sp>
        <p:nvSpPr>
          <p:cNvPr id="38" name="TextBox 37">
            <a:extLst>
              <a:ext uri="{FF2B5EF4-FFF2-40B4-BE49-F238E27FC236}">
                <a16:creationId xmlns:a16="http://schemas.microsoft.com/office/drawing/2014/main" id="{CF91E3A0-1042-4337-A915-FCF1CE9716BC}"/>
              </a:ext>
            </a:extLst>
          </p:cNvPr>
          <p:cNvSpPr txBox="1"/>
          <p:nvPr userDrawn="1"/>
        </p:nvSpPr>
        <p:spPr>
          <a:xfrm>
            <a:off x="551122" y="1707180"/>
            <a:ext cx="5707811" cy="523220"/>
          </a:xfrm>
          <a:prstGeom prst="rect">
            <a:avLst/>
          </a:prstGeom>
          <a:noFill/>
        </p:spPr>
        <p:txBody>
          <a:bodyPr wrap="square" rtlCol="0">
            <a:spAutoFit/>
          </a:bodyPr>
          <a:lstStyle/>
          <a:p>
            <a:pPr algn="l"/>
            <a:r>
              <a:rPr lang="en-US" sz="2800" b="1">
                <a:solidFill>
                  <a:schemeClr val="bg1"/>
                </a:solidFill>
              </a:rPr>
              <a:t>Multi-Classroom Leader (MCL)</a:t>
            </a:r>
          </a:p>
        </p:txBody>
      </p:sp>
      <p:sp>
        <p:nvSpPr>
          <p:cNvPr id="39" name="Rectangle: Rounded Corners 38">
            <a:extLst>
              <a:ext uri="{FF2B5EF4-FFF2-40B4-BE49-F238E27FC236}">
                <a16:creationId xmlns:a16="http://schemas.microsoft.com/office/drawing/2014/main" id="{651D2D67-23DE-40EF-94AE-05950D529CA9}"/>
              </a:ext>
            </a:extLst>
          </p:cNvPr>
          <p:cNvSpPr/>
          <p:nvPr userDrawn="1"/>
        </p:nvSpPr>
        <p:spPr>
          <a:xfrm>
            <a:off x="7523503" y="1321722"/>
            <a:ext cx="153624" cy="4871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8731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709739"/>
            <a:ext cx="7886700" cy="2852737"/>
          </a:xfrm>
          <a:prstGeom prst="rect">
            <a:avLst/>
          </a:prstGeom>
          <a:solidFill>
            <a:srgbClr val="3FAB9B"/>
          </a:solidFill>
        </p:spPr>
        <p:txBody>
          <a:bodyPr anchor="b"/>
          <a:lstStyle>
            <a:lvl1pPr>
              <a:defRPr sz="4000">
                <a:solidFill>
                  <a:schemeClr val="bg1"/>
                </a:solidFill>
                <a:latin typeface="Cambria" panose="02040503050406030204" pitchFamily="18" charset="0"/>
              </a:defRPr>
            </a:lvl1pPr>
          </a:lstStyle>
          <a:p>
            <a:r>
              <a:rPr lang="en-US"/>
              <a:t>CLICK TO EDIT MASTER TITLE STYLE</a:t>
            </a:r>
          </a:p>
        </p:txBody>
      </p:sp>
      <p:sp>
        <p:nvSpPr>
          <p:cNvPr id="3" name="Text Placeholder 2"/>
          <p:cNvSpPr>
            <a:spLocks noGrp="1"/>
          </p:cNvSpPr>
          <p:nvPr>
            <p:ph type="body" idx="1" hasCustomPrompt="1"/>
          </p:nvPr>
        </p:nvSpPr>
        <p:spPr>
          <a:xfrm>
            <a:off x="623888" y="4589464"/>
            <a:ext cx="7886700" cy="1500187"/>
          </a:xfrm>
          <a:prstGeom prst="rect">
            <a:avLst/>
          </a:prstGeom>
        </p:spPr>
        <p:txBody>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51116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a:prstGeom prst="rect">
            <a:avLst/>
          </a:prstGeom>
          <a:solidFill>
            <a:srgbClr val="3FAB9B"/>
          </a:solidFill>
        </p:spPr>
        <p:txBody>
          <a:bodyPr anchor="b"/>
          <a:lstStyle>
            <a:lvl1pPr>
              <a:defRPr sz="2800">
                <a:solidFill>
                  <a:schemeClr val="bg1"/>
                </a:solidFill>
              </a:defRPr>
            </a:lvl1pPr>
          </a:lstStyle>
          <a:p>
            <a:r>
              <a:rPr lang="en-US"/>
              <a:t>CLICK TO EDIT MASTER TITLE STYLE</a:t>
            </a:r>
          </a:p>
        </p:txBody>
      </p:sp>
      <p:sp>
        <p:nvSpPr>
          <p:cNvPr id="3" name="Content Placeholder 2"/>
          <p:cNvSpPr>
            <a:spLocks noGrp="1"/>
          </p:cNvSpPr>
          <p:nvPr>
            <p:ph idx="1"/>
          </p:nvPr>
        </p:nvSpPr>
        <p:spPr>
          <a:xfrm>
            <a:off x="3886200" y="457200"/>
            <a:ext cx="4629150" cy="54117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309049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73016AA-6A56-46FF-A70D-5EDB2CF28961}"/>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Agenda</a:t>
            </a:r>
          </a:p>
        </p:txBody>
      </p:sp>
    </p:spTree>
    <p:extLst>
      <p:ext uri="{BB962C8B-B14F-4D97-AF65-F5344CB8AC3E}">
        <p14:creationId xmlns:p14="http://schemas.microsoft.com/office/powerpoint/2010/main" val="1155412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03970" y="4704434"/>
            <a:ext cx="5240654" cy="992776"/>
          </a:xfrm>
          <a:prstGeom prst="rect">
            <a:avLst/>
          </a:prstGeom>
          <a:solidFill>
            <a:srgbClr val="3FAB9B"/>
          </a:solidFill>
        </p:spPr>
        <p:txBody>
          <a:bodyPr anchor="b"/>
          <a:lstStyle>
            <a:lvl1pPr>
              <a:defRPr sz="3200">
                <a:solidFill>
                  <a:schemeClr val="bg1"/>
                </a:solidFill>
              </a:defRPr>
            </a:lvl1pPr>
          </a:lstStyle>
          <a:p>
            <a:r>
              <a:rPr lang="en-US"/>
              <a:t>CLICK TO EDIT MASTER TITLE STYLE</a:t>
            </a:r>
          </a:p>
        </p:txBody>
      </p:sp>
      <p:sp>
        <p:nvSpPr>
          <p:cNvPr id="3" name="Picture Placeholder 2"/>
          <p:cNvSpPr>
            <a:spLocks noGrp="1" noChangeAspect="1"/>
          </p:cNvSpPr>
          <p:nvPr>
            <p:ph type="pic" idx="1"/>
          </p:nvPr>
        </p:nvSpPr>
        <p:spPr>
          <a:xfrm>
            <a:off x="2089257" y="629524"/>
            <a:ext cx="5240655" cy="4074910"/>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103969" y="5705699"/>
            <a:ext cx="5240655" cy="523262"/>
          </a:xfrm>
          <a:prstGeom prst="rect">
            <a:avLst/>
          </a:prstGeo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503061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F65E88-557D-4AC9-AD75-59B5831FB1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12954" y="576875"/>
            <a:ext cx="2300446" cy="171447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2AF91478-7E80-47D5-AED5-326D82E6FFFE}"/>
              </a:ext>
            </a:extLst>
          </p:cNvPr>
          <p:cNvSpPr txBox="1"/>
          <p:nvPr userDrawn="1"/>
        </p:nvSpPr>
        <p:spPr>
          <a:xfrm>
            <a:off x="1691378" y="3242562"/>
            <a:ext cx="5943600" cy="954107"/>
          </a:xfrm>
          <a:prstGeom prst="rect">
            <a:avLst/>
          </a:prstGeom>
          <a:noFill/>
        </p:spPr>
        <p:txBody>
          <a:bodyPr wrap="square" rtlCol="0">
            <a:spAutoFit/>
          </a:bodyPr>
          <a:lstStyle/>
          <a:p>
            <a:r>
              <a:rPr lang="en-US" sz="2000" b="1"/>
              <a:t>CONTACT US </a:t>
            </a:r>
          </a:p>
          <a:p>
            <a:endParaRPr lang="en-US"/>
          </a:p>
          <a:p>
            <a:endParaRPr lang="en-US"/>
          </a:p>
        </p:txBody>
      </p:sp>
      <p:sp>
        <p:nvSpPr>
          <p:cNvPr id="4" name="Text Placeholder 3">
            <a:extLst>
              <a:ext uri="{FF2B5EF4-FFF2-40B4-BE49-F238E27FC236}">
                <a16:creationId xmlns:a16="http://schemas.microsoft.com/office/drawing/2014/main" id="{7BFD1D01-7505-43C8-8F4F-2F4A3CFCD318}"/>
              </a:ext>
            </a:extLst>
          </p:cNvPr>
          <p:cNvSpPr>
            <a:spLocks noGrp="1"/>
          </p:cNvSpPr>
          <p:nvPr>
            <p:ph type="body" sz="quarter" idx="18" hasCustomPrompt="1"/>
          </p:nvPr>
        </p:nvSpPr>
        <p:spPr>
          <a:xfrm>
            <a:off x="1691378" y="3852699"/>
            <a:ext cx="5943599" cy="1684338"/>
          </a:xfrm>
          <a:prstGeom prst="rect">
            <a:avLst/>
          </a:prstGeom>
        </p:spPr>
        <p:txBody>
          <a:bodyPr/>
          <a:lstStyle>
            <a:lvl1pPr marL="0" indent="0">
              <a:buNone/>
              <a:defRPr sz="2200"/>
            </a:lvl1pPr>
          </a:lstStyle>
          <a:p>
            <a:pPr lvl="0"/>
            <a:r>
              <a:rPr lang="en-US"/>
              <a:t>Edit Name</a:t>
            </a:r>
          </a:p>
          <a:p>
            <a:pPr lvl="0"/>
            <a:r>
              <a:rPr lang="en-US"/>
              <a:t>Edit Title, Company</a:t>
            </a:r>
          </a:p>
          <a:p>
            <a:pPr lvl="0"/>
            <a:r>
              <a:rPr lang="en-US"/>
              <a:t>Edit Email</a:t>
            </a:r>
          </a:p>
          <a:p>
            <a:pPr lvl="0"/>
            <a:r>
              <a:rPr lang="en-US"/>
              <a:t>Edit Phone</a:t>
            </a:r>
          </a:p>
          <a:p>
            <a:pPr lvl="1"/>
            <a:endParaRPr lang="en-US"/>
          </a:p>
        </p:txBody>
      </p:sp>
      <p:sp>
        <p:nvSpPr>
          <p:cNvPr id="3" name="TextBox 2">
            <a:extLst>
              <a:ext uri="{FF2B5EF4-FFF2-40B4-BE49-F238E27FC236}">
                <a16:creationId xmlns:a16="http://schemas.microsoft.com/office/drawing/2014/main" id="{EDC56653-B332-4982-86F3-D9EB2EFD4FE8}"/>
              </a:ext>
            </a:extLst>
          </p:cNvPr>
          <p:cNvSpPr txBox="1"/>
          <p:nvPr userDrawn="1"/>
        </p:nvSpPr>
        <p:spPr>
          <a:xfrm>
            <a:off x="3437964" y="2562183"/>
            <a:ext cx="2282260" cy="584775"/>
          </a:xfrm>
          <a:prstGeom prst="rect">
            <a:avLst/>
          </a:prstGeom>
          <a:noFill/>
        </p:spPr>
        <p:txBody>
          <a:bodyPr wrap="square" rtlCol="0">
            <a:spAutoFit/>
          </a:bodyPr>
          <a:lstStyle/>
          <a:p>
            <a:pPr algn="ctr"/>
            <a:r>
              <a:rPr lang="en-US" sz="3200" b="1">
                <a:solidFill>
                  <a:schemeClr val="tx2"/>
                </a:solidFill>
                <a:latin typeface="Cambria" panose="02040503050406030204" pitchFamily="18" charset="0"/>
              </a:rPr>
              <a:t>Thank You</a:t>
            </a:r>
          </a:p>
        </p:txBody>
      </p:sp>
    </p:spTree>
    <p:extLst>
      <p:ext uri="{BB962C8B-B14F-4D97-AF65-F5344CB8AC3E}">
        <p14:creationId xmlns:p14="http://schemas.microsoft.com/office/powerpoint/2010/main" val="23465113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 Teal">
  <p:cSld name="1_Title and Content - Teal">
    <p:spTree>
      <p:nvGrpSpPr>
        <p:cNvPr id="1" name="Shape 21"/>
        <p:cNvGrpSpPr/>
        <p:nvPr/>
      </p:nvGrpSpPr>
      <p:grpSpPr>
        <a:xfrm>
          <a:off x="0" y="0"/>
          <a:ext cx="0" cy="0"/>
          <a:chOff x="0" y="0"/>
          <a:chExt cx="0" cy="0"/>
        </a:xfrm>
      </p:grpSpPr>
      <p:sp>
        <p:nvSpPr>
          <p:cNvPr id="22" name="Google Shape;22;p3"/>
          <p:cNvSpPr txBox="1">
            <a:spLocks noGrp="1"/>
          </p:cNvSpPr>
          <p:nvPr>
            <p:ph type="body" idx="1"/>
          </p:nvPr>
        </p:nvSpPr>
        <p:spPr>
          <a:xfrm>
            <a:off x="628651" y="1381701"/>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body" idx="2"/>
          </p:nvPr>
        </p:nvSpPr>
        <p:spPr>
          <a:xfrm>
            <a:off x="1" y="369895"/>
            <a:ext cx="9144000" cy="769440"/>
          </a:xfrm>
          <a:prstGeom prst="rect">
            <a:avLst/>
          </a:prstGeom>
          <a:solidFill>
            <a:schemeClr val="accent1"/>
          </a:solid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mbria"/>
                <a:ea typeface="Cambria"/>
                <a:cs typeface="Cambria"/>
                <a:sym typeface="Cambria"/>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49356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ssion Objective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EE3E06-4199-43AF-AF78-DF4F91048E94}"/>
              </a:ext>
            </a:extLst>
          </p:cNvPr>
          <p:cNvSpPr>
            <a:spLocks noGrp="1"/>
          </p:cNvSpPr>
          <p:nvPr>
            <p:ph type="body" sz="quarter" idx="19" hasCustomPrompt="1"/>
          </p:nvPr>
        </p:nvSpPr>
        <p:spPr>
          <a:xfrm>
            <a:off x="788625" y="1441122"/>
            <a:ext cx="7578725" cy="3722688"/>
          </a:xfrm>
          <a:prstGeom prst="rect">
            <a:avLst/>
          </a:prstGeom>
        </p:spPr>
        <p:txBody>
          <a:bodyPr/>
          <a:lstStyle>
            <a:lvl1pPr marL="228600" indent="-228600">
              <a:buFont typeface="Arial" panose="020B0604020202020204" pitchFamily="34" charset="0"/>
              <a:buChar char="•"/>
              <a:defRPr sz="3000"/>
            </a:lvl1pPr>
            <a:lvl2pPr marL="457200" indent="0">
              <a:buNone/>
              <a:defRPr/>
            </a:lvl2pPr>
          </a:lstStyle>
          <a:p>
            <a:pPr lvl="0"/>
            <a:r>
              <a:rPr lang="en-US"/>
              <a:t> Edit objective </a:t>
            </a:r>
          </a:p>
          <a:p>
            <a:pPr lvl="0"/>
            <a:r>
              <a:rPr lang="en-US"/>
              <a:t> Edit objective</a:t>
            </a:r>
          </a:p>
          <a:p>
            <a:pPr lvl="0"/>
            <a:r>
              <a:rPr lang="en-US"/>
              <a:t> Edit objective</a:t>
            </a:r>
          </a:p>
        </p:txBody>
      </p:sp>
      <p:sp>
        <p:nvSpPr>
          <p:cNvPr id="11" name="TextBox 10">
            <a:extLst>
              <a:ext uri="{FF2B5EF4-FFF2-40B4-BE49-F238E27FC236}">
                <a16:creationId xmlns:a16="http://schemas.microsoft.com/office/drawing/2014/main" id="{95EDDF42-892E-40EC-9B17-E8D30CF9E801}"/>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Session Objectives</a:t>
            </a:r>
          </a:p>
        </p:txBody>
      </p:sp>
    </p:spTree>
    <p:extLst>
      <p:ext uri="{BB962C8B-B14F-4D97-AF65-F5344CB8AC3E}">
        <p14:creationId xmlns:p14="http://schemas.microsoft.com/office/powerpoint/2010/main" val="411317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 Now">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E3A6959-EFE2-4D48-8B0C-B2679000DD5D}"/>
              </a:ext>
            </a:extLst>
          </p:cNvPr>
          <p:cNvSpPr>
            <a:spLocks noGrp="1"/>
          </p:cNvSpPr>
          <p:nvPr>
            <p:ph type="body" sz="quarter" idx="18"/>
          </p:nvPr>
        </p:nvSpPr>
        <p:spPr>
          <a:xfrm>
            <a:off x="778160" y="1473401"/>
            <a:ext cx="7592756" cy="303535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Box 15">
            <a:extLst>
              <a:ext uri="{FF2B5EF4-FFF2-40B4-BE49-F238E27FC236}">
                <a16:creationId xmlns:a16="http://schemas.microsoft.com/office/drawing/2014/main" id="{60E2CC34-8B1B-4BA0-BD90-D5375A80A6C2}"/>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Do Now</a:t>
            </a:r>
          </a:p>
        </p:txBody>
      </p:sp>
    </p:spTree>
    <p:extLst>
      <p:ext uri="{BB962C8B-B14F-4D97-AF65-F5344CB8AC3E}">
        <p14:creationId xmlns:p14="http://schemas.microsoft.com/office/powerpoint/2010/main" val="3817962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xit Slip">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B2C6BF-33E9-4495-8357-3D4854DAA68B}"/>
              </a:ext>
            </a:extLst>
          </p:cNvPr>
          <p:cNvSpPr>
            <a:spLocks noGrp="1"/>
          </p:cNvSpPr>
          <p:nvPr>
            <p:ph type="body" sz="quarter" idx="18"/>
          </p:nvPr>
        </p:nvSpPr>
        <p:spPr>
          <a:xfrm>
            <a:off x="788669" y="1449976"/>
            <a:ext cx="7449243" cy="307214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31806989-5FA5-447A-95B5-D3DFA4862A3D}"/>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Exit Slip</a:t>
            </a:r>
          </a:p>
        </p:txBody>
      </p:sp>
    </p:spTree>
    <p:extLst>
      <p:ext uri="{BB962C8B-B14F-4D97-AF65-F5344CB8AC3E}">
        <p14:creationId xmlns:p14="http://schemas.microsoft.com/office/powerpoint/2010/main" val="6402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urce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B2C6BF-33E9-4495-8357-3D4854DAA68B}"/>
              </a:ext>
            </a:extLst>
          </p:cNvPr>
          <p:cNvSpPr>
            <a:spLocks noGrp="1"/>
          </p:cNvSpPr>
          <p:nvPr>
            <p:ph type="body" sz="quarter" idx="18" hasCustomPrompt="1"/>
          </p:nvPr>
        </p:nvSpPr>
        <p:spPr>
          <a:xfrm>
            <a:off x="788670" y="1449977"/>
            <a:ext cx="7567054" cy="2952206"/>
          </a:xfrm>
          <a:prstGeom prst="rect">
            <a:avLst/>
          </a:prstGeom>
        </p:spPr>
        <p:txBody>
          <a:bodyPr/>
          <a:lstStyle>
            <a:lvl1pPr>
              <a:defRPr/>
            </a:lvl1pPr>
          </a:lstStyle>
          <a:p>
            <a:pPr lvl="0"/>
            <a:r>
              <a:rPr lang="en-US"/>
              <a:t>Edit sources</a:t>
            </a:r>
          </a:p>
          <a:p>
            <a:pPr lvl="0"/>
            <a:r>
              <a:rPr lang="en-US"/>
              <a:t>Edit sources</a:t>
            </a:r>
          </a:p>
          <a:p>
            <a:pPr lvl="0"/>
            <a:r>
              <a:rPr lang="en-US"/>
              <a:t>Edit sources</a:t>
            </a:r>
          </a:p>
        </p:txBody>
      </p:sp>
      <p:sp>
        <p:nvSpPr>
          <p:cNvPr id="15" name="TextBox 14">
            <a:extLst>
              <a:ext uri="{FF2B5EF4-FFF2-40B4-BE49-F238E27FC236}">
                <a16:creationId xmlns:a16="http://schemas.microsoft.com/office/drawing/2014/main" id="{31806989-5FA5-447A-95B5-D3DFA4862A3D}"/>
              </a:ext>
            </a:extLst>
          </p:cNvPr>
          <p:cNvSpPr txBox="1"/>
          <p:nvPr userDrawn="1"/>
        </p:nvSpPr>
        <p:spPr>
          <a:xfrm>
            <a:off x="0" y="369894"/>
            <a:ext cx="9155976" cy="707886"/>
          </a:xfrm>
          <a:prstGeom prst="rect">
            <a:avLst/>
          </a:prstGeom>
          <a:solidFill>
            <a:schemeClr val="accent1"/>
          </a:solidFill>
        </p:spPr>
        <p:txBody>
          <a:bodyPr wrap="square" rtlCol="0">
            <a:spAutoFit/>
          </a:bodyPr>
          <a:lstStyle/>
          <a:p>
            <a:pPr algn="ctr"/>
            <a:r>
              <a:rPr lang="en-US" sz="4000" b="1">
                <a:solidFill>
                  <a:schemeClr val="bg1"/>
                </a:solidFill>
                <a:latin typeface="Cambria" panose="02040503050406030204" pitchFamily="18" charset="0"/>
              </a:rPr>
              <a:t>Sources</a:t>
            </a:r>
          </a:p>
        </p:txBody>
      </p:sp>
      <p:sp>
        <p:nvSpPr>
          <p:cNvPr id="18" name="TextBox 17">
            <a:extLst>
              <a:ext uri="{FF2B5EF4-FFF2-40B4-BE49-F238E27FC236}">
                <a16:creationId xmlns:a16="http://schemas.microsoft.com/office/drawing/2014/main" id="{9FD865B0-0458-4190-93DB-331B36D2A9F0}"/>
              </a:ext>
            </a:extLst>
          </p:cNvPr>
          <p:cNvSpPr txBox="1"/>
          <p:nvPr userDrawn="1"/>
        </p:nvSpPr>
        <p:spPr>
          <a:xfrm>
            <a:off x="8754139" y="92895"/>
            <a:ext cx="343685" cy="276999"/>
          </a:xfrm>
          <a:prstGeom prst="rect">
            <a:avLst/>
          </a:prstGeom>
          <a:noFill/>
        </p:spPr>
        <p:txBody>
          <a:bodyPr wrap="square" rtlCol="0">
            <a:spAutoFit/>
          </a:bodyPr>
          <a:lstStyle/>
          <a:p>
            <a:r>
              <a:rPr lang="en-US" sz="1200"/>
              <a:t>1</a:t>
            </a:r>
          </a:p>
        </p:txBody>
      </p:sp>
    </p:spTree>
    <p:extLst>
      <p:ext uri="{BB962C8B-B14F-4D97-AF65-F5344CB8AC3E}">
        <p14:creationId xmlns:p14="http://schemas.microsoft.com/office/powerpoint/2010/main" val="178650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Teal">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381701"/>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0">
            <a:extLst>
              <a:ext uri="{FF2B5EF4-FFF2-40B4-BE49-F238E27FC236}">
                <a16:creationId xmlns:a16="http://schemas.microsoft.com/office/drawing/2014/main" id="{40FFD3E9-518B-4ED1-99B3-A9CAFE68A831}"/>
              </a:ext>
            </a:extLst>
          </p:cNvPr>
          <p:cNvSpPr>
            <a:spLocks noGrp="1"/>
          </p:cNvSpPr>
          <p:nvPr>
            <p:ph type="body" sz="quarter" idx="17" hasCustomPrompt="1"/>
          </p:nvPr>
        </p:nvSpPr>
        <p:spPr>
          <a:xfrm>
            <a:off x="1" y="369895"/>
            <a:ext cx="9144000" cy="769440"/>
          </a:xfrm>
          <a:prstGeom prst="rect">
            <a:avLst/>
          </a:prstGeom>
          <a:solidFill>
            <a:schemeClr val="accent1"/>
          </a:solidFill>
        </p:spPr>
        <p:txBody>
          <a:bodyPr anchor="ctr">
            <a:noAutofit/>
          </a:bodyPr>
          <a:lstStyle>
            <a:lvl1pPr algn="ctr">
              <a:buFontTx/>
              <a:buNone/>
              <a:defRPr sz="4000" b="1" baseline="0">
                <a:solidFill>
                  <a:schemeClr val="bg1"/>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spTree>
    <p:extLst>
      <p:ext uri="{BB962C8B-B14F-4D97-AF65-F5344CB8AC3E}">
        <p14:creationId xmlns:p14="http://schemas.microsoft.com/office/powerpoint/2010/main" val="412994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Teal">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BF506FB9-049B-442A-8C44-F544834D0615}"/>
              </a:ext>
            </a:extLst>
          </p:cNvPr>
          <p:cNvSpPr>
            <a:spLocks noGrp="1"/>
          </p:cNvSpPr>
          <p:nvPr>
            <p:ph type="body" sz="quarter" idx="17" hasCustomPrompt="1"/>
          </p:nvPr>
        </p:nvSpPr>
        <p:spPr>
          <a:xfrm>
            <a:off x="1" y="369895"/>
            <a:ext cx="9144000" cy="769440"/>
          </a:xfrm>
          <a:prstGeom prst="rect">
            <a:avLst/>
          </a:prstGeom>
          <a:solidFill>
            <a:schemeClr val="accent1"/>
          </a:solidFill>
        </p:spPr>
        <p:txBody>
          <a:bodyPr anchor="ctr">
            <a:noAutofit/>
          </a:bodyPr>
          <a:lstStyle>
            <a:lvl1pPr algn="ctr">
              <a:buFontTx/>
              <a:buNone/>
              <a:defRPr sz="4000" b="1" baseline="0">
                <a:solidFill>
                  <a:schemeClr val="bg1"/>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spTree>
    <p:extLst>
      <p:ext uri="{BB962C8B-B14F-4D97-AF65-F5344CB8AC3E}">
        <p14:creationId xmlns:p14="http://schemas.microsoft.com/office/powerpoint/2010/main" val="1542394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 Teal">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D62049F8-571B-4C6C-A49C-57F1B062EBFD}"/>
              </a:ext>
            </a:extLst>
          </p:cNvPr>
          <p:cNvSpPr>
            <a:spLocks noGrp="1"/>
          </p:cNvSpPr>
          <p:nvPr>
            <p:ph type="tbl" sz="quarter" idx="18"/>
          </p:nvPr>
        </p:nvSpPr>
        <p:spPr>
          <a:xfrm>
            <a:off x="611220" y="1395502"/>
            <a:ext cx="8103914" cy="4632766"/>
          </a:xfrm>
          <a:prstGeom prst="rect">
            <a:avLst/>
          </a:prstGeom>
        </p:spPr>
        <p:txBody>
          <a:bodyPr/>
          <a:lstStyle/>
          <a:p>
            <a:endParaRPr lang="en-US"/>
          </a:p>
        </p:txBody>
      </p:sp>
      <p:sp>
        <p:nvSpPr>
          <p:cNvPr id="8" name="Text Placeholder 10">
            <a:extLst>
              <a:ext uri="{FF2B5EF4-FFF2-40B4-BE49-F238E27FC236}">
                <a16:creationId xmlns:a16="http://schemas.microsoft.com/office/drawing/2014/main" id="{B73D5432-1E4D-49FC-B35F-4312E825C0C8}"/>
              </a:ext>
            </a:extLst>
          </p:cNvPr>
          <p:cNvSpPr>
            <a:spLocks noGrp="1"/>
          </p:cNvSpPr>
          <p:nvPr>
            <p:ph type="body" sz="quarter" idx="17" hasCustomPrompt="1"/>
          </p:nvPr>
        </p:nvSpPr>
        <p:spPr>
          <a:xfrm>
            <a:off x="1" y="369895"/>
            <a:ext cx="9144000" cy="769440"/>
          </a:xfrm>
          <a:prstGeom prst="rect">
            <a:avLst/>
          </a:prstGeom>
          <a:solidFill>
            <a:schemeClr val="accent1"/>
          </a:solidFill>
        </p:spPr>
        <p:txBody>
          <a:bodyPr anchor="ctr">
            <a:noAutofit/>
          </a:bodyPr>
          <a:lstStyle>
            <a:lvl1pPr algn="ctr">
              <a:buFontTx/>
              <a:buNone/>
              <a:defRPr sz="4000" b="1" baseline="0">
                <a:solidFill>
                  <a:schemeClr val="bg1"/>
                </a:solidFill>
                <a:latin typeface="Cambria" panose="02040503050406030204"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a:t>
            </a:r>
          </a:p>
        </p:txBody>
      </p:sp>
    </p:spTree>
    <p:extLst>
      <p:ext uri="{BB962C8B-B14F-4D97-AF65-F5344CB8AC3E}">
        <p14:creationId xmlns:p14="http://schemas.microsoft.com/office/powerpoint/2010/main" val="538558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8FC3E358-3A55-4BFF-9B05-A4D38EB31489}"/>
              </a:ext>
            </a:extLst>
          </p:cNvPr>
          <p:cNvSpPr txBox="1"/>
          <p:nvPr userDrawn="1"/>
        </p:nvSpPr>
        <p:spPr>
          <a:xfrm>
            <a:off x="0" y="6400800"/>
            <a:ext cx="9144000" cy="457200"/>
          </a:xfrm>
          <a:prstGeom prst="rect">
            <a:avLst/>
          </a:prstGeom>
          <a:solidFill>
            <a:srgbClr val="3FAB9B"/>
          </a:solidFill>
        </p:spPr>
        <p:txBody>
          <a:bodyPr wrap="square" rtlCol="0">
            <a:spAutoFit/>
          </a:bodyPr>
          <a:lstStyle/>
          <a:p>
            <a:endParaRPr lang="en-US"/>
          </a:p>
        </p:txBody>
      </p:sp>
      <p:pic>
        <p:nvPicPr>
          <p:cNvPr id="27" name="Picture 26">
            <a:extLst>
              <a:ext uri="{FF2B5EF4-FFF2-40B4-BE49-F238E27FC236}">
                <a16:creationId xmlns:a16="http://schemas.microsoft.com/office/drawing/2014/main" id="{85817326-3C61-426B-8D04-BA60FE4C61DD}"/>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1440" y="6450620"/>
            <a:ext cx="1371600" cy="392805"/>
          </a:xfrm>
          <a:prstGeom prst="rect">
            <a:avLst/>
          </a:prstGeom>
        </p:spPr>
      </p:pic>
      <p:sp>
        <p:nvSpPr>
          <p:cNvPr id="2" name="TextBox 1">
            <a:extLst>
              <a:ext uri="{FF2B5EF4-FFF2-40B4-BE49-F238E27FC236}">
                <a16:creationId xmlns:a16="http://schemas.microsoft.com/office/drawing/2014/main" id="{C97A1980-C1E7-4631-A191-0B36937451D5}"/>
              </a:ext>
            </a:extLst>
          </p:cNvPr>
          <p:cNvSpPr txBox="1"/>
          <p:nvPr userDrawn="1"/>
        </p:nvSpPr>
        <p:spPr>
          <a:xfrm>
            <a:off x="8071945" y="6450620"/>
            <a:ext cx="1072055" cy="338554"/>
          </a:xfrm>
          <a:prstGeom prst="rect">
            <a:avLst/>
          </a:prstGeom>
          <a:noFill/>
        </p:spPr>
        <p:txBody>
          <a:bodyPr wrap="square" rtlCol="0">
            <a:spAutoFit/>
          </a:bodyPr>
          <a:lstStyle/>
          <a:p>
            <a:r>
              <a:rPr lang="en-US" sz="1400">
                <a:solidFill>
                  <a:schemeClr val="bg1"/>
                </a:solidFill>
              </a:rPr>
              <a:t>2019  |</a:t>
            </a:r>
            <a:r>
              <a:rPr lang="en-US" sz="1400" b="1">
                <a:solidFill>
                  <a:schemeClr val="bg1"/>
                </a:solidFill>
              </a:rPr>
              <a:t> </a:t>
            </a:r>
            <a:fld id="{8D3546D4-0EE2-405F-A894-079B5398A104}" type="slidenum">
              <a:rPr lang="en-US" sz="1600" b="1" smtClean="0">
                <a:solidFill>
                  <a:schemeClr val="bg1"/>
                </a:solidFill>
              </a:rPr>
              <a:t>‹#›</a:t>
            </a:fld>
            <a:r>
              <a:rPr lang="en-US" sz="1600">
                <a:solidFill>
                  <a:schemeClr val="bg1"/>
                </a:solidFill>
              </a:rPr>
              <a:t> </a:t>
            </a:r>
            <a:r>
              <a:rPr lang="en-US" sz="1400">
                <a:solidFill>
                  <a:schemeClr val="bg1"/>
                </a:solidFill>
              </a:rPr>
              <a:t>  </a:t>
            </a:r>
          </a:p>
        </p:txBody>
      </p:sp>
      <p:pic>
        <p:nvPicPr>
          <p:cNvPr id="4" name="Picture 3">
            <a:extLst>
              <a:ext uri="{FF2B5EF4-FFF2-40B4-BE49-F238E27FC236}">
                <a16:creationId xmlns:a16="http://schemas.microsoft.com/office/drawing/2014/main" id="{6AD1CCBE-A1DB-4D7A-8811-43353B49F422}"/>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2743200" y="6385111"/>
            <a:ext cx="3657600" cy="496011"/>
          </a:xfrm>
          <a:prstGeom prst="rect">
            <a:avLst/>
          </a:prstGeom>
        </p:spPr>
      </p:pic>
    </p:spTree>
    <p:extLst>
      <p:ext uri="{BB962C8B-B14F-4D97-AF65-F5344CB8AC3E}">
        <p14:creationId xmlns:p14="http://schemas.microsoft.com/office/powerpoint/2010/main" val="2100559752"/>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88" r:id="rId6"/>
    <p:sldLayoutId id="2147483682" r:id="rId7"/>
    <p:sldLayoutId id="2147483684" r:id="rId8"/>
    <p:sldLayoutId id="2147483683" r:id="rId9"/>
    <p:sldLayoutId id="2147483678" r:id="rId10"/>
    <p:sldLayoutId id="2147483685" r:id="rId11"/>
    <p:sldLayoutId id="2147483679" r:id="rId12"/>
    <p:sldLayoutId id="2147483690" r:id="rId13"/>
    <p:sldLayoutId id="2147483691" r:id="rId14"/>
    <p:sldLayoutId id="2147483692" r:id="rId15"/>
    <p:sldLayoutId id="2147483687" r:id="rId16"/>
    <p:sldLayoutId id="2147483686" r:id="rId17"/>
    <p:sldLayoutId id="2147483663" r:id="rId18"/>
    <p:sldLayoutId id="2147483668" r:id="rId19"/>
    <p:sldLayoutId id="2147483669" r:id="rId20"/>
    <p:sldLayoutId id="2147483676" r:id="rId21"/>
    <p:sldLayoutId id="2147483693"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0AF1D5-5466-4192-ABBC-63F70E9498D6}"/>
              </a:ext>
            </a:extLst>
          </p:cNvPr>
          <p:cNvSpPr>
            <a:spLocks noGrp="1"/>
          </p:cNvSpPr>
          <p:nvPr>
            <p:ph type="body" sz="quarter" idx="17"/>
          </p:nvPr>
        </p:nvSpPr>
        <p:spPr/>
        <p:txBody>
          <a:bodyPr/>
          <a:lstStyle/>
          <a:p>
            <a:r>
              <a:rPr lang="en-US"/>
              <a:t>Multi-Classroom Leadership</a:t>
            </a:r>
          </a:p>
          <a:p>
            <a:r>
              <a:rPr lang="en-US"/>
              <a:t>Situational Leadership</a:t>
            </a:r>
          </a:p>
        </p:txBody>
      </p:sp>
    </p:spTree>
    <p:extLst>
      <p:ext uri="{BB962C8B-B14F-4D97-AF65-F5344CB8AC3E}">
        <p14:creationId xmlns:p14="http://schemas.microsoft.com/office/powerpoint/2010/main" val="1701994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916ABA9-D3EA-4405-AE28-C88EEC69E903}"/>
              </a:ext>
            </a:extLst>
          </p:cNvPr>
          <p:cNvSpPr>
            <a:spLocks noGrp="1"/>
          </p:cNvSpPr>
          <p:nvPr>
            <p:ph idx="1"/>
          </p:nvPr>
        </p:nvSpPr>
        <p:spPr/>
        <p:txBody>
          <a:bodyPr/>
          <a:lstStyle/>
          <a:p>
            <a:pPr marL="514350" indent="-514350">
              <a:buFont typeface="+mj-lt"/>
              <a:buAutoNum type="arabicPeriod"/>
            </a:pPr>
            <a:r>
              <a:rPr lang="en-US"/>
              <a:t>Break into small groups of four.</a:t>
            </a:r>
          </a:p>
          <a:p>
            <a:pPr marL="514350" indent="-514350">
              <a:buFont typeface="+mj-lt"/>
              <a:buAutoNum type="arabicPeriod"/>
            </a:pPr>
            <a:r>
              <a:rPr lang="en-US"/>
              <a:t>Assign each group member one Situational Leadership quadrant.</a:t>
            </a:r>
          </a:p>
          <a:p>
            <a:pPr marL="514350" indent="-514350">
              <a:buFont typeface="+mj-lt"/>
              <a:buAutoNum type="arabicPeriod"/>
            </a:pPr>
            <a:r>
              <a:rPr lang="en-US"/>
              <a:t>Group members move to chart paper with assigned quadrant. With your chart paper group, make a </a:t>
            </a:r>
            <a:r>
              <a:rPr lang="en-US" b="1"/>
              <a:t>comprehensive list of next steps and ideas </a:t>
            </a:r>
            <a:r>
              <a:rPr lang="en-US"/>
              <a:t>for MCLs and TRTs to best lead others in your assigned quadrant. </a:t>
            </a:r>
            <a:r>
              <a:rPr lang="en-US" b="1"/>
              <a:t>(10 min)</a:t>
            </a:r>
            <a:endParaRPr lang="en-US"/>
          </a:p>
          <a:p>
            <a:pPr marL="514350" indent="-514350">
              <a:buFont typeface="+mj-lt"/>
              <a:buAutoNum type="arabicPeriod"/>
            </a:pPr>
            <a:r>
              <a:rPr lang="en-US"/>
              <a:t>Come back to original groups. Each group member shares ideas discussed in their quadrant’s chart paper group. </a:t>
            </a:r>
            <a:r>
              <a:rPr lang="en-US" b="1"/>
              <a:t>(10 min)</a:t>
            </a:r>
            <a:endParaRPr lang="en-US"/>
          </a:p>
          <a:p>
            <a:pPr marL="514350" indent="-514350">
              <a:buFont typeface="+mj-lt"/>
              <a:buAutoNum type="arabicPeriod"/>
            </a:pPr>
            <a:endParaRPr lang="en-US"/>
          </a:p>
        </p:txBody>
      </p:sp>
      <p:sp>
        <p:nvSpPr>
          <p:cNvPr id="2" name="Text Placeholder 1">
            <a:extLst>
              <a:ext uri="{FF2B5EF4-FFF2-40B4-BE49-F238E27FC236}">
                <a16:creationId xmlns:a16="http://schemas.microsoft.com/office/drawing/2014/main" id="{68F94E40-0897-4907-961A-20B290DFA823}"/>
              </a:ext>
            </a:extLst>
          </p:cNvPr>
          <p:cNvSpPr>
            <a:spLocks noGrp="1"/>
          </p:cNvSpPr>
          <p:nvPr>
            <p:ph type="body" sz="quarter" idx="17"/>
          </p:nvPr>
        </p:nvSpPr>
        <p:spPr/>
        <p:txBody>
          <a:bodyPr/>
          <a:lstStyle/>
          <a:p>
            <a:r>
              <a:rPr lang="en-US"/>
              <a:t>Jigsaw Activity</a:t>
            </a:r>
          </a:p>
        </p:txBody>
      </p:sp>
      <p:pic>
        <p:nvPicPr>
          <p:cNvPr id="1028" name="Picture 4" descr="Image result for puzzle piece">
            <a:extLst>
              <a:ext uri="{FF2B5EF4-FFF2-40B4-BE49-F238E27FC236}">
                <a16:creationId xmlns:a16="http://schemas.microsoft.com/office/drawing/2014/main" id="{9CCE6897-3084-46C6-BB2A-ED9BAACCD8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736" y="4722291"/>
            <a:ext cx="1376363" cy="137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23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594EFA-2B00-42F1-8028-484D4266CC97}"/>
              </a:ext>
            </a:extLst>
          </p:cNvPr>
          <p:cNvSpPr>
            <a:spLocks noGrp="1"/>
          </p:cNvSpPr>
          <p:nvPr>
            <p:ph type="body" sz="quarter" idx="17"/>
          </p:nvPr>
        </p:nvSpPr>
        <p:spPr/>
        <p:txBody>
          <a:bodyPr/>
          <a:lstStyle/>
          <a:p>
            <a:r>
              <a:rPr lang="en-US"/>
              <a:t>Action Steps</a:t>
            </a:r>
          </a:p>
        </p:txBody>
      </p:sp>
      <p:sp>
        <p:nvSpPr>
          <p:cNvPr id="3" name="TextBox 2">
            <a:extLst>
              <a:ext uri="{FF2B5EF4-FFF2-40B4-BE49-F238E27FC236}">
                <a16:creationId xmlns:a16="http://schemas.microsoft.com/office/drawing/2014/main" id="{12C087D3-F3C0-406D-B309-F69E059F4BDA}"/>
              </a:ext>
            </a:extLst>
          </p:cNvPr>
          <p:cNvSpPr txBox="1"/>
          <p:nvPr/>
        </p:nvSpPr>
        <p:spPr>
          <a:xfrm>
            <a:off x="0" y="1384037"/>
            <a:ext cx="9143999"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Write down and share a few next steps you commit to incorporating into your work based on your takeaways from this session. </a:t>
            </a:r>
          </a:p>
        </p:txBody>
      </p:sp>
      <p:graphicFrame>
        <p:nvGraphicFramePr>
          <p:cNvPr id="4" name="Table 3">
            <a:extLst>
              <a:ext uri="{FF2B5EF4-FFF2-40B4-BE49-F238E27FC236}">
                <a16:creationId xmlns:a16="http://schemas.microsoft.com/office/drawing/2014/main" id="{119F92A2-3934-4B45-A8C9-F5D934778C93}"/>
              </a:ext>
            </a:extLst>
          </p:cNvPr>
          <p:cNvGraphicFramePr>
            <a:graphicFrameLocks noGrp="1"/>
          </p:cNvGraphicFramePr>
          <p:nvPr>
            <p:extLst>
              <p:ext uri="{D42A27DB-BD31-4B8C-83A1-F6EECF244321}">
                <p14:modId xmlns:p14="http://schemas.microsoft.com/office/powerpoint/2010/main" val="2891253001"/>
              </p:ext>
            </p:extLst>
          </p:nvPr>
        </p:nvGraphicFramePr>
        <p:xfrm>
          <a:off x="292529" y="2507243"/>
          <a:ext cx="8558940" cy="2687320"/>
        </p:xfrm>
        <a:graphic>
          <a:graphicData uri="http://schemas.openxmlformats.org/drawingml/2006/table">
            <a:tbl>
              <a:tblPr firstRow="1" bandRow="1">
                <a:tableStyleId>{E8B1032C-EA38-4F05-BA0D-38AFFFC7BED3}</a:tableStyleId>
              </a:tblPr>
              <a:tblGrid>
                <a:gridCol w="4194111">
                  <a:extLst>
                    <a:ext uri="{9D8B030D-6E8A-4147-A177-3AD203B41FA5}">
                      <a16:colId xmlns:a16="http://schemas.microsoft.com/office/drawing/2014/main" val="3545434814"/>
                    </a:ext>
                  </a:extLst>
                </a:gridCol>
                <a:gridCol w="895739">
                  <a:extLst>
                    <a:ext uri="{9D8B030D-6E8A-4147-A177-3AD203B41FA5}">
                      <a16:colId xmlns:a16="http://schemas.microsoft.com/office/drawing/2014/main" val="1866005319"/>
                    </a:ext>
                  </a:extLst>
                </a:gridCol>
                <a:gridCol w="1119674">
                  <a:extLst>
                    <a:ext uri="{9D8B030D-6E8A-4147-A177-3AD203B41FA5}">
                      <a16:colId xmlns:a16="http://schemas.microsoft.com/office/drawing/2014/main" val="444125650"/>
                    </a:ext>
                  </a:extLst>
                </a:gridCol>
                <a:gridCol w="2349416">
                  <a:extLst>
                    <a:ext uri="{9D8B030D-6E8A-4147-A177-3AD203B41FA5}">
                      <a16:colId xmlns:a16="http://schemas.microsoft.com/office/drawing/2014/main" val="1962090580"/>
                    </a:ext>
                  </a:extLst>
                </a:gridCol>
              </a:tblGrid>
              <a:tr h="370840">
                <a:tc>
                  <a:txBody>
                    <a:bodyPr/>
                    <a:lstStyle/>
                    <a:p>
                      <a:r>
                        <a:rPr lang="en-US" sz="1600"/>
                        <a:t>Next Steps</a:t>
                      </a:r>
                    </a:p>
                  </a:txBody>
                  <a:tcPr/>
                </a:tc>
                <a:tc>
                  <a:txBody>
                    <a:bodyPr/>
                    <a:lstStyle/>
                    <a:p>
                      <a:r>
                        <a:rPr lang="en-US" sz="1600"/>
                        <a:t>People</a:t>
                      </a:r>
                    </a:p>
                  </a:txBody>
                  <a:tcPr/>
                </a:tc>
                <a:tc>
                  <a:txBody>
                    <a:bodyPr/>
                    <a:lstStyle/>
                    <a:p>
                      <a:r>
                        <a:rPr lang="en-US" sz="1600"/>
                        <a:t>Timeline</a:t>
                      </a:r>
                    </a:p>
                  </a:txBody>
                  <a:tcPr/>
                </a:tc>
                <a:tc>
                  <a:txBody>
                    <a:bodyPr/>
                    <a:lstStyle/>
                    <a:p>
                      <a:r>
                        <a:rPr lang="en-US" sz="1600"/>
                        <a:t>Notes</a:t>
                      </a:r>
                    </a:p>
                  </a:txBody>
                  <a:tcPr/>
                </a:tc>
                <a:extLst>
                  <a:ext uri="{0D108BD9-81ED-4DB2-BD59-A6C34878D82A}">
                    <a16:rowId xmlns:a16="http://schemas.microsoft.com/office/drawing/2014/main" val="4146966587"/>
                  </a:ext>
                </a:extLst>
              </a:tr>
              <a:tr h="370840">
                <a:tc>
                  <a:txBody>
                    <a:bodyPr/>
                    <a:lstStyle/>
                    <a:p>
                      <a:endParaRPr lang="en-US" sz="1600"/>
                    </a:p>
                  </a:txBody>
                  <a:tcPr/>
                </a:tc>
                <a:tc>
                  <a:txBody>
                    <a:bodyPr/>
                    <a:lstStyle/>
                    <a:p>
                      <a:endParaRPr lang="en-US" sz="1600"/>
                    </a:p>
                  </a:txBody>
                  <a:tcPr/>
                </a:tc>
                <a:tc>
                  <a:txBody>
                    <a:bodyPr/>
                    <a:lstStyle/>
                    <a:p>
                      <a:endParaRPr lang="en-US" sz="1600"/>
                    </a:p>
                    <a:p>
                      <a:endParaRPr lang="en-US" sz="1600"/>
                    </a:p>
                  </a:txBody>
                  <a:tcPr/>
                </a:tc>
                <a:tc>
                  <a:txBody>
                    <a:bodyPr/>
                    <a:lstStyle/>
                    <a:p>
                      <a:endParaRPr lang="en-US" sz="1600"/>
                    </a:p>
                  </a:txBody>
                  <a:tcPr/>
                </a:tc>
                <a:extLst>
                  <a:ext uri="{0D108BD9-81ED-4DB2-BD59-A6C34878D82A}">
                    <a16:rowId xmlns:a16="http://schemas.microsoft.com/office/drawing/2014/main" val="2991942731"/>
                  </a:ext>
                </a:extLst>
              </a:tr>
              <a:tr h="158824">
                <a:tc>
                  <a:txBody>
                    <a:bodyPr/>
                    <a:lstStyle/>
                    <a:p>
                      <a:endParaRPr lang="en-US" sz="1600"/>
                    </a:p>
                  </a:txBody>
                  <a:tcPr/>
                </a:tc>
                <a:tc>
                  <a:txBody>
                    <a:bodyPr/>
                    <a:lstStyle/>
                    <a:p>
                      <a:endParaRPr lang="en-US" sz="1600"/>
                    </a:p>
                  </a:txBody>
                  <a:tcPr/>
                </a:tc>
                <a:tc>
                  <a:txBody>
                    <a:bodyPr/>
                    <a:lstStyle/>
                    <a:p>
                      <a:endParaRPr lang="en-US" sz="1600"/>
                    </a:p>
                    <a:p>
                      <a:endParaRPr lang="en-US" sz="1600"/>
                    </a:p>
                  </a:txBody>
                  <a:tcPr/>
                </a:tc>
                <a:tc>
                  <a:txBody>
                    <a:bodyPr/>
                    <a:lstStyle/>
                    <a:p>
                      <a:endParaRPr lang="en-US" sz="1600"/>
                    </a:p>
                  </a:txBody>
                  <a:tcPr/>
                </a:tc>
                <a:extLst>
                  <a:ext uri="{0D108BD9-81ED-4DB2-BD59-A6C34878D82A}">
                    <a16:rowId xmlns:a16="http://schemas.microsoft.com/office/drawing/2014/main" val="1693554339"/>
                  </a:ext>
                </a:extLst>
              </a:tr>
              <a:tr h="370840">
                <a:tc>
                  <a:txBody>
                    <a:bodyPr/>
                    <a:lstStyle/>
                    <a:p>
                      <a:endParaRPr lang="en-US" sz="1600"/>
                    </a:p>
                    <a:p>
                      <a:endParaRPr lang="en-US" sz="1600"/>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829515279"/>
                  </a:ext>
                </a:extLst>
              </a:tr>
              <a:tr h="370840">
                <a:tc>
                  <a:txBody>
                    <a:bodyPr/>
                    <a:lstStyle/>
                    <a:p>
                      <a:endParaRPr lang="en-US" sz="1600"/>
                    </a:p>
                    <a:p>
                      <a:endParaRPr lang="en-US" sz="1600"/>
                    </a:p>
                  </a:txBody>
                  <a:tcPr/>
                </a:tc>
                <a:tc>
                  <a:txBody>
                    <a:bodyPr/>
                    <a:lstStyle/>
                    <a:p>
                      <a:endParaRPr lang="en-US"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txBody>
                  <a:tcPr/>
                </a:tc>
                <a:tc>
                  <a:txBody>
                    <a:bodyPr/>
                    <a:lstStyle/>
                    <a:p>
                      <a:endParaRPr lang="en-US" sz="1600"/>
                    </a:p>
                  </a:txBody>
                  <a:tcPr/>
                </a:tc>
                <a:extLst>
                  <a:ext uri="{0D108BD9-81ED-4DB2-BD59-A6C34878D82A}">
                    <a16:rowId xmlns:a16="http://schemas.microsoft.com/office/drawing/2014/main" val="2342868282"/>
                  </a:ext>
                </a:extLst>
              </a:tr>
            </a:tbl>
          </a:graphicData>
        </a:graphic>
      </p:graphicFrame>
    </p:spTree>
    <p:extLst>
      <p:ext uri="{BB962C8B-B14F-4D97-AF65-F5344CB8AC3E}">
        <p14:creationId xmlns:p14="http://schemas.microsoft.com/office/powerpoint/2010/main" val="2073331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443C20-9363-44DB-905B-26101588A165}"/>
              </a:ext>
            </a:extLst>
          </p:cNvPr>
          <p:cNvSpPr>
            <a:spLocks noGrp="1"/>
          </p:cNvSpPr>
          <p:nvPr>
            <p:ph type="body" sz="quarter" idx="18"/>
          </p:nvPr>
        </p:nvSpPr>
        <p:spPr/>
        <p:txBody>
          <a:bodyPr/>
          <a:lstStyle/>
          <a:p>
            <a:r>
              <a:rPr lang="en-US">
                <a:solidFill>
                  <a:schemeClr val="dk1"/>
                </a:solidFill>
                <a:ea typeface="Calibri"/>
                <a:cs typeface="Calibri"/>
                <a:sym typeface="Calibri"/>
              </a:rPr>
              <a:t>Blanchard, Ken (2003).  </a:t>
            </a:r>
            <a:r>
              <a:rPr lang="en-US" u="sng">
                <a:solidFill>
                  <a:schemeClr val="dk1"/>
                </a:solidFill>
                <a:ea typeface="Calibri"/>
                <a:cs typeface="Calibri"/>
                <a:sym typeface="Calibri"/>
              </a:rPr>
              <a:t>The One Minute Manager</a:t>
            </a:r>
            <a:r>
              <a:rPr lang="en-US">
                <a:solidFill>
                  <a:schemeClr val="dk1"/>
                </a:solidFill>
                <a:ea typeface="Calibri"/>
                <a:cs typeface="Calibri"/>
                <a:sym typeface="Calibri"/>
              </a:rPr>
              <a:t>. New York: William Morrow Company.</a:t>
            </a:r>
          </a:p>
          <a:p>
            <a:r>
              <a:rPr lang="en-US" kern="0">
                <a:solidFill>
                  <a:srgbClr val="000000"/>
                </a:solidFill>
                <a:ea typeface="Calibri"/>
                <a:cs typeface="Calibri"/>
                <a:sym typeface="Calibri"/>
              </a:rPr>
              <a:t>Dweck, Carol S. (2006). </a:t>
            </a:r>
            <a:r>
              <a:rPr lang="en-US" u="sng" kern="0">
                <a:solidFill>
                  <a:srgbClr val="000000"/>
                </a:solidFill>
                <a:ea typeface="Calibri"/>
                <a:cs typeface="Calibri"/>
                <a:sym typeface="Calibri"/>
              </a:rPr>
              <a:t>Mindset: the New Psychology of Success</a:t>
            </a:r>
            <a:r>
              <a:rPr lang="en-US" kern="0">
                <a:solidFill>
                  <a:srgbClr val="000000"/>
                </a:solidFill>
                <a:ea typeface="Calibri"/>
                <a:cs typeface="Calibri"/>
                <a:sym typeface="Calibri"/>
              </a:rPr>
              <a:t>.  New York: Ballantine Books.</a:t>
            </a:r>
          </a:p>
          <a:p>
            <a:pPr lvl="0"/>
            <a:r>
              <a:rPr lang="en-US">
                <a:solidFill>
                  <a:prstClr val="black"/>
                </a:solidFill>
                <a:ea typeface="Calibri"/>
                <a:cs typeface="Calibri"/>
                <a:sym typeface="Calibri"/>
              </a:rPr>
              <a:t>Hersey, Paul (1985). </a:t>
            </a:r>
            <a:r>
              <a:rPr lang="en-US" u="sng">
                <a:solidFill>
                  <a:prstClr val="black"/>
                </a:solidFill>
                <a:ea typeface="Calibri"/>
                <a:cs typeface="Calibri"/>
                <a:sym typeface="Calibri"/>
              </a:rPr>
              <a:t>The Situational Leader</a:t>
            </a:r>
            <a:r>
              <a:rPr lang="en-US">
                <a:solidFill>
                  <a:prstClr val="black"/>
                </a:solidFill>
                <a:ea typeface="Calibri"/>
                <a:cs typeface="Calibri"/>
                <a:sym typeface="Calibri"/>
              </a:rPr>
              <a:t>. New York: Warner Books. </a:t>
            </a:r>
          </a:p>
          <a:p>
            <a:endParaRPr lang="en-US">
              <a:solidFill>
                <a:schemeClr val="dk1"/>
              </a:solidFill>
              <a:ea typeface="Calibri"/>
              <a:cs typeface="Calibri"/>
              <a:sym typeface="Calibri"/>
            </a:endParaRPr>
          </a:p>
          <a:p>
            <a:endParaRPr lang="en-US"/>
          </a:p>
        </p:txBody>
      </p:sp>
    </p:spTree>
    <p:extLst>
      <p:ext uri="{BB962C8B-B14F-4D97-AF65-F5344CB8AC3E}">
        <p14:creationId xmlns:p14="http://schemas.microsoft.com/office/powerpoint/2010/main" val="284214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5366A1-DC7E-4907-83F9-10BF39EDE9A1}"/>
              </a:ext>
            </a:extLst>
          </p:cNvPr>
          <p:cNvSpPr>
            <a:spLocks noGrp="1"/>
          </p:cNvSpPr>
          <p:nvPr>
            <p:ph type="body" sz="quarter" idx="17"/>
          </p:nvPr>
        </p:nvSpPr>
        <p:spPr>
          <a:xfrm>
            <a:off x="0" y="369895"/>
            <a:ext cx="9144000" cy="769440"/>
          </a:xfrm>
        </p:spPr>
        <p:txBody>
          <a:bodyPr/>
          <a:lstStyle/>
          <a:p>
            <a:r>
              <a:rPr lang="en-US"/>
              <a:t>Follow Us!</a:t>
            </a:r>
          </a:p>
        </p:txBody>
      </p:sp>
      <p:sp>
        <p:nvSpPr>
          <p:cNvPr id="9" name="TextBox 8">
            <a:extLst>
              <a:ext uri="{FF2B5EF4-FFF2-40B4-BE49-F238E27FC236}">
                <a16:creationId xmlns:a16="http://schemas.microsoft.com/office/drawing/2014/main" id="{E246A8B6-FCC6-4EC8-BFF2-E8F8BF046D3B}"/>
              </a:ext>
            </a:extLst>
          </p:cNvPr>
          <p:cNvSpPr txBox="1"/>
          <p:nvPr/>
        </p:nvSpPr>
        <p:spPr>
          <a:xfrm>
            <a:off x="5293717" y="2454970"/>
            <a:ext cx="147687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OppCulture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1C071B32-D72D-4957-902F-E233A58AEFBB}"/>
              </a:ext>
            </a:extLst>
          </p:cNvPr>
          <p:cNvSpPr txBox="1"/>
          <p:nvPr/>
        </p:nvSpPr>
        <p:spPr>
          <a:xfrm>
            <a:off x="5293717" y="3083266"/>
            <a:ext cx="3469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Facebook.com/</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OpportunityCulture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36D19B0-6E26-4C91-AE97-80B66A5B1FD0}"/>
              </a:ext>
            </a:extLst>
          </p:cNvPr>
          <p:cNvSpPr txBox="1"/>
          <p:nvPr/>
        </p:nvSpPr>
        <p:spPr>
          <a:xfrm>
            <a:off x="1106395" y="2466846"/>
            <a:ext cx="16065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PublicImpact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5EAD6A7C-A47A-4BFF-B81F-DECCE4A30096}"/>
              </a:ext>
            </a:extLst>
          </p:cNvPr>
          <p:cNvSpPr txBox="1"/>
          <p:nvPr/>
        </p:nvSpPr>
        <p:spPr>
          <a:xfrm>
            <a:off x="1106395" y="3104771"/>
            <a:ext cx="28423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Facebook.com/</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PublicImpact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6D7B9C8-9D2F-4443-9D4A-D318388BDD2F}"/>
              </a:ext>
            </a:extLst>
          </p:cNvPr>
          <p:cNvSpPr txBox="1"/>
          <p:nvPr/>
        </p:nvSpPr>
        <p:spPr>
          <a:xfrm>
            <a:off x="1106395" y="3839259"/>
            <a:ext cx="52191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LinkedIn.com/company/public-impact---chapel-hill-</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nc</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1F8DF38-D30F-46B4-89AB-54E6975F89FE}"/>
              </a:ext>
            </a:extLst>
          </p:cNvPr>
          <p:cNvSpPr txBox="1"/>
          <p:nvPr/>
        </p:nvSpPr>
        <p:spPr>
          <a:xfrm>
            <a:off x="0" y="4588694"/>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Subscribe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the quarterly Opportunity Culture newsletters, with content by and for Opportunity Culture educators, and sign up to get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Remind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messages for them:</a:t>
            </a:r>
          </a:p>
        </p:txBody>
      </p:sp>
      <p:pic>
        <p:nvPicPr>
          <p:cNvPr id="19" name="Picture 18">
            <a:extLst>
              <a:ext uri="{FF2B5EF4-FFF2-40B4-BE49-F238E27FC236}">
                <a16:creationId xmlns:a16="http://schemas.microsoft.com/office/drawing/2014/main" id="{F1DFF6F0-F212-4159-AC1D-223E7920B6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8581" y="5553828"/>
            <a:ext cx="492211" cy="395999"/>
          </a:xfrm>
          <a:prstGeom prst="rect">
            <a:avLst/>
          </a:prstGeom>
        </p:spPr>
      </p:pic>
      <p:sp>
        <p:nvSpPr>
          <p:cNvPr id="20" name="TextBox 19">
            <a:extLst>
              <a:ext uri="{FF2B5EF4-FFF2-40B4-BE49-F238E27FC236}">
                <a16:creationId xmlns:a16="http://schemas.microsoft.com/office/drawing/2014/main" id="{00613AA8-7E62-4EC6-87DE-27F6A41500EF}"/>
              </a:ext>
            </a:extLst>
          </p:cNvPr>
          <p:cNvSpPr txBox="1"/>
          <p:nvPr/>
        </p:nvSpPr>
        <p:spPr>
          <a:xfrm>
            <a:off x="5413298" y="5528280"/>
            <a:ext cx="25091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Remind.com/join/</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ocnew</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81D33BB-F451-4A6B-B9EB-E1989CE9B727}"/>
              </a:ext>
            </a:extLst>
          </p:cNvPr>
          <p:cNvSpPr txBox="1"/>
          <p:nvPr/>
        </p:nvSpPr>
        <p:spPr>
          <a:xfrm>
            <a:off x="664974" y="1378803"/>
            <a:ext cx="763325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Keep up to date on Opportunity Culture with</a:t>
            </a:r>
            <a:b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resources and research from Public Impact by following:</a:t>
            </a:r>
          </a:p>
        </p:txBody>
      </p:sp>
      <p:pic>
        <p:nvPicPr>
          <p:cNvPr id="1026" name="Picture 2" descr="https://en.facebookbrand.com/wp-content/uploads/2019/04/f_logo_RGB-Hex-Blue_512.png">
            <a:extLst>
              <a:ext uri="{FF2B5EF4-FFF2-40B4-BE49-F238E27FC236}">
                <a16:creationId xmlns:a16="http://schemas.microsoft.com/office/drawing/2014/main" id="{63373344-9357-4448-BAE4-B41DC0534E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4184" y="3045296"/>
            <a:ext cx="492211" cy="49221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en.facebookbrand.com/wp-content/uploads/2019/04/f_logo_RGB-Hex-Blue_512.png">
            <a:extLst>
              <a:ext uri="{FF2B5EF4-FFF2-40B4-BE49-F238E27FC236}">
                <a16:creationId xmlns:a16="http://schemas.microsoft.com/office/drawing/2014/main" id="{6B156E84-8622-419A-99A6-35C79EB316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1506" y="3043331"/>
            <a:ext cx="492211" cy="4922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64D4808-3AEB-403C-B323-A6283591B9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183" y="2391802"/>
            <a:ext cx="492212" cy="492212"/>
          </a:xfrm>
          <a:prstGeom prst="rect">
            <a:avLst/>
          </a:prstGeom>
        </p:spPr>
      </p:pic>
      <p:pic>
        <p:nvPicPr>
          <p:cNvPr id="23" name="Picture 22">
            <a:extLst>
              <a:ext uri="{FF2B5EF4-FFF2-40B4-BE49-F238E27FC236}">
                <a16:creationId xmlns:a16="http://schemas.microsoft.com/office/drawing/2014/main" id="{B7C584C7-ACCF-499E-AC37-5AB3E2104D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1505" y="2391802"/>
            <a:ext cx="492212" cy="492212"/>
          </a:xfrm>
          <a:prstGeom prst="rect">
            <a:avLst/>
          </a:prstGeom>
        </p:spPr>
      </p:pic>
      <p:pic>
        <p:nvPicPr>
          <p:cNvPr id="6" name="Picture 5">
            <a:extLst>
              <a:ext uri="{FF2B5EF4-FFF2-40B4-BE49-F238E27FC236}">
                <a16:creationId xmlns:a16="http://schemas.microsoft.com/office/drawing/2014/main" id="{7A80C841-C226-4AA7-8A8A-242318238E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892" y="3787722"/>
            <a:ext cx="578804" cy="492211"/>
          </a:xfrm>
          <a:prstGeom prst="rect">
            <a:avLst/>
          </a:prstGeom>
        </p:spPr>
      </p:pic>
      <p:sp>
        <p:nvSpPr>
          <p:cNvPr id="18" name="TextBox 17">
            <a:extLst>
              <a:ext uri="{FF2B5EF4-FFF2-40B4-BE49-F238E27FC236}">
                <a16:creationId xmlns:a16="http://schemas.microsoft.com/office/drawing/2014/main" id="{D0AC4FFA-623F-4978-9D9E-CF61219570D0}"/>
              </a:ext>
            </a:extLst>
          </p:cNvPr>
          <p:cNvSpPr txBox="1"/>
          <p:nvPr/>
        </p:nvSpPr>
        <p:spPr>
          <a:xfrm>
            <a:off x="1170828" y="5545423"/>
            <a:ext cx="35808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OpportunityCulture.org/mailing-list/</a:t>
            </a:r>
          </a:p>
        </p:txBody>
      </p:sp>
      <p:pic>
        <p:nvPicPr>
          <p:cNvPr id="24" name="Graphic 23" descr="Open envelope">
            <a:extLst>
              <a:ext uri="{FF2B5EF4-FFF2-40B4-BE49-F238E27FC236}">
                <a16:creationId xmlns:a16="http://schemas.microsoft.com/office/drawing/2014/main" id="{6BFB83D1-BE0F-4FB8-B209-2DAC308E8A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6111" y="5442810"/>
            <a:ext cx="492211" cy="492211"/>
          </a:xfrm>
          <a:prstGeom prst="rect">
            <a:avLst/>
          </a:prstGeom>
        </p:spPr>
      </p:pic>
    </p:spTree>
    <p:extLst>
      <p:ext uri="{BB962C8B-B14F-4D97-AF65-F5344CB8AC3E}">
        <p14:creationId xmlns:p14="http://schemas.microsoft.com/office/powerpoint/2010/main" val="2255007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556BE1-C3AA-4B3C-BD9D-4D5F82C12E4A}"/>
              </a:ext>
            </a:extLst>
          </p:cNvPr>
          <p:cNvSpPr>
            <a:spLocks noGrp="1"/>
          </p:cNvSpPr>
          <p:nvPr>
            <p:ph type="body" sz="quarter" idx="17"/>
          </p:nvPr>
        </p:nvSpPr>
        <p:spPr/>
        <p:txBody>
          <a:bodyPr/>
          <a:lstStyle/>
          <a:p>
            <a:r>
              <a:rPr lang="en-US"/>
              <a:t>Situational Leadership</a:t>
            </a:r>
          </a:p>
        </p:txBody>
      </p:sp>
      <p:sp>
        <p:nvSpPr>
          <p:cNvPr id="3" name="TextBox 2">
            <a:extLst>
              <a:ext uri="{FF2B5EF4-FFF2-40B4-BE49-F238E27FC236}">
                <a16:creationId xmlns:a16="http://schemas.microsoft.com/office/drawing/2014/main" id="{8875A8E1-4BED-47DF-9942-D24BBFF742B6}"/>
              </a:ext>
            </a:extLst>
          </p:cNvPr>
          <p:cNvSpPr txBox="1"/>
          <p:nvPr/>
        </p:nvSpPr>
        <p:spPr>
          <a:xfrm>
            <a:off x="4142072" y="2690943"/>
            <a:ext cx="4752474" cy="2308324"/>
          </a:xfrm>
          <a:prstGeom prst="rect">
            <a:avLst/>
          </a:prstGeom>
          <a:noFill/>
        </p:spPr>
        <p:txBody>
          <a:bodyPr wrap="square" rtlCol="0" anchor="t">
            <a:spAutoFit/>
          </a:bodyPr>
          <a:lstStyle/>
          <a:p>
            <a:r>
              <a:rPr lang="en-US" sz="2400"/>
              <a:t>This session is based on </a:t>
            </a:r>
          </a:p>
          <a:p>
            <a:r>
              <a:rPr lang="en-US" sz="2400" b="1"/>
              <a:t>Situational Leadership</a:t>
            </a:r>
            <a:r>
              <a:rPr lang="en-US" sz="2400"/>
              <a:t>,</a:t>
            </a:r>
          </a:p>
          <a:p>
            <a:r>
              <a:rPr lang="en-US" sz="2400"/>
              <a:t>a trademarked term from </a:t>
            </a:r>
          </a:p>
          <a:p>
            <a:r>
              <a:rPr lang="en-US" sz="2400"/>
              <a:t>Blanchard, Hersey, and Johnson’s </a:t>
            </a:r>
          </a:p>
          <a:p>
            <a:r>
              <a:rPr lang="en-US" sz="2400" i="1"/>
              <a:t>Management of Organizational Behavior: Leading Human Resources</a:t>
            </a:r>
            <a:endParaRPr lang="en-US" sz="2400"/>
          </a:p>
        </p:txBody>
      </p:sp>
      <p:sp>
        <p:nvSpPr>
          <p:cNvPr id="7" name="TextBox 6">
            <a:extLst>
              <a:ext uri="{FF2B5EF4-FFF2-40B4-BE49-F238E27FC236}">
                <a16:creationId xmlns:a16="http://schemas.microsoft.com/office/drawing/2014/main" id="{5FF46ACB-4030-413A-A77B-E3A188887BFC}"/>
              </a:ext>
            </a:extLst>
          </p:cNvPr>
          <p:cNvSpPr txBox="1"/>
          <p:nvPr/>
        </p:nvSpPr>
        <p:spPr>
          <a:xfrm>
            <a:off x="0" y="6124156"/>
            <a:ext cx="9144000" cy="246221"/>
          </a:xfrm>
          <a:prstGeom prst="rect">
            <a:avLst/>
          </a:prstGeom>
          <a:noFill/>
        </p:spPr>
        <p:txBody>
          <a:bodyPr wrap="square" rtlCol="0" anchor="t">
            <a:spAutoFit/>
          </a:bodyPr>
          <a:lstStyle/>
          <a:p>
            <a:r>
              <a:rPr lang="en-US" sz="1000"/>
              <a:t>Source: Blanchard, K., Hersey, P., and Johnson, D. (2000). Management of Organizational Behavior: Leading Human Resources. New York: Prentice Hall.</a:t>
            </a:r>
          </a:p>
        </p:txBody>
      </p:sp>
      <p:pic>
        <p:nvPicPr>
          <p:cNvPr id="4" name="Picture 5" descr="A close up of a logo&#10;&#10;Description generated with very high confidence">
            <a:extLst>
              <a:ext uri="{FF2B5EF4-FFF2-40B4-BE49-F238E27FC236}">
                <a16:creationId xmlns:a16="http://schemas.microsoft.com/office/drawing/2014/main" id="{6A68D50A-F219-488B-91CB-2D94DF0D0AEE}"/>
              </a:ext>
            </a:extLst>
          </p:cNvPr>
          <p:cNvPicPr>
            <a:picLocks noChangeAspect="1"/>
          </p:cNvPicPr>
          <p:nvPr/>
        </p:nvPicPr>
        <p:blipFill>
          <a:blip r:embed="rId3"/>
          <a:stretch>
            <a:fillRect/>
          </a:stretch>
        </p:blipFill>
        <p:spPr>
          <a:xfrm>
            <a:off x="861265" y="1547838"/>
            <a:ext cx="3042428" cy="41678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80541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8D28CA-E2CB-4351-99FA-0DF586D05CBC}"/>
              </a:ext>
            </a:extLst>
          </p:cNvPr>
          <p:cNvSpPr>
            <a:spLocks noGrp="1"/>
          </p:cNvSpPr>
          <p:nvPr>
            <p:ph type="body" sz="quarter" idx="17"/>
          </p:nvPr>
        </p:nvSpPr>
        <p:spPr/>
        <p:txBody>
          <a:bodyPr/>
          <a:lstStyle/>
          <a:p>
            <a:r>
              <a:rPr lang="en-US"/>
              <a:t>Situational Leadership Simulation</a:t>
            </a:r>
          </a:p>
        </p:txBody>
      </p:sp>
      <p:sp>
        <p:nvSpPr>
          <p:cNvPr id="23" name="Shape 216">
            <a:extLst>
              <a:ext uri="{FF2B5EF4-FFF2-40B4-BE49-F238E27FC236}">
                <a16:creationId xmlns:a16="http://schemas.microsoft.com/office/drawing/2014/main" id="{97A3D9AE-9BF5-4421-8695-264B684F9EE0}"/>
              </a:ext>
            </a:extLst>
          </p:cNvPr>
          <p:cNvSpPr txBox="1">
            <a:spLocks/>
          </p:cNvSpPr>
          <p:nvPr/>
        </p:nvSpPr>
        <p:spPr>
          <a:xfrm>
            <a:off x="353960" y="1350503"/>
            <a:ext cx="6372172" cy="4724401"/>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60"/>
              </a:spcBef>
              <a:buClr>
                <a:schemeClr val="dk1"/>
              </a:buClr>
              <a:buSzPct val="25000"/>
              <a:buFont typeface="Arial"/>
              <a:buNone/>
            </a:pPr>
            <a:r>
              <a:rPr lang="en-US" b="1" u="sng">
                <a:solidFill>
                  <a:schemeClr val="dk1"/>
                </a:solidFill>
                <a:latin typeface="Calibri"/>
                <a:ea typeface="Calibri"/>
                <a:cs typeface="Calibri"/>
                <a:sym typeface="Calibri"/>
              </a:rPr>
              <a:t>Directions:</a:t>
            </a:r>
          </a:p>
          <a:p>
            <a:pPr marL="0" indent="0">
              <a:spcBef>
                <a:spcPts val="560"/>
              </a:spcBef>
              <a:buClr>
                <a:schemeClr val="dk1"/>
              </a:buClr>
              <a:buSzPct val="25000"/>
              <a:buFont typeface="Arial"/>
              <a:buNone/>
            </a:pPr>
            <a:r>
              <a:rPr lang="en-US">
                <a:solidFill>
                  <a:schemeClr val="dk1"/>
                </a:solidFill>
                <a:latin typeface="Calibri"/>
                <a:ea typeface="Calibri"/>
                <a:cs typeface="Calibri"/>
                <a:sym typeface="Calibri"/>
              </a:rPr>
              <a:t>Left row will play teachers (or paraprofessionals), and right row will play teacher-leaders.</a:t>
            </a:r>
          </a:p>
          <a:p>
            <a:pPr marL="342900" indent="-342900">
              <a:spcBef>
                <a:spcPts val="560"/>
              </a:spcBef>
              <a:buClr>
                <a:schemeClr val="dk1"/>
              </a:buClr>
              <a:buSzPct val="100000"/>
              <a:buFont typeface="Arial"/>
              <a:buChar char="•"/>
            </a:pPr>
            <a:r>
              <a:rPr lang="en-US">
                <a:solidFill>
                  <a:schemeClr val="dk1"/>
                </a:solidFill>
                <a:latin typeface="Calibri"/>
                <a:ea typeface="Calibri"/>
                <a:cs typeface="Calibri"/>
                <a:sym typeface="Calibri"/>
              </a:rPr>
              <a:t>Please do not share the content of your cards.</a:t>
            </a:r>
          </a:p>
          <a:p>
            <a:pPr marL="342900" indent="-342900">
              <a:spcBef>
                <a:spcPts val="560"/>
              </a:spcBef>
              <a:buClr>
                <a:schemeClr val="dk1"/>
              </a:buClr>
              <a:buSzPct val="100000"/>
              <a:buFont typeface="Arial"/>
              <a:buChar char="•"/>
            </a:pPr>
            <a:r>
              <a:rPr lang="en-US">
                <a:solidFill>
                  <a:schemeClr val="dk1"/>
                </a:solidFill>
                <a:latin typeface="Calibri"/>
                <a:ea typeface="Calibri"/>
                <a:cs typeface="Calibri"/>
                <a:sym typeface="Calibri"/>
              </a:rPr>
              <a:t>Each round will be 2 minutes in length.</a:t>
            </a:r>
          </a:p>
          <a:p>
            <a:pPr marL="342900" indent="-342900">
              <a:spcBef>
                <a:spcPts val="560"/>
              </a:spcBef>
              <a:buClr>
                <a:schemeClr val="dk1"/>
              </a:buClr>
              <a:buSzPct val="100000"/>
              <a:buFont typeface="Arial"/>
              <a:buChar char="•"/>
            </a:pPr>
            <a:r>
              <a:rPr lang="en-US">
                <a:solidFill>
                  <a:schemeClr val="dk1"/>
                </a:solidFill>
                <a:latin typeface="Calibri"/>
                <a:ea typeface="Calibri"/>
                <a:cs typeface="Calibri"/>
                <a:sym typeface="Calibri"/>
              </a:rPr>
              <a:t>At the end of each round, the teacher-leaders will move to their right; everyone else stays put.</a:t>
            </a:r>
          </a:p>
          <a:p>
            <a:pPr marL="342900" indent="-342900">
              <a:spcBef>
                <a:spcPts val="560"/>
              </a:spcBef>
              <a:buClr>
                <a:schemeClr val="dk1"/>
              </a:buClr>
              <a:buSzPct val="100000"/>
              <a:buFont typeface="Arial"/>
              <a:buChar char="•"/>
            </a:pPr>
            <a:r>
              <a:rPr lang="en-US">
                <a:solidFill>
                  <a:schemeClr val="dk1"/>
                </a:solidFill>
                <a:latin typeface="Calibri"/>
                <a:ea typeface="Calibri"/>
                <a:cs typeface="Calibri"/>
                <a:sym typeface="Calibri"/>
              </a:rPr>
              <a:t>Conduct simulation 3 times.</a:t>
            </a:r>
          </a:p>
          <a:p>
            <a:pPr marL="342900" indent="-342900">
              <a:spcBef>
                <a:spcPts val="800"/>
              </a:spcBef>
              <a:buClr>
                <a:schemeClr val="dk1"/>
              </a:buClr>
              <a:buSzPct val="100000"/>
              <a:buFont typeface="Arial"/>
              <a:buNone/>
            </a:pPr>
            <a:endParaRPr lang="en-US" sz="4000">
              <a:solidFill>
                <a:schemeClr val="dk1"/>
              </a:solidFill>
              <a:latin typeface="Calibri"/>
              <a:ea typeface="Calibri"/>
              <a:cs typeface="Calibri"/>
              <a:sym typeface="Calibri"/>
            </a:endParaRPr>
          </a:p>
        </p:txBody>
      </p:sp>
      <p:grpSp>
        <p:nvGrpSpPr>
          <p:cNvPr id="24" name="Shape 217">
            <a:extLst>
              <a:ext uri="{FF2B5EF4-FFF2-40B4-BE49-F238E27FC236}">
                <a16:creationId xmlns:a16="http://schemas.microsoft.com/office/drawing/2014/main" id="{9D026614-9B25-4E4B-AB2C-B6185F03AC2E}"/>
              </a:ext>
            </a:extLst>
          </p:cNvPr>
          <p:cNvGrpSpPr/>
          <p:nvPr/>
        </p:nvGrpSpPr>
        <p:grpSpPr>
          <a:xfrm>
            <a:off x="8085567" y="1554807"/>
            <a:ext cx="597187" cy="4315792"/>
            <a:chOff x="6381466" y="2115531"/>
            <a:chExt cx="662951" cy="4791061"/>
          </a:xfrm>
        </p:grpSpPr>
        <p:pic>
          <p:nvPicPr>
            <p:cNvPr id="25" name="Shape 218" descr="http://www.clipartbest.com/cliparts/dT8/5yR/dT85yRnxc.png">
              <a:extLst>
                <a:ext uri="{FF2B5EF4-FFF2-40B4-BE49-F238E27FC236}">
                  <a16:creationId xmlns:a16="http://schemas.microsoft.com/office/drawing/2014/main" id="{29E64A03-86A5-404D-BF46-BEA6943B2E21}"/>
                </a:ext>
              </a:extLst>
            </p:cNvPr>
            <p:cNvPicPr preferRelativeResize="0"/>
            <p:nvPr/>
          </p:nvPicPr>
          <p:blipFill rotWithShape="1">
            <a:blip r:embed="rId3">
              <a:alphaModFix/>
              <a:duotone>
                <a:schemeClr val="accent1">
                  <a:shade val="45000"/>
                  <a:satMod val="135000"/>
                </a:schemeClr>
                <a:prstClr val="white"/>
              </a:duotone>
            </a:blip>
            <a:srcRect l="48964"/>
            <a:stretch/>
          </p:blipFill>
          <p:spPr>
            <a:xfrm>
              <a:off x="6387589" y="2115531"/>
              <a:ext cx="650704" cy="1499987"/>
            </a:xfrm>
            <a:prstGeom prst="rect">
              <a:avLst/>
            </a:prstGeom>
            <a:noFill/>
            <a:ln>
              <a:noFill/>
            </a:ln>
          </p:spPr>
        </p:pic>
        <p:pic>
          <p:nvPicPr>
            <p:cNvPr id="26" name="Shape 219" descr="http://www.clipartbest.com/cliparts/dT8/5yR/dT85yRnxc.png">
              <a:extLst>
                <a:ext uri="{FF2B5EF4-FFF2-40B4-BE49-F238E27FC236}">
                  <a16:creationId xmlns:a16="http://schemas.microsoft.com/office/drawing/2014/main" id="{005A302F-BB61-4B4A-AE90-E86D6CE1194F}"/>
                </a:ext>
              </a:extLst>
            </p:cNvPr>
            <p:cNvPicPr preferRelativeResize="0"/>
            <p:nvPr/>
          </p:nvPicPr>
          <p:blipFill rotWithShape="1">
            <a:blip r:embed="rId3">
              <a:alphaModFix/>
              <a:duotone>
                <a:schemeClr val="accent1">
                  <a:shade val="45000"/>
                  <a:satMod val="135000"/>
                </a:schemeClr>
                <a:prstClr val="white"/>
              </a:duotone>
            </a:blip>
            <a:srcRect l="48484"/>
            <a:stretch/>
          </p:blipFill>
          <p:spPr>
            <a:xfrm>
              <a:off x="6387589" y="3749848"/>
              <a:ext cx="656828" cy="1499987"/>
            </a:xfrm>
            <a:prstGeom prst="rect">
              <a:avLst/>
            </a:prstGeom>
            <a:noFill/>
            <a:ln>
              <a:noFill/>
            </a:ln>
          </p:spPr>
        </p:pic>
        <p:pic>
          <p:nvPicPr>
            <p:cNvPr id="27" name="Shape 220" descr="http://www.clipartbest.com/cliparts/dT8/5yR/dT85yRnxc.png">
              <a:extLst>
                <a:ext uri="{FF2B5EF4-FFF2-40B4-BE49-F238E27FC236}">
                  <a16:creationId xmlns:a16="http://schemas.microsoft.com/office/drawing/2014/main" id="{CB30EA49-BB3B-4679-A78C-7BBE9C4442AE}"/>
                </a:ext>
              </a:extLst>
            </p:cNvPr>
            <p:cNvPicPr preferRelativeResize="0"/>
            <p:nvPr/>
          </p:nvPicPr>
          <p:blipFill rotWithShape="1">
            <a:blip r:embed="rId3">
              <a:alphaModFix/>
              <a:duotone>
                <a:schemeClr val="accent1">
                  <a:shade val="45000"/>
                  <a:satMod val="135000"/>
                </a:schemeClr>
                <a:prstClr val="white"/>
              </a:duotone>
            </a:blip>
            <a:srcRect l="48484"/>
            <a:stretch/>
          </p:blipFill>
          <p:spPr>
            <a:xfrm>
              <a:off x="6381466" y="5406605"/>
              <a:ext cx="656828" cy="1499987"/>
            </a:xfrm>
            <a:prstGeom prst="rect">
              <a:avLst/>
            </a:prstGeom>
            <a:noFill/>
            <a:ln>
              <a:noFill/>
            </a:ln>
          </p:spPr>
        </p:pic>
      </p:grpSp>
      <p:grpSp>
        <p:nvGrpSpPr>
          <p:cNvPr id="12" name="Shape 217">
            <a:extLst>
              <a:ext uri="{FF2B5EF4-FFF2-40B4-BE49-F238E27FC236}">
                <a16:creationId xmlns:a16="http://schemas.microsoft.com/office/drawing/2014/main" id="{59245DEF-21F1-49CA-8BD9-7D01FF33D678}"/>
              </a:ext>
            </a:extLst>
          </p:cNvPr>
          <p:cNvGrpSpPr/>
          <p:nvPr/>
        </p:nvGrpSpPr>
        <p:grpSpPr>
          <a:xfrm>
            <a:off x="7405970" y="1554807"/>
            <a:ext cx="597187" cy="4315792"/>
            <a:chOff x="6381466" y="2115531"/>
            <a:chExt cx="662951" cy="4791061"/>
          </a:xfrm>
        </p:grpSpPr>
        <p:pic>
          <p:nvPicPr>
            <p:cNvPr id="13" name="Shape 218" descr="http://www.clipartbest.com/cliparts/dT8/5yR/dT85yRnxc.png">
              <a:extLst>
                <a:ext uri="{FF2B5EF4-FFF2-40B4-BE49-F238E27FC236}">
                  <a16:creationId xmlns:a16="http://schemas.microsoft.com/office/drawing/2014/main" id="{EA4480C2-9690-432C-8341-894C54008826}"/>
                </a:ext>
              </a:extLst>
            </p:cNvPr>
            <p:cNvPicPr preferRelativeResize="0"/>
            <p:nvPr/>
          </p:nvPicPr>
          <p:blipFill rotWithShape="1">
            <a:blip r:embed="rId3">
              <a:alphaModFix/>
              <a:duotone>
                <a:schemeClr val="accent2">
                  <a:shade val="45000"/>
                  <a:satMod val="135000"/>
                </a:schemeClr>
                <a:prstClr val="white"/>
              </a:duotone>
            </a:blip>
            <a:srcRect l="48964"/>
            <a:stretch/>
          </p:blipFill>
          <p:spPr>
            <a:xfrm>
              <a:off x="6387589" y="2115531"/>
              <a:ext cx="650704" cy="1499987"/>
            </a:xfrm>
            <a:prstGeom prst="rect">
              <a:avLst/>
            </a:prstGeom>
            <a:noFill/>
            <a:ln>
              <a:noFill/>
            </a:ln>
          </p:spPr>
        </p:pic>
        <p:pic>
          <p:nvPicPr>
            <p:cNvPr id="14" name="Shape 219" descr="http://www.clipartbest.com/cliparts/dT8/5yR/dT85yRnxc.png">
              <a:extLst>
                <a:ext uri="{FF2B5EF4-FFF2-40B4-BE49-F238E27FC236}">
                  <a16:creationId xmlns:a16="http://schemas.microsoft.com/office/drawing/2014/main" id="{5530B416-B7FB-4A39-8F12-9A49CE94406D}"/>
                </a:ext>
              </a:extLst>
            </p:cNvPr>
            <p:cNvPicPr preferRelativeResize="0"/>
            <p:nvPr/>
          </p:nvPicPr>
          <p:blipFill rotWithShape="1">
            <a:blip r:embed="rId3">
              <a:alphaModFix/>
              <a:duotone>
                <a:schemeClr val="accent2">
                  <a:shade val="45000"/>
                  <a:satMod val="135000"/>
                </a:schemeClr>
                <a:prstClr val="white"/>
              </a:duotone>
            </a:blip>
            <a:srcRect l="48484"/>
            <a:stretch/>
          </p:blipFill>
          <p:spPr>
            <a:xfrm>
              <a:off x="6387589" y="3749848"/>
              <a:ext cx="656828" cy="1499987"/>
            </a:xfrm>
            <a:prstGeom prst="rect">
              <a:avLst/>
            </a:prstGeom>
            <a:noFill/>
            <a:ln>
              <a:noFill/>
            </a:ln>
          </p:spPr>
        </p:pic>
        <p:pic>
          <p:nvPicPr>
            <p:cNvPr id="15" name="Shape 220" descr="http://www.clipartbest.com/cliparts/dT8/5yR/dT85yRnxc.png">
              <a:extLst>
                <a:ext uri="{FF2B5EF4-FFF2-40B4-BE49-F238E27FC236}">
                  <a16:creationId xmlns:a16="http://schemas.microsoft.com/office/drawing/2014/main" id="{1A48E9F3-622B-4B37-925E-7EF1A718E797}"/>
                </a:ext>
              </a:extLst>
            </p:cNvPr>
            <p:cNvPicPr preferRelativeResize="0"/>
            <p:nvPr/>
          </p:nvPicPr>
          <p:blipFill rotWithShape="1">
            <a:blip r:embed="rId3">
              <a:alphaModFix/>
              <a:duotone>
                <a:schemeClr val="accent2">
                  <a:shade val="45000"/>
                  <a:satMod val="135000"/>
                </a:schemeClr>
                <a:prstClr val="white"/>
              </a:duotone>
            </a:blip>
            <a:srcRect l="48484"/>
            <a:stretch/>
          </p:blipFill>
          <p:spPr>
            <a:xfrm>
              <a:off x="6381466" y="5406605"/>
              <a:ext cx="656828" cy="1499987"/>
            </a:xfrm>
            <a:prstGeom prst="rect">
              <a:avLst/>
            </a:prstGeom>
            <a:noFill/>
            <a:ln>
              <a:noFill/>
            </a:ln>
          </p:spPr>
        </p:pic>
      </p:grpSp>
      <p:sp>
        <p:nvSpPr>
          <p:cNvPr id="16" name="TextBox 15">
            <a:extLst>
              <a:ext uri="{FF2B5EF4-FFF2-40B4-BE49-F238E27FC236}">
                <a16:creationId xmlns:a16="http://schemas.microsoft.com/office/drawing/2014/main" id="{8005964D-2CA8-4179-B392-BD5CB3123041}"/>
              </a:ext>
            </a:extLst>
          </p:cNvPr>
          <p:cNvSpPr txBox="1"/>
          <p:nvPr/>
        </p:nvSpPr>
        <p:spPr>
          <a:xfrm>
            <a:off x="0" y="6109330"/>
            <a:ext cx="9144000" cy="246221"/>
          </a:xfrm>
          <a:prstGeom prst="rect">
            <a:avLst/>
          </a:prstGeom>
          <a:noFill/>
        </p:spPr>
        <p:txBody>
          <a:bodyPr wrap="square" rtlCol="0">
            <a:spAutoFit/>
          </a:bodyPr>
          <a:lstStyle/>
          <a:p>
            <a:r>
              <a:rPr lang="en-US" sz="1000"/>
              <a:t>Source: Hersey, Paul (1985). The Situational Leader. New York: Warner Books.</a:t>
            </a:r>
          </a:p>
        </p:txBody>
      </p:sp>
    </p:spTree>
    <p:extLst>
      <p:ext uri="{BB962C8B-B14F-4D97-AF65-F5344CB8AC3E}">
        <p14:creationId xmlns:p14="http://schemas.microsoft.com/office/powerpoint/2010/main" val="2375955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9B444D-0219-4B27-9FCC-A7B9BA24A647}"/>
              </a:ext>
            </a:extLst>
          </p:cNvPr>
          <p:cNvSpPr>
            <a:spLocks noGrp="1"/>
          </p:cNvSpPr>
          <p:nvPr>
            <p:ph type="body" sz="quarter" idx="17"/>
          </p:nvPr>
        </p:nvSpPr>
        <p:spPr/>
        <p:txBody>
          <a:bodyPr/>
          <a:lstStyle/>
          <a:p>
            <a:r>
              <a:rPr lang="en-US"/>
              <a:t>Debrief</a:t>
            </a:r>
          </a:p>
        </p:txBody>
      </p:sp>
      <p:sp>
        <p:nvSpPr>
          <p:cNvPr id="3" name="Shape 229">
            <a:extLst>
              <a:ext uri="{FF2B5EF4-FFF2-40B4-BE49-F238E27FC236}">
                <a16:creationId xmlns:a16="http://schemas.microsoft.com/office/drawing/2014/main" id="{63B4D99E-F9A1-4C47-930B-20CA9B60B327}"/>
              </a:ext>
            </a:extLst>
          </p:cNvPr>
          <p:cNvSpPr txBox="1">
            <a:spLocks/>
          </p:cNvSpPr>
          <p:nvPr/>
        </p:nvSpPr>
        <p:spPr>
          <a:xfrm>
            <a:off x="618564" y="1476427"/>
            <a:ext cx="7887528" cy="4724401"/>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60"/>
              </a:spcBef>
              <a:buClr>
                <a:schemeClr val="dk1"/>
              </a:buClr>
              <a:buSzPct val="25000"/>
              <a:buFont typeface="Arial"/>
              <a:buNone/>
            </a:pPr>
            <a:endParaRPr lang="en-US" sz="1300">
              <a:solidFill>
                <a:schemeClr val="dk1"/>
              </a:solidFill>
              <a:latin typeface="Calibri"/>
              <a:ea typeface="Calibri"/>
              <a:cs typeface="Calibri"/>
              <a:sym typeface="Calibri"/>
            </a:endParaRPr>
          </a:p>
          <a:p>
            <a:pPr marL="0" indent="0">
              <a:spcBef>
                <a:spcPts val="560"/>
              </a:spcBef>
              <a:buClr>
                <a:schemeClr val="dk1"/>
              </a:buClr>
              <a:buSzPct val="25000"/>
              <a:buFont typeface="Arial"/>
              <a:buNone/>
            </a:pPr>
            <a:r>
              <a:rPr lang="en-US">
                <a:solidFill>
                  <a:schemeClr val="dk1"/>
                </a:solidFill>
                <a:latin typeface="Calibri"/>
                <a:ea typeface="Calibri"/>
                <a:cs typeface="Calibri"/>
                <a:sym typeface="Calibri"/>
              </a:rPr>
              <a:t>How did the interactions feel?</a:t>
            </a:r>
          </a:p>
          <a:p>
            <a:pPr marL="0" indent="0">
              <a:spcBef>
                <a:spcPts val="240"/>
              </a:spcBef>
              <a:buClr>
                <a:schemeClr val="dk1"/>
              </a:buClr>
              <a:buSzPct val="25000"/>
              <a:buFont typeface="Arial"/>
              <a:buNone/>
            </a:pPr>
            <a:endParaRPr lang="en-US" sz="1200">
              <a:solidFill>
                <a:schemeClr val="dk1"/>
              </a:solidFill>
              <a:latin typeface="Calibri"/>
              <a:ea typeface="Calibri"/>
              <a:cs typeface="Calibri"/>
              <a:sym typeface="Calibri"/>
            </a:endParaRPr>
          </a:p>
          <a:p>
            <a:pPr marL="0" indent="0">
              <a:spcBef>
                <a:spcPts val="560"/>
              </a:spcBef>
              <a:buClr>
                <a:schemeClr val="dk1"/>
              </a:buClr>
              <a:buSzPct val="25000"/>
              <a:buFont typeface="Arial"/>
              <a:buNone/>
            </a:pPr>
            <a:r>
              <a:rPr lang="en-US">
                <a:solidFill>
                  <a:schemeClr val="dk1"/>
                </a:solidFill>
                <a:latin typeface="Calibri"/>
                <a:ea typeface="Calibri"/>
                <a:cs typeface="Calibri"/>
                <a:sym typeface="Calibri"/>
              </a:rPr>
              <a:t>Were some easier/more difficult than others?</a:t>
            </a:r>
          </a:p>
        </p:txBody>
      </p:sp>
      <p:pic>
        <p:nvPicPr>
          <p:cNvPr id="4" name="Picture 6" descr="https://sunflowerstorytime.files.wordpress.com/2011/03/emotion-faces-picture-e1429925480789.png">
            <a:extLst>
              <a:ext uri="{FF2B5EF4-FFF2-40B4-BE49-F238E27FC236}">
                <a16:creationId xmlns:a16="http://schemas.microsoft.com/office/drawing/2014/main" id="{3E2C599C-E580-48C7-BCDB-5C14D9865FFF}"/>
              </a:ext>
            </a:extLst>
          </p:cNvPr>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36077" r="33719" b="50000"/>
          <a:stretch/>
        </p:blipFill>
        <p:spPr bwMode="auto">
          <a:xfrm>
            <a:off x="6530548" y="3453671"/>
            <a:ext cx="1485253" cy="18309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sunflowerstorytime.files.wordpress.com/2011/03/emotion-faces-picture-e1429925480789.png">
            <a:extLst>
              <a:ext uri="{FF2B5EF4-FFF2-40B4-BE49-F238E27FC236}">
                <a16:creationId xmlns:a16="http://schemas.microsoft.com/office/drawing/2014/main" id="{6795F627-4003-47AB-A7FC-06F33164E07D}"/>
              </a:ext>
            </a:extLst>
          </p:cNvPr>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5227" b="49972"/>
          <a:stretch/>
        </p:blipFill>
        <p:spPr bwMode="auto">
          <a:xfrm>
            <a:off x="2612990" y="3453671"/>
            <a:ext cx="1709942" cy="18319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sunflowerstorytime.files.wordpress.com/2011/03/emotion-faces-picture-e1429925480789.png">
            <a:extLst>
              <a:ext uri="{FF2B5EF4-FFF2-40B4-BE49-F238E27FC236}">
                <a16:creationId xmlns:a16="http://schemas.microsoft.com/office/drawing/2014/main" id="{A7ECE749-9B2C-4062-B022-6BE05FEF768D}"/>
              </a:ext>
            </a:extLst>
          </p:cNvPr>
          <p:cNvPicPr>
            <a:picLocks noChangeAspect="1" noChangeArrowheads="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t="48630" r="65227"/>
          <a:stretch/>
        </p:blipFill>
        <p:spPr bwMode="auto">
          <a:xfrm>
            <a:off x="739996" y="3507408"/>
            <a:ext cx="1709942" cy="18811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sunflowerstorytime.files.wordpress.com/2011/03/emotion-faces-picture-e1429925480789.png">
            <a:extLst>
              <a:ext uri="{FF2B5EF4-FFF2-40B4-BE49-F238E27FC236}">
                <a16:creationId xmlns:a16="http://schemas.microsoft.com/office/drawing/2014/main" id="{8E0CC2A1-8A9B-4ED3-A4EB-CBA8721A336A}"/>
              </a:ext>
            </a:extLst>
          </p:cNvPr>
          <p:cNvPicPr>
            <a:picLocks noChangeAspect="1" noChangeArrowheads="1"/>
          </p:cNvPicPr>
          <p:nvPr/>
        </p:nvPicPr>
        <p:blipFill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65638" t="49907"/>
          <a:stretch/>
        </p:blipFill>
        <p:spPr bwMode="auto">
          <a:xfrm>
            <a:off x="4581885" y="3554164"/>
            <a:ext cx="1689710" cy="18343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EB3C143-3ADF-481F-994A-E200B123A639}"/>
              </a:ext>
            </a:extLst>
          </p:cNvPr>
          <p:cNvSpPr txBox="1"/>
          <p:nvPr/>
        </p:nvSpPr>
        <p:spPr>
          <a:xfrm>
            <a:off x="1015735" y="5252762"/>
            <a:ext cx="1376408" cy="338554"/>
          </a:xfrm>
          <a:prstGeom prst="rect">
            <a:avLst/>
          </a:prstGeom>
          <a:noFill/>
        </p:spPr>
        <p:txBody>
          <a:bodyPr wrap="square" rtlCol="0">
            <a:spAutoFit/>
          </a:bodyPr>
          <a:lstStyle/>
          <a:p>
            <a:r>
              <a:rPr lang="en-US" sz="1600" b="1"/>
              <a:t>Frustrated</a:t>
            </a:r>
          </a:p>
        </p:txBody>
      </p:sp>
      <p:sp>
        <p:nvSpPr>
          <p:cNvPr id="9" name="TextBox 8">
            <a:extLst>
              <a:ext uri="{FF2B5EF4-FFF2-40B4-BE49-F238E27FC236}">
                <a16:creationId xmlns:a16="http://schemas.microsoft.com/office/drawing/2014/main" id="{702A8F98-6FED-41D2-9CA6-D4ECBE0B7458}"/>
              </a:ext>
            </a:extLst>
          </p:cNvPr>
          <p:cNvSpPr txBox="1"/>
          <p:nvPr/>
        </p:nvSpPr>
        <p:spPr>
          <a:xfrm>
            <a:off x="2719543" y="5252762"/>
            <a:ext cx="1640846" cy="584775"/>
          </a:xfrm>
          <a:prstGeom prst="rect">
            <a:avLst/>
          </a:prstGeom>
          <a:noFill/>
        </p:spPr>
        <p:txBody>
          <a:bodyPr wrap="square" rtlCol="0">
            <a:spAutoFit/>
          </a:bodyPr>
          <a:lstStyle/>
          <a:p>
            <a:pPr algn="ctr"/>
            <a:r>
              <a:rPr lang="en-US" sz="1600" b="1"/>
              <a:t>Uncomfortable or nervous</a:t>
            </a:r>
          </a:p>
        </p:txBody>
      </p:sp>
      <p:sp>
        <p:nvSpPr>
          <p:cNvPr id="10" name="TextBox 9">
            <a:extLst>
              <a:ext uri="{FF2B5EF4-FFF2-40B4-BE49-F238E27FC236}">
                <a16:creationId xmlns:a16="http://schemas.microsoft.com/office/drawing/2014/main" id="{7B846886-2159-44DC-BAD1-4D4BA982D849}"/>
              </a:ext>
            </a:extLst>
          </p:cNvPr>
          <p:cNvSpPr txBox="1"/>
          <p:nvPr/>
        </p:nvSpPr>
        <p:spPr>
          <a:xfrm>
            <a:off x="4545076" y="5252762"/>
            <a:ext cx="1640846" cy="338554"/>
          </a:xfrm>
          <a:prstGeom prst="rect">
            <a:avLst/>
          </a:prstGeom>
          <a:noFill/>
        </p:spPr>
        <p:txBody>
          <a:bodyPr wrap="square" rtlCol="0">
            <a:spAutoFit/>
          </a:bodyPr>
          <a:lstStyle/>
          <a:p>
            <a:pPr algn="ctr"/>
            <a:r>
              <a:rPr lang="en-US" sz="1600" b="1"/>
              <a:t>Silly</a:t>
            </a:r>
          </a:p>
        </p:txBody>
      </p:sp>
      <p:sp>
        <p:nvSpPr>
          <p:cNvPr id="11" name="TextBox 10">
            <a:extLst>
              <a:ext uri="{FF2B5EF4-FFF2-40B4-BE49-F238E27FC236}">
                <a16:creationId xmlns:a16="http://schemas.microsoft.com/office/drawing/2014/main" id="{4B88B008-8BF9-4EF4-903C-B064C6F777E0}"/>
              </a:ext>
            </a:extLst>
          </p:cNvPr>
          <p:cNvSpPr txBox="1"/>
          <p:nvPr/>
        </p:nvSpPr>
        <p:spPr>
          <a:xfrm>
            <a:off x="6452751" y="5252762"/>
            <a:ext cx="1640846" cy="584775"/>
          </a:xfrm>
          <a:prstGeom prst="rect">
            <a:avLst/>
          </a:prstGeom>
          <a:noFill/>
        </p:spPr>
        <p:txBody>
          <a:bodyPr wrap="square" rtlCol="0">
            <a:spAutoFit/>
          </a:bodyPr>
          <a:lstStyle/>
          <a:p>
            <a:pPr algn="ctr"/>
            <a:r>
              <a:rPr lang="en-US" sz="1600" b="1"/>
              <a:t>Easy and natural</a:t>
            </a:r>
          </a:p>
        </p:txBody>
      </p:sp>
    </p:spTree>
    <p:extLst>
      <p:ext uri="{BB962C8B-B14F-4D97-AF65-F5344CB8AC3E}">
        <p14:creationId xmlns:p14="http://schemas.microsoft.com/office/powerpoint/2010/main" val="267784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5"/>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4"/>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P spid="10" grpId="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41">
            <a:extLst>
              <a:ext uri="{FF2B5EF4-FFF2-40B4-BE49-F238E27FC236}">
                <a16:creationId xmlns:a16="http://schemas.microsoft.com/office/drawing/2014/main" id="{5AA36EF4-A36B-4ACA-83AD-A1263969FEF6}"/>
              </a:ext>
            </a:extLst>
          </p:cNvPr>
          <p:cNvSpPr/>
          <p:nvPr/>
        </p:nvSpPr>
        <p:spPr>
          <a:xfrm>
            <a:off x="457200" y="1517074"/>
            <a:ext cx="8229600" cy="4634344"/>
          </a:xfrm>
          <a:prstGeom prst="rect">
            <a:avLst/>
          </a:prstGeom>
          <a:noFill/>
          <a:ln>
            <a:noFill/>
          </a:ln>
        </p:spPr>
        <p:txBody>
          <a:bodyPr lIns="91425" tIns="45700" rIns="91425" bIns="45700" anchor="t" anchorCtr="0">
            <a:noAutofit/>
          </a:bodyPr>
          <a:lstStyle/>
          <a:p>
            <a:pPr marL="285750" marR="0" lvl="0" indent="-285750" algn="l" rtl="0">
              <a:spcBef>
                <a:spcPts val="0"/>
              </a:spcBef>
              <a:buClr>
                <a:schemeClr val="dk1"/>
              </a:buClr>
              <a:buSzPct val="100000"/>
              <a:buFont typeface="Arial"/>
              <a:buChar char="•"/>
            </a:pPr>
            <a:r>
              <a:rPr lang="en-US" sz="3000">
                <a:solidFill>
                  <a:schemeClr val="dk1"/>
                </a:solidFill>
                <a:latin typeface="Calibri"/>
                <a:ea typeface="Calibri"/>
                <a:cs typeface="Calibri"/>
                <a:sym typeface="Calibri"/>
              </a:rPr>
              <a:t>Discuss the differences between growth and fixed mindsets.</a:t>
            </a:r>
          </a:p>
          <a:p>
            <a:pPr marL="285750" marR="0" lvl="0" indent="-285750" algn="l" rtl="0">
              <a:spcBef>
                <a:spcPts val="0"/>
              </a:spcBef>
              <a:buClr>
                <a:schemeClr val="dk1"/>
              </a:buClr>
              <a:buSzPct val="100000"/>
              <a:buFont typeface="Arial"/>
              <a:buChar char="•"/>
            </a:pPr>
            <a:r>
              <a:rPr lang="en-US" sz="3000">
                <a:solidFill>
                  <a:schemeClr val="dk1"/>
                </a:solidFill>
                <a:latin typeface="Calibri"/>
                <a:ea typeface="Calibri"/>
                <a:cs typeface="Calibri"/>
                <a:sym typeface="Calibri"/>
              </a:rPr>
              <a:t>Introduce the Hersey-Blanchard framework for situational leadership. </a:t>
            </a:r>
          </a:p>
          <a:p>
            <a:pPr marL="285750" marR="0" lvl="0" indent="-285750" algn="l" rtl="0">
              <a:spcBef>
                <a:spcPts val="0"/>
              </a:spcBef>
              <a:buClr>
                <a:schemeClr val="dk1"/>
              </a:buClr>
              <a:buSzPct val="100000"/>
              <a:buFont typeface="Arial"/>
              <a:buChar char="•"/>
            </a:pPr>
            <a:r>
              <a:rPr lang="en-US" sz="3000">
                <a:solidFill>
                  <a:schemeClr val="dk1"/>
                </a:solidFill>
                <a:latin typeface="Calibri"/>
                <a:ea typeface="Calibri"/>
                <a:cs typeface="Calibri"/>
                <a:sym typeface="Calibri"/>
              </a:rPr>
              <a:t>Brainstorm how to tailor your leadership depending on the mindset, skill, and will of your teachers and/or paraprofessionals.</a:t>
            </a:r>
          </a:p>
        </p:txBody>
      </p:sp>
    </p:spTree>
    <p:extLst>
      <p:ext uri="{BB962C8B-B14F-4D97-AF65-F5344CB8AC3E}">
        <p14:creationId xmlns:p14="http://schemas.microsoft.com/office/powerpoint/2010/main" val="1702484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F5EAD7-43F9-40A8-A8B6-DED4E6D96451}"/>
              </a:ext>
            </a:extLst>
          </p:cNvPr>
          <p:cNvSpPr>
            <a:spLocks noGrp="1"/>
          </p:cNvSpPr>
          <p:nvPr>
            <p:ph type="body" sz="quarter" idx="17"/>
          </p:nvPr>
        </p:nvSpPr>
        <p:spPr/>
        <p:txBody>
          <a:bodyPr/>
          <a:lstStyle/>
          <a:p>
            <a:r>
              <a:rPr lang="en-US"/>
              <a:t>Mindset Vignette</a:t>
            </a:r>
          </a:p>
        </p:txBody>
      </p:sp>
      <p:sp>
        <p:nvSpPr>
          <p:cNvPr id="3" name="Shape 256">
            <a:extLst>
              <a:ext uri="{FF2B5EF4-FFF2-40B4-BE49-F238E27FC236}">
                <a16:creationId xmlns:a16="http://schemas.microsoft.com/office/drawing/2014/main" id="{E93BCCCD-F4F4-4E07-BE36-3476669537FF}"/>
              </a:ext>
            </a:extLst>
          </p:cNvPr>
          <p:cNvSpPr txBox="1"/>
          <p:nvPr/>
        </p:nvSpPr>
        <p:spPr>
          <a:xfrm>
            <a:off x="223285" y="1589819"/>
            <a:ext cx="8686800" cy="48006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2800" b="0" i="0" u="none" strike="noStrike" cap="none">
                <a:solidFill>
                  <a:schemeClr val="dk1"/>
                </a:solidFill>
                <a:latin typeface="Calibri"/>
                <a:ea typeface="Calibri"/>
                <a:cs typeface="Calibri"/>
                <a:sym typeface="Calibri"/>
              </a:rPr>
              <a:t>The students in this year’s third-grade class have been a challenge since kindergarten, and this is definitely true in Sandra Hill’s classroom. She has a rambunctious group of boys who just will not sit still or be quiet. To make matters worse, there are several girls who pick on and fight with one another even though they claim to be friends.</a:t>
            </a:r>
          </a:p>
          <a:p>
            <a:pPr marL="0" marR="0" lvl="0" indent="0" algn="l" rtl="0">
              <a:spcBef>
                <a:spcPts val="0"/>
              </a:spcBef>
              <a:spcAft>
                <a:spcPts val="0"/>
              </a:spcAft>
              <a:buClr>
                <a:schemeClr val="dk1"/>
              </a:buClr>
              <a:buSzPct val="25000"/>
              <a:buFont typeface="Arial"/>
              <a:buNone/>
            </a:pPr>
            <a:endParaRPr lang="en-US" sz="2800" b="0" i="0" u="none" strike="noStrike" cap="none">
              <a:solidFill>
                <a:schemeClr val="dk1"/>
              </a:solidFill>
              <a:latin typeface="Calibri"/>
              <a:ea typeface="Calibri"/>
              <a:cs typeface="Calibri"/>
              <a:sym typeface="Calibri"/>
            </a:endParaRPr>
          </a:p>
          <a:p>
            <a:pPr marL="0" marR="0" lvl="0" indent="0" algn="l" rtl="0">
              <a:spcBef>
                <a:spcPts val="560"/>
              </a:spcBef>
              <a:spcAft>
                <a:spcPts val="0"/>
              </a:spcAft>
              <a:buClr>
                <a:schemeClr val="dk1"/>
              </a:buClr>
              <a:buSzPct val="25000"/>
              <a:buFont typeface="Arial"/>
              <a:buNone/>
            </a:pPr>
            <a:r>
              <a:rPr lang="en-US" sz="2800" b="0" i="0" u="none" strike="noStrike" cap="none">
                <a:solidFill>
                  <a:schemeClr val="dk1"/>
                </a:solidFill>
                <a:latin typeface="Calibri"/>
                <a:ea typeface="Calibri"/>
                <a:cs typeface="Calibri"/>
                <a:sym typeface="Calibri"/>
              </a:rPr>
              <a:t>But this is what they have been like since kindergarten, so why should she expect anything different? Nothing she does will change them. </a:t>
            </a:r>
          </a:p>
          <a:p>
            <a:pPr marL="342900" marR="0" lvl="0" indent="-342900" algn="l" rtl="0">
              <a:spcBef>
                <a:spcPts val="560"/>
              </a:spcBef>
              <a:spcAft>
                <a:spcPts val="0"/>
              </a:spcAft>
              <a:buClr>
                <a:schemeClr val="dk1"/>
              </a:buClr>
              <a:buFont typeface="Arial"/>
              <a:buNone/>
            </a:pPr>
            <a:endParaRPr sz="2800" b="0" i="0" u="none" strike="noStrike" cap="none">
              <a:solidFill>
                <a:schemeClr val="dk1"/>
              </a:solidFill>
              <a:latin typeface="Calibri"/>
              <a:ea typeface="Calibri"/>
              <a:cs typeface="Calibri"/>
              <a:sym typeface="Calibri"/>
            </a:endParaRPr>
          </a:p>
          <a:p>
            <a:pPr marL="342900" marR="0" lvl="0" indent="-342900" algn="l" rtl="0">
              <a:spcBef>
                <a:spcPts val="800"/>
              </a:spcBef>
              <a:buClr>
                <a:schemeClr val="dk1"/>
              </a:buClr>
              <a:buFont typeface="Arial"/>
              <a:buNone/>
            </a:pPr>
            <a:endParaRPr sz="40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5654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1A5606-0232-415D-9259-B63E2EE5BC0C}"/>
              </a:ext>
            </a:extLst>
          </p:cNvPr>
          <p:cNvSpPr>
            <a:spLocks noGrp="1"/>
          </p:cNvSpPr>
          <p:nvPr>
            <p:ph type="body" sz="quarter" idx="17"/>
          </p:nvPr>
        </p:nvSpPr>
        <p:spPr/>
        <p:txBody>
          <a:bodyPr/>
          <a:lstStyle/>
          <a:p>
            <a:r>
              <a:rPr lang="en-US"/>
              <a:t>Type of Mindset</a:t>
            </a:r>
          </a:p>
        </p:txBody>
      </p:sp>
      <p:sp>
        <p:nvSpPr>
          <p:cNvPr id="44" name="Shape 264">
            <a:extLst>
              <a:ext uri="{FF2B5EF4-FFF2-40B4-BE49-F238E27FC236}">
                <a16:creationId xmlns:a16="http://schemas.microsoft.com/office/drawing/2014/main" id="{76A20F50-C893-43E9-A786-EE1F59A33AB3}"/>
              </a:ext>
            </a:extLst>
          </p:cNvPr>
          <p:cNvSpPr/>
          <p:nvPr/>
        </p:nvSpPr>
        <p:spPr>
          <a:xfrm>
            <a:off x="914400" y="5334000"/>
            <a:ext cx="7467600" cy="381000"/>
          </a:xfrm>
          <a:prstGeom prst="rightArrow">
            <a:avLst>
              <a:gd name="adj1" fmla="val 50000"/>
              <a:gd name="adj2" fmla="val 50000"/>
            </a:avLst>
          </a:prstGeom>
          <a:solidFill>
            <a:srgbClr val="4F81BD"/>
          </a:solidFill>
          <a:ln w="25400" cap="flat" cmpd="sng">
            <a:solidFill>
              <a:srgbClr val="B7CCE4"/>
            </a:solidFill>
            <a:prstDash val="solid"/>
            <a:round/>
            <a:headEnd type="none" w="med" len="med"/>
            <a:tailEnd type="none" w="med" len="med"/>
          </a:ln>
        </p:spPr>
        <p:txBody>
          <a:bodyPr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5" name="Shape 265">
            <a:extLst>
              <a:ext uri="{FF2B5EF4-FFF2-40B4-BE49-F238E27FC236}">
                <a16:creationId xmlns:a16="http://schemas.microsoft.com/office/drawing/2014/main" id="{1F9E83D0-520F-4496-9500-A5F440341520}"/>
              </a:ext>
            </a:extLst>
          </p:cNvPr>
          <p:cNvSpPr/>
          <p:nvPr/>
        </p:nvSpPr>
        <p:spPr>
          <a:xfrm>
            <a:off x="1649333" y="5441351"/>
            <a:ext cx="179466" cy="179466"/>
          </a:xfrm>
          <a:prstGeom prst="ellipse">
            <a:avLst/>
          </a:prstGeom>
          <a:solidFill>
            <a:srgbClr val="FFFF0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Shape 266">
            <a:extLst>
              <a:ext uri="{FF2B5EF4-FFF2-40B4-BE49-F238E27FC236}">
                <a16:creationId xmlns:a16="http://schemas.microsoft.com/office/drawing/2014/main" id="{22D52F9E-9530-49DB-969F-14588954BE0E}"/>
              </a:ext>
            </a:extLst>
          </p:cNvPr>
          <p:cNvSpPr/>
          <p:nvPr/>
        </p:nvSpPr>
        <p:spPr>
          <a:xfrm>
            <a:off x="2716133" y="5439489"/>
            <a:ext cx="179466" cy="179466"/>
          </a:xfrm>
          <a:prstGeom prst="ellipse">
            <a:avLst/>
          </a:prstGeom>
          <a:solidFill>
            <a:srgbClr val="9BBB59"/>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Shape 267">
            <a:extLst>
              <a:ext uri="{FF2B5EF4-FFF2-40B4-BE49-F238E27FC236}">
                <a16:creationId xmlns:a16="http://schemas.microsoft.com/office/drawing/2014/main" id="{6E2D40BB-F7AE-4839-B405-7CCD9D538717}"/>
              </a:ext>
            </a:extLst>
          </p:cNvPr>
          <p:cNvSpPr/>
          <p:nvPr/>
        </p:nvSpPr>
        <p:spPr>
          <a:xfrm>
            <a:off x="4087733" y="5433301"/>
            <a:ext cx="179466" cy="179466"/>
          </a:xfrm>
          <a:prstGeom prst="ellipse">
            <a:avLst/>
          </a:prstGeom>
          <a:solidFill>
            <a:srgbClr val="F79646"/>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Shape 268">
            <a:extLst>
              <a:ext uri="{FF2B5EF4-FFF2-40B4-BE49-F238E27FC236}">
                <a16:creationId xmlns:a16="http://schemas.microsoft.com/office/drawing/2014/main" id="{2A79EE9E-190B-4F92-9AAF-3D4A536E3B3D}"/>
              </a:ext>
            </a:extLst>
          </p:cNvPr>
          <p:cNvSpPr/>
          <p:nvPr/>
        </p:nvSpPr>
        <p:spPr>
          <a:xfrm>
            <a:off x="5535533" y="5436844"/>
            <a:ext cx="179466" cy="179466"/>
          </a:xfrm>
          <a:prstGeom prst="ellipse">
            <a:avLst/>
          </a:prstGeom>
          <a:solidFill>
            <a:srgbClr val="7030A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Shape 269">
            <a:extLst>
              <a:ext uri="{FF2B5EF4-FFF2-40B4-BE49-F238E27FC236}">
                <a16:creationId xmlns:a16="http://schemas.microsoft.com/office/drawing/2014/main" id="{F9503A5A-D25B-409B-A244-93B5F05B5115}"/>
              </a:ext>
            </a:extLst>
          </p:cNvPr>
          <p:cNvSpPr/>
          <p:nvPr/>
        </p:nvSpPr>
        <p:spPr>
          <a:xfrm>
            <a:off x="7239000" y="5449630"/>
            <a:ext cx="179466" cy="179466"/>
          </a:xfrm>
          <a:prstGeom prst="ellipse">
            <a:avLst/>
          </a:prstGeom>
          <a:solidFill>
            <a:srgbClr val="C0000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Shape 270">
            <a:extLst>
              <a:ext uri="{FF2B5EF4-FFF2-40B4-BE49-F238E27FC236}">
                <a16:creationId xmlns:a16="http://schemas.microsoft.com/office/drawing/2014/main" id="{1AE22542-75AD-4730-872E-37C6DA353BAD}"/>
              </a:ext>
            </a:extLst>
          </p:cNvPr>
          <p:cNvSpPr/>
          <p:nvPr/>
        </p:nvSpPr>
        <p:spPr>
          <a:xfrm>
            <a:off x="5562600" y="4267200"/>
            <a:ext cx="1022176" cy="1160678"/>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51" name="Shape 271">
            <a:extLst>
              <a:ext uri="{FF2B5EF4-FFF2-40B4-BE49-F238E27FC236}">
                <a16:creationId xmlns:a16="http://schemas.microsoft.com/office/drawing/2014/main" id="{8D6586AA-2BCE-49F3-A26E-CDE5350ECDFD}"/>
              </a:ext>
            </a:extLst>
          </p:cNvPr>
          <p:cNvSpPr/>
          <p:nvPr/>
        </p:nvSpPr>
        <p:spPr>
          <a:xfrm>
            <a:off x="1258134" y="5715000"/>
            <a:ext cx="1022176" cy="580339"/>
          </a:xfrm>
          <a:prstGeom prst="rect">
            <a:avLst/>
          </a:prstGeom>
          <a:noFill/>
          <a:ln>
            <a:noFill/>
          </a:ln>
        </p:spPr>
        <p:txBody>
          <a:bodyPr lIns="95075" tIns="0" rIns="0" bIns="0" anchor="t" anchorCtr="0">
            <a:noAutofit/>
          </a:bodyPr>
          <a:lstStyle/>
          <a:p>
            <a:pPr defTabSz="914400">
              <a:lnSpc>
                <a:spcPct val="90000"/>
              </a:lnSpc>
              <a:buSzPct val="25000"/>
            </a:pPr>
            <a:r>
              <a:rPr lang="en-US" sz="1700" kern="0">
                <a:solidFill>
                  <a:srgbClr val="000000"/>
                </a:solidFill>
                <a:ea typeface="Calibri"/>
                <a:cs typeface="Calibri"/>
                <a:sym typeface="Calibri"/>
              </a:rPr>
              <a:t>…avoid challenges</a:t>
            </a:r>
          </a:p>
        </p:txBody>
      </p:sp>
      <p:sp>
        <p:nvSpPr>
          <p:cNvPr id="52" name="Shape 272">
            <a:extLst>
              <a:ext uri="{FF2B5EF4-FFF2-40B4-BE49-F238E27FC236}">
                <a16:creationId xmlns:a16="http://schemas.microsoft.com/office/drawing/2014/main" id="{A9A15EDC-FFBC-4BC4-AAEE-BED291849240}"/>
              </a:ext>
            </a:extLst>
          </p:cNvPr>
          <p:cNvSpPr/>
          <p:nvPr/>
        </p:nvSpPr>
        <p:spPr>
          <a:xfrm>
            <a:off x="2391767" y="5715000"/>
            <a:ext cx="1022176" cy="580339"/>
          </a:xfrm>
          <a:prstGeom prst="rect">
            <a:avLst/>
          </a:prstGeom>
          <a:noFill/>
          <a:ln>
            <a:noFill/>
          </a:ln>
        </p:spPr>
        <p:txBody>
          <a:bodyPr lIns="95075" tIns="0" rIns="0" bIns="0" anchor="t" anchorCtr="0">
            <a:noAutofit/>
          </a:bodyPr>
          <a:lstStyle/>
          <a:p>
            <a:pPr defTabSz="914400">
              <a:lnSpc>
                <a:spcPct val="90000"/>
              </a:lnSpc>
              <a:buSzPct val="25000"/>
            </a:pPr>
            <a:r>
              <a:rPr lang="en-US" sz="1700" kern="0">
                <a:solidFill>
                  <a:srgbClr val="000000"/>
                </a:solidFill>
                <a:ea typeface="Calibri"/>
                <a:cs typeface="Calibri"/>
                <a:sym typeface="Calibri"/>
              </a:rPr>
              <a:t>…give up easily</a:t>
            </a:r>
          </a:p>
        </p:txBody>
      </p:sp>
      <p:sp>
        <p:nvSpPr>
          <p:cNvPr id="53" name="Shape 273">
            <a:extLst>
              <a:ext uri="{FF2B5EF4-FFF2-40B4-BE49-F238E27FC236}">
                <a16:creationId xmlns:a16="http://schemas.microsoft.com/office/drawing/2014/main" id="{5D4BE907-0749-4D72-9171-36A973AB611F}"/>
              </a:ext>
            </a:extLst>
          </p:cNvPr>
          <p:cNvSpPr/>
          <p:nvPr/>
        </p:nvSpPr>
        <p:spPr>
          <a:xfrm>
            <a:off x="3515317" y="5715000"/>
            <a:ext cx="1815267" cy="580339"/>
          </a:xfrm>
          <a:prstGeom prst="rect">
            <a:avLst/>
          </a:prstGeom>
          <a:noFill/>
          <a:ln>
            <a:noFill/>
          </a:ln>
        </p:spPr>
        <p:txBody>
          <a:bodyPr lIns="95075" tIns="0" rIns="0" bIns="0" anchor="t" anchorCtr="0">
            <a:noAutofit/>
          </a:bodyPr>
          <a:lstStyle/>
          <a:p>
            <a:pPr defTabSz="914400">
              <a:lnSpc>
                <a:spcPct val="90000"/>
              </a:lnSpc>
              <a:buSzPct val="25000"/>
            </a:pPr>
            <a:r>
              <a:rPr lang="en-US" sz="1700" kern="0">
                <a:solidFill>
                  <a:srgbClr val="000000"/>
                </a:solidFill>
                <a:ea typeface="Calibri"/>
                <a:cs typeface="Calibri"/>
                <a:sym typeface="Calibri"/>
              </a:rPr>
              <a:t>…see effort as fruitless or worse</a:t>
            </a:r>
          </a:p>
        </p:txBody>
      </p:sp>
      <p:sp>
        <p:nvSpPr>
          <p:cNvPr id="54" name="Shape 274">
            <a:extLst>
              <a:ext uri="{FF2B5EF4-FFF2-40B4-BE49-F238E27FC236}">
                <a16:creationId xmlns:a16="http://schemas.microsoft.com/office/drawing/2014/main" id="{82C6E39C-48B5-41C6-80D2-468380313A21}"/>
              </a:ext>
            </a:extLst>
          </p:cNvPr>
          <p:cNvSpPr/>
          <p:nvPr/>
        </p:nvSpPr>
        <p:spPr>
          <a:xfrm>
            <a:off x="5208664" y="5715000"/>
            <a:ext cx="1903505" cy="580339"/>
          </a:xfrm>
          <a:prstGeom prst="rect">
            <a:avLst/>
          </a:prstGeom>
          <a:noFill/>
          <a:ln>
            <a:noFill/>
          </a:ln>
        </p:spPr>
        <p:txBody>
          <a:bodyPr lIns="95075" tIns="0" rIns="0" bIns="0" anchor="t" anchorCtr="0">
            <a:noAutofit/>
          </a:bodyPr>
          <a:lstStyle/>
          <a:p>
            <a:pPr defTabSz="914400">
              <a:lnSpc>
                <a:spcPct val="90000"/>
              </a:lnSpc>
              <a:buSzPct val="25000"/>
            </a:pPr>
            <a:r>
              <a:rPr lang="en-US" sz="1700" kern="0">
                <a:solidFill>
                  <a:srgbClr val="000000"/>
                </a:solidFill>
                <a:ea typeface="Calibri"/>
                <a:cs typeface="Calibri"/>
                <a:sym typeface="Calibri"/>
              </a:rPr>
              <a:t>…ignore useful negative feedback</a:t>
            </a:r>
          </a:p>
        </p:txBody>
      </p:sp>
      <p:sp>
        <p:nvSpPr>
          <p:cNvPr id="55" name="Shape 275">
            <a:extLst>
              <a:ext uri="{FF2B5EF4-FFF2-40B4-BE49-F238E27FC236}">
                <a16:creationId xmlns:a16="http://schemas.microsoft.com/office/drawing/2014/main" id="{33752F66-17F6-4DC7-8925-DAD4B6205E9B}"/>
              </a:ext>
            </a:extLst>
          </p:cNvPr>
          <p:cNvSpPr/>
          <p:nvPr/>
        </p:nvSpPr>
        <p:spPr>
          <a:xfrm>
            <a:off x="6997092" y="5715000"/>
            <a:ext cx="1941603" cy="580339"/>
          </a:xfrm>
          <a:prstGeom prst="rect">
            <a:avLst/>
          </a:prstGeom>
          <a:noFill/>
          <a:ln>
            <a:noFill/>
          </a:ln>
        </p:spPr>
        <p:txBody>
          <a:bodyPr lIns="95075" tIns="0" rIns="0" bIns="0" anchor="t" anchorCtr="0">
            <a:noAutofit/>
          </a:bodyPr>
          <a:lstStyle/>
          <a:p>
            <a:pPr defTabSz="914400">
              <a:lnSpc>
                <a:spcPct val="90000"/>
              </a:lnSpc>
              <a:buSzPct val="25000"/>
            </a:pPr>
            <a:r>
              <a:rPr lang="en-US" sz="1700" kern="0">
                <a:solidFill>
                  <a:srgbClr val="000000"/>
                </a:solidFill>
                <a:ea typeface="Calibri"/>
                <a:cs typeface="Calibri"/>
                <a:sym typeface="Calibri"/>
              </a:rPr>
              <a:t>…feel threatened by the success of others</a:t>
            </a:r>
          </a:p>
        </p:txBody>
      </p:sp>
      <p:sp>
        <p:nvSpPr>
          <p:cNvPr id="56" name="Shape 276">
            <a:extLst>
              <a:ext uri="{FF2B5EF4-FFF2-40B4-BE49-F238E27FC236}">
                <a16:creationId xmlns:a16="http://schemas.microsoft.com/office/drawing/2014/main" id="{776A11EF-F404-4A70-8941-A84A77EF22AA}"/>
              </a:ext>
            </a:extLst>
          </p:cNvPr>
          <p:cNvSpPr txBox="1"/>
          <p:nvPr/>
        </p:nvSpPr>
        <p:spPr>
          <a:xfrm>
            <a:off x="177597" y="4231157"/>
            <a:ext cx="1612097" cy="461664"/>
          </a:xfrm>
          <a:prstGeom prst="rect">
            <a:avLst/>
          </a:prstGeom>
          <a:noFill/>
          <a:ln>
            <a:noFill/>
          </a:ln>
        </p:spPr>
        <p:txBody>
          <a:bodyPr lIns="91425" tIns="45700" rIns="91425" bIns="45700" anchor="t" anchorCtr="0">
            <a:noAutofit/>
          </a:bodyPr>
          <a:lstStyle/>
          <a:p>
            <a:pPr defTabSz="914400">
              <a:buSzPct val="25000"/>
            </a:pPr>
            <a:r>
              <a:rPr lang="en-US" sz="2400" b="1" kern="0">
                <a:solidFill>
                  <a:srgbClr val="000000"/>
                </a:solidFill>
                <a:ea typeface="Calibri"/>
                <a:cs typeface="Calibri"/>
                <a:sym typeface="Calibri"/>
              </a:rPr>
              <a:t>Challenges</a:t>
            </a:r>
          </a:p>
        </p:txBody>
      </p:sp>
      <p:sp>
        <p:nvSpPr>
          <p:cNvPr id="57" name="Shape 277">
            <a:extLst>
              <a:ext uri="{FF2B5EF4-FFF2-40B4-BE49-F238E27FC236}">
                <a16:creationId xmlns:a16="http://schemas.microsoft.com/office/drawing/2014/main" id="{6AFEF83C-9483-474A-A878-C839751EA04F}"/>
              </a:ext>
            </a:extLst>
          </p:cNvPr>
          <p:cNvSpPr txBox="1"/>
          <p:nvPr/>
        </p:nvSpPr>
        <p:spPr>
          <a:xfrm>
            <a:off x="1402651" y="3303628"/>
            <a:ext cx="1524000" cy="461664"/>
          </a:xfrm>
          <a:prstGeom prst="rect">
            <a:avLst/>
          </a:prstGeom>
          <a:noFill/>
          <a:ln>
            <a:noFill/>
          </a:ln>
        </p:spPr>
        <p:txBody>
          <a:bodyPr lIns="91425" tIns="45700" rIns="91425" bIns="45700" anchor="t" anchorCtr="0">
            <a:noAutofit/>
          </a:bodyPr>
          <a:lstStyle/>
          <a:p>
            <a:pPr defTabSz="914400">
              <a:buSzPct val="25000"/>
            </a:pPr>
            <a:r>
              <a:rPr lang="en-US" sz="2400" b="1" kern="0">
                <a:solidFill>
                  <a:srgbClr val="000000"/>
                </a:solidFill>
                <a:ea typeface="Calibri"/>
                <a:cs typeface="Calibri"/>
                <a:sym typeface="Calibri"/>
              </a:rPr>
              <a:t>Obstacles</a:t>
            </a:r>
          </a:p>
        </p:txBody>
      </p:sp>
      <p:sp>
        <p:nvSpPr>
          <p:cNvPr id="58" name="Shape 278">
            <a:extLst>
              <a:ext uri="{FF2B5EF4-FFF2-40B4-BE49-F238E27FC236}">
                <a16:creationId xmlns:a16="http://schemas.microsoft.com/office/drawing/2014/main" id="{EF5BFD62-1493-4AE1-83DD-CB0F53B943A1}"/>
              </a:ext>
            </a:extLst>
          </p:cNvPr>
          <p:cNvSpPr txBox="1"/>
          <p:nvPr/>
        </p:nvSpPr>
        <p:spPr>
          <a:xfrm>
            <a:off x="2944733" y="2662464"/>
            <a:ext cx="1524000" cy="461664"/>
          </a:xfrm>
          <a:prstGeom prst="rect">
            <a:avLst/>
          </a:prstGeom>
          <a:noFill/>
          <a:ln>
            <a:noFill/>
          </a:ln>
        </p:spPr>
        <p:txBody>
          <a:bodyPr lIns="91425" tIns="45700" rIns="91425" bIns="45700" anchor="t" anchorCtr="0">
            <a:noAutofit/>
          </a:bodyPr>
          <a:lstStyle/>
          <a:p>
            <a:pPr defTabSz="914400">
              <a:buSzPct val="25000"/>
            </a:pPr>
            <a:r>
              <a:rPr lang="en-US" sz="2400" b="1" kern="0">
                <a:solidFill>
                  <a:srgbClr val="000000"/>
                </a:solidFill>
                <a:ea typeface="Calibri"/>
                <a:cs typeface="Calibri"/>
                <a:sym typeface="Calibri"/>
              </a:rPr>
              <a:t>Effort</a:t>
            </a:r>
          </a:p>
        </p:txBody>
      </p:sp>
      <p:sp>
        <p:nvSpPr>
          <p:cNvPr id="59" name="Shape 279">
            <a:extLst>
              <a:ext uri="{FF2B5EF4-FFF2-40B4-BE49-F238E27FC236}">
                <a16:creationId xmlns:a16="http://schemas.microsoft.com/office/drawing/2014/main" id="{524E0BBB-3809-4D54-84E2-67771A390CE0}"/>
              </a:ext>
            </a:extLst>
          </p:cNvPr>
          <p:cNvSpPr txBox="1"/>
          <p:nvPr/>
        </p:nvSpPr>
        <p:spPr>
          <a:xfrm>
            <a:off x="4158853" y="2088298"/>
            <a:ext cx="1524000" cy="461664"/>
          </a:xfrm>
          <a:prstGeom prst="rect">
            <a:avLst/>
          </a:prstGeom>
          <a:noFill/>
          <a:ln>
            <a:noFill/>
          </a:ln>
        </p:spPr>
        <p:txBody>
          <a:bodyPr lIns="91425" tIns="45700" rIns="91425" bIns="45700" anchor="t" anchorCtr="0">
            <a:noAutofit/>
          </a:bodyPr>
          <a:lstStyle/>
          <a:p>
            <a:pPr defTabSz="914400">
              <a:buSzPct val="25000"/>
            </a:pPr>
            <a:r>
              <a:rPr lang="en-US" sz="2400" b="1" kern="0">
                <a:solidFill>
                  <a:srgbClr val="000000"/>
                </a:solidFill>
                <a:ea typeface="Calibri"/>
                <a:cs typeface="Calibri"/>
                <a:sym typeface="Calibri"/>
              </a:rPr>
              <a:t>Criticism</a:t>
            </a:r>
          </a:p>
        </p:txBody>
      </p:sp>
      <p:sp>
        <p:nvSpPr>
          <p:cNvPr id="60" name="Shape 280">
            <a:extLst>
              <a:ext uri="{FF2B5EF4-FFF2-40B4-BE49-F238E27FC236}">
                <a16:creationId xmlns:a16="http://schemas.microsoft.com/office/drawing/2014/main" id="{2595E435-D937-423F-BAE3-CCCF9EE8E101}"/>
              </a:ext>
            </a:extLst>
          </p:cNvPr>
          <p:cNvSpPr txBox="1"/>
          <p:nvPr/>
        </p:nvSpPr>
        <p:spPr>
          <a:xfrm>
            <a:off x="6532460" y="4895532"/>
            <a:ext cx="2644162" cy="523219"/>
          </a:xfrm>
          <a:prstGeom prst="rect">
            <a:avLst/>
          </a:prstGeom>
          <a:noFill/>
          <a:ln>
            <a:noFill/>
          </a:ln>
        </p:spPr>
        <p:txBody>
          <a:bodyPr lIns="91425" tIns="45700" rIns="91425" bIns="45700" anchor="t" anchorCtr="0">
            <a:noAutofit/>
          </a:bodyPr>
          <a:lstStyle/>
          <a:p>
            <a:pPr algn="ctr" defTabSz="914400">
              <a:buSzPct val="25000"/>
            </a:pPr>
            <a:r>
              <a:rPr lang="en-US" sz="2800" b="1" kern="0">
                <a:solidFill>
                  <a:srgbClr val="C00000"/>
                </a:solidFill>
                <a:ea typeface="Calibri"/>
                <a:cs typeface="Calibri"/>
                <a:sym typeface="Calibri"/>
              </a:rPr>
              <a:t>Fixed Mindset</a:t>
            </a:r>
          </a:p>
        </p:txBody>
      </p:sp>
      <p:sp>
        <p:nvSpPr>
          <p:cNvPr id="61" name="Shape 281">
            <a:extLst>
              <a:ext uri="{FF2B5EF4-FFF2-40B4-BE49-F238E27FC236}">
                <a16:creationId xmlns:a16="http://schemas.microsoft.com/office/drawing/2014/main" id="{B99D8F63-F0A9-4A64-80B7-DEC01112AFE2}"/>
              </a:ext>
            </a:extLst>
          </p:cNvPr>
          <p:cNvSpPr/>
          <p:nvPr/>
        </p:nvSpPr>
        <p:spPr>
          <a:xfrm>
            <a:off x="124396" y="1444065"/>
            <a:ext cx="6812993" cy="276998"/>
          </a:xfrm>
          <a:prstGeom prst="rect">
            <a:avLst/>
          </a:prstGeom>
          <a:noFill/>
          <a:ln>
            <a:noFill/>
          </a:ln>
        </p:spPr>
        <p:txBody>
          <a:bodyPr lIns="91425" tIns="45700" rIns="91425" bIns="45700" anchor="t" anchorCtr="0">
            <a:noAutofit/>
          </a:bodyPr>
          <a:lstStyle/>
          <a:p>
            <a:pPr defTabSz="914400">
              <a:buSzPct val="25000"/>
            </a:pPr>
            <a:r>
              <a:rPr lang="en-US" sz="1200" kern="0">
                <a:solidFill>
                  <a:srgbClr val="000000"/>
                </a:solidFill>
                <a:ea typeface="Calibri"/>
                <a:cs typeface="Calibri"/>
                <a:sym typeface="Calibri"/>
              </a:rPr>
              <a:t>Source: Dweck, Carol S. (2006). </a:t>
            </a:r>
            <a:r>
              <a:rPr lang="en-US" sz="1200" u="sng" kern="0">
                <a:solidFill>
                  <a:srgbClr val="000000"/>
                </a:solidFill>
                <a:ea typeface="Calibri"/>
                <a:cs typeface="Calibri"/>
                <a:sym typeface="Calibri"/>
              </a:rPr>
              <a:t>Mindset: the New Psychology of Success</a:t>
            </a:r>
            <a:r>
              <a:rPr lang="en-US" sz="1200" kern="0">
                <a:solidFill>
                  <a:srgbClr val="000000"/>
                </a:solidFill>
                <a:ea typeface="Calibri"/>
                <a:cs typeface="Calibri"/>
                <a:sym typeface="Calibri"/>
              </a:rPr>
              <a:t>.  New York: Ballantine Books.</a:t>
            </a:r>
          </a:p>
        </p:txBody>
      </p:sp>
      <p:sp>
        <p:nvSpPr>
          <p:cNvPr id="62" name="Shape 282">
            <a:extLst>
              <a:ext uri="{FF2B5EF4-FFF2-40B4-BE49-F238E27FC236}">
                <a16:creationId xmlns:a16="http://schemas.microsoft.com/office/drawing/2014/main" id="{FB247565-E2C7-4DA8-91C3-F254E8AD4EBF}"/>
              </a:ext>
            </a:extLst>
          </p:cNvPr>
          <p:cNvSpPr/>
          <p:nvPr/>
        </p:nvSpPr>
        <p:spPr>
          <a:xfrm>
            <a:off x="871994" y="1448104"/>
            <a:ext cx="7400012" cy="4293400"/>
          </a:xfrm>
          <a:custGeom>
            <a:avLst/>
            <a:gdLst/>
            <a:ahLst/>
            <a:cxnLst/>
            <a:rect l="0" t="0" r="0" b="0"/>
            <a:pathLst>
              <a:path w="120000" h="120000" extrusionOk="0">
                <a:moveTo>
                  <a:pt x="0" y="120000"/>
                </a:moveTo>
                <a:quadBezTo>
                  <a:pt x="20000" y="40000"/>
                  <a:pt x="102594" y="15000"/>
                </a:quadBezTo>
                <a:lnTo>
                  <a:pt x="101613" y="0"/>
                </a:lnTo>
                <a:lnTo>
                  <a:pt x="120000" y="24000"/>
                </a:lnTo>
                <a:lnTo>
                  <a:pt x="105536" y="60000"/>
                </a:lnTo>
                <a:lnTo>
                  <a:pt x="104555" y="44999"/>
                </a:lnTo>
                <a:quadBezTo>
                  <a:pt x="30000" y="55000"/>
                  <a:pt x="0" y="120000"/>
                </a:quadBezTo>
                <a:close/>
              </a:path>
            </a:pathLst>
          </a:custGeom>
          <a:solidFill>
            <a:srgbClr val="CFD7E7"/>
          </a:solid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63" name="Shape 283">
            <a:extLst>
              <a:ext uri="{FF2B5EF4-FFF2-40B4-BE49-F238E27FC236}">
                <a16:creationId xmlns:a16="http://schemas.microsoft.com/office/drawing/2014/main" id="{BD41723B-4E4D-4BFF-AE6C-D5CCA5594627}"/>
              </a:ext>
            </a:extLst>
          </p:cNvPr>
          <p:cNvSpPr/>
          <p:nvPr/>
        </p:nvSpPr>
        <p:spPr>
          <a:xfrm>
            <a:off x="1830294" y="4445021"/>
            <a:ext cx="170199" cy="170199"/>
          </a:xfrm>
          <a:prstGeom prst="ellipse">
            <a:avLst/>
          </a:prstGeom>
          <a:solidFill>
            <a:srgbClr val="FFFF0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Shape 284">
            <a:extLst>
              <a:ext uri="{FF2B5EF4-FFF2-40B4-BE49-F238E27FC236}">
                <a16:creationId xmlns:a16="http://schemas.microsoft.com/office/drawing/2014/main" id="{57F8E498-86E8-4AA0-AE18-4D1F20567A96}"/>
              </a:ext>
            </a:extLst>
          </p:cNvPr>
          <p:cNvSpPr/>
          <p:nvPr/>
        </p:nvSpPr>
        <p:spPr>
          <a:xfrm>
            <a:off x="2751597" y="3701457"/>
            <a:ext cx="266399" cy="266399"/>
          </a:xfrm>
          <a:prstGeom prst="ellipse">
            <a:avLst/>
          </a:prstGeom>
          <a:solidFill>
            <a:srgbClr val="9BBB59"/>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Shape 285">
            <a:extLst>
              <a:ext uri="{FF2B5EF4-FFF2-40B4-BE49-F238E27FC236}">
                <a16:creationId xmlns:a16="http://schemas.microsoft.com/office/drawing/2014/main" id="{0B842A68-EE8D-411B-9318-9A5185A48971}"/>
              </a:ext>
            </a:extLst>
          </p:cNvPr>
          <p:cNvSpPr/>
          <p:nvPr/>
        </p:nvSpPr>
        <p:spPr>
          <a:xfrm>
            <a:off x="3935598" y="3132163"/>
            <a:ext cx="355200" cy="355200"/>
          </a:xfrm>
          <a:prstGeom prst="ellipse">
            <a:avLst/>
          </a:prstGeom>
          <a:solidFill>
            <a:srgbClr val="F79646"/>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Shape 286">
            <a:extLst>
              <a:ext uri="{FF2B5EF4-FFF2-40B4-BE49-F238E27FC236}">
                <a16:creationId xmlns:a16="http://schemas.microsoft.com/office/drawing/2014/main" id="{2B0B0BAE-D106-4C58-8F32-7F274EA5298D}"/>
              </a:ext>
            </a:extLst>
          </p:cNvPr>
          <p:cNvSpPr/>
          <p:nvPr/>
        </p:nvSpPr>
        <p:spPr>
          <a:xfrm>
            <a:off x="5312001" y="2643916"/>
            <a:ext cx="458799" cy="458799"/>
          </a:xfrm>
          <a:prstGeom prst="ellipse">
            <a:avLst/>
          </a:prstGeom>
          <a:solidFill>
            <a:srgbClr val="7030A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Shape 287">
            <a:extLst>
              <a:ext uri="{FF2B5EF4-FFF2-40B4-BE49-F238E27FC236}">
                <a16:creationId xmlns:a16="http://schemas.microsoft.com/office/drawing/2014/main" id="{779033F7-EAFF-4ACC-855E-1DD8624DBB2D}"/>
              </a:ext>
            </a:extLst>
          </p:cNvPr>
          <p:cNvSpPr/>
          <p:nvPr/>
        </p:nvSpPr>
        <p:spPr>
          <a:xfrm>
            <a:off x="6729103" y="2275763"/>
            <a:ext cx="584600" cy="584600"/>
          </a:xfrm>
          <a:prstGeom prst="ellipse">
            <a:avLst/>
          </a:prstGeom>
          <a:solidFill>
            <a:srgbClr val="C00000"/>
          </a:solidFill>
          <a:ln w="25400" cap="flat" cmpd="sng">
            <a:solidFill>
              <a:srgbClr val="FFFFFF"/>
            </a:solidFill>
            <a:prstDash val="solid"/>
            <a:round/>
            <a:headEnd type="none" w="med" len="med"/>
            <a:tailEnd type="none" w="med" len="med"/>
          </a:ln>
        </p:spPr>
        <p:txBody>
          <a:bodyPr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Shape 288">
            <a:extLst>
              <a:ext uri="{FF2B5EF4-FFF2-40B4-BE49-F238E27FC236}">
                <a16:creationId xmlns:a16="http://schemas.microsoft.com/office/drawing/2014/main" id="{191C1E9D-795F-44A7-AFF5-884A3AFA6500}"/>
              </a:ext>
            </a:extLst>
          </p:cNvPr>
          <p:cNvSpPr txBox="1"/>
          <p:nvPr/>
        </p:nvSpPr>
        <p:spPr>
          <a:xfrm>
            <a:off x="5629069" y="1644083"/>
            <a:ext cx="2611198" cy="461664"/>
          </a:xfrm>
          <a:prstGeom prst="rect">
            <a:avLst/>
          </a:prstGeom>
          <a:noFill/>
          <a:ln>
            <a:noFill/>
          </a:ln>
        </p:spPr>
        <p:txBody>
          <a:bodyPr lIns="91425" tIns="45700" rIns="91425" bIns="45700" anchor="t" anchorCtr="0">
            <a:noAutofit/>
          </a:bodyPr>
          <a:lstStyle/>
          <a:p>
            <a:pPr defTabSz="914400">
              <a:buSzPct val="25000"/>
            </a:pPr>
            <a:r>
              <a:rPr lang="en-US" sz="2400" b="1" kern="0">
                <a:solidFill>
                  <a:srgbClr val="000000"/>
                </a:solidFill>
                <a:ea typeface="Calibri"/>
                <a:cs typeface="Calibri"/>
                <a:sym typeface="Calibri"/>
              </a:rPr>
              <a:t>Success of Others</a:t>
            </a:r>
          </a:p>
        </p:txBody>
      </p:sp>
      <p:sp>
        <p:nvSpPr>
          <p:cNvPr id="69" name="Shape 289">
            <a:extLst>
              <a:ext uri="{FF2B5EF4-FFF2-40B4-BE49-F238E27FC236}">
                <a16:creationId xmlns:a16="http://schemas.microsoft.com/office/drawing/2014/main" id="{59415B46-1798-446B-AEDD-FE7CCFA12CC6}"/>
              </a:ext>
            </a:extLst>
          </p:cNvPr>
          <p:cNvSpPr txBox="1"/>
          <p:nvPr/>
        </p:nvSpPr>
        <p:spPr>
          <a:xfrm>
            <a:off x="6476217" y="3718683"/>
            <a:ext cx="2630464" cy="523219"/>
          </a:xfrm>
          <a:prstGeom prst="rect">
            <a:avLst/>
          </a:prstGeom>
          <a:noFill/>
          <a:ln>
            <a:noFill/>
          </a:ln>
        </p:spPr>
        <p:txBody>
          <a:bodyPr lIns="91425" tIns="45700" rIns="91425" bIns="45700" anchor="t" anchorCtr="0">
            <a:noAutofit/>
          </a:bodyPr>
          <a:lstStyle/>
          <a:p>
            <a:pPr algn="ctr" defTabSz="914400">
              <a:buSzPct val="25000"/>
            </a:pPr>
            <a:r>
              <a:rPr lang="en-US" sz="2800" b="1" kern="0">
                <a:solidFill>
                  <a:srgbClr val="4F6128"/>
                </a:solidFill>
                <a:ea typeface="Calibri"/>
                <a:cs typeface="Calibri"/>
                <a:sym typeface="Calibri"/>
              </a:rPr>
              <a:t>Growth Mindset</a:t>
            </a:r>
          </a:p>
        </p:txBody>
      </p:sp>
      <p:grpSp>
        <p:nvGrpSpPr>
          <p:cNvPr id="70" name="Shape 290">
            <a:extLst>
              <a:ext uri="{FF2B5EF4-FFF2-40B4-BE49-F238E27FC236}">
                <a16:creationId xmlns:a16="http://schemas.microsoft.com/office/drawing/2014/main" id="{E9DAA2F4-D4B6-4412-9F59-4A0CF79B69B8}"/>
              </a:ext>
            </a:extLst>
          </p:cNvPr>
          <p:cNvGrpSpPr/>
          <p:nvPr/>
        </p:nvGrpSpPr>
        <p:grpSpPr>
          <a:xfrm>
            <a:off x="6957176" y="2779917"/>
            <a:ext cx="2062428" cy="822966"/>
            <a:chOff x="6792003" y="1221001"/>
            <a:chExt cx="1480001" cy="3404005"/>
          </a:xfrm>
        </p:grpSpPr>
        <p:sp>
          <p:nvSpPr>
            <p:cNvPr id="71" name="Shape 291">
              <a:extLst>
                <a:ext uri="{FF2B5EF4-FFF2-40B4-BE49-F238E27FC236}">
                  <a16:creationId xmlns:a16="http://schemas.microsoft.com/office/drawing/2014/main" id="{7E4F1D41-E7B4-496E-9C90-0FC741E5F9EB}"/>
                </a:ext>
              </a:extLst>
            </p:cNvPr>
            <p:cNvSpPr/>
            <p:nvPr/>
          </p:nvSpPr>
          <p:spPr>
            <a:xfrm>
              <a:off x="6792003" y="1221001"/>
              <a:ext cx="1480001" cy="3404005"/>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72" name="Shape 292">
              <a:extLst>
                <a:ext uri="{FF2B5EF4-FFF2-40B4-BE49-F238E27FC236}">
                  <a16:creationId xmlns:a16="http://schemas.microsoft.com/office/drawing/2014/main" id="{171DAF2A-DB08-4624-BAAC-497DFA712548}"/>
                </a:ext>
              </a:extLst>
            </p:cNvPr>
            <p:cNvSpPr txBox="1"/>
            <p:nvPr/>
          </p:nvSpPr>
          <p:spPr>
            <a:xfrm>
              <a:off x="6792003" y="1221001"/>
              <a:ext cx="1480001" cy="3404005"/>
            </a:xfrm>
            <a:prstGeom prst="rect">
              <a:avLst/>
            </a:prstGeom>
            <a:noFill/>
            <a:ln>
              <a:noFill/>
            </a:ln>
          </p:spPr>
          <p:txBody>
            <a:bodyPr lIns="309750" tIns="0" rIns="0" bIns="0" anchor="t" anchorCtr="0">
              <a:noAutofit/>
            </a:bodyPr>
            <a:lstStyle/>
            <a:p>
              <a:pPr defTabSz="914400">
                <a:lnSpc>
                  <a:spcPct val="90000"/>
                </a:lnSpc>
                <a:buClr>
                  <a:srgbClr val="000000"/>
                </a:buClr>
                <a:buSzPct val="25000"/>
                <a:buFont typeface="Calibri"/>
                <a:buNone/>
              </a:pPr>
              <a:r>
                <a:rPr lang="en-US" sz="1600" kern="0">
                  <a:solidFill>
                    <a:srgbClr val="000000"/>
                  </a:solidFill>
                  <a:ea typeface="Calibri"/>
                  <a:cs typeface="Calibri"/>
                  <a:sym typeface="Calibri"/>
                </a:rPr>
                <a:t>…find lessons and inspiration in the success of others</a:t>
              </a:r>
            </a:p>
          </p:txBody>
        </p:sp>
      </p:grpSp>
      <p:grpSp>
        <p:nvGrpSpPr>
          <p:cNvPr id="73" name="Shape 293">
            <a:extLst>
              <a:ext uri="{FF2B5EF4-FFF2-40B4-BE49-F238E27FC236}">
                <a16:creationId xmlns:a16="http://schemas.microsoft.com/office/drawing/2014/main" id="{D01A2D70-6007-40B3-8C1A-C140E2923D84}"/>
              </a:ext>
            </a:extLst>
          </p:cNvPr>
          <p:cNvGrpSpPr/>
          <p:nvPr/>
        </p:nvGrpSpPr>
        <p:grpSpPr>
          <a:xfrm>
            <a:off x="5602638" y="3040084"/>
            <a:ext cx="1480001" cy="756338"/>
            <a:chOff x="5312001" y="1526251"/>
            <a:chExt cx="1480001" cy="3098755"/>
          </a:xfrm>
        </p:grpSpPr>
        <p:sp>
          <p:nvSpPr>
            <p:cNvPr id="74" name="Shape 294">
              <a:extLst>
                <a:ext uri="{FF2B5EF4-FFF2-40B4-BE49-F238E27FC236}">
                  <a16:creationId xmlns:a16="http://schemas.microsoft.com/office/drawing/2014/main" id="{516CBA1E-8B69-47E2-BC67-75B243A362D1}"/>
                </a:ext>
              </a:extLst>
            </p:cNvPr>
            <p:cNvSpPr/>
            <p:nvPr/>
          </p:nvSpPr>
          <p:spPr>
            <a:xfrm>
              <a:off x="5312001" y="1526251"/>
              <a:ext cx="1480001" cy="3098755"/>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75" name="Shape 295">
              <a:extLst>
                <a:ext uri="{FF2B5EF4-FFF2-40B4-BE49-F238E27FC236}">
                  <a16:creationId xmlns:a16="http://schemas.microsoft.com/office/drawing/2014/main" id="{261E4BB6-56EB-46EB-AE67-48003541760A}"/>
                </a:ext>
              </a:extLst>
            </p:cNvPr>
            <p:cNvSpPr txBox="1"/>
            <p:nvPr/>
          </p:nvSpPr>
          <p:spPr>
            <a:xfrm>
              <a:off x="5312001" y="1526251"/>
              <a:ext cx="1480001" cy="3098755"/>
            </a:xfrm>
            <a:prstGeom prst="rect">
              <a:avLst/>
            </a:prstGeom>
            <a:noFill/>
            <a:ln>
              <a:noFill/>
            </a:ln>
          </p:spPr>
          <p:txBody>
            <a:bodyPr lIns="243100" tIns="0" rIns="0" bIns="0" anchor="t" anchorCtr="0">
              <a:noAutofit/>
            </a:bodyPr>
            <a:lstStyle/>
            <a:p>
              <a:pPr defTabSz="914400">
                <a:lnSpc>
                  <a:spcPct val="90000"/>
                </a:lnSpc>
                <a:buClr>
                  <a:srgbClr val="000000"/>
                </a:buClr>
                <a:buSzPct val="25000"/>
                <a:buFont typeface="Calibri"/>
                <a:buNone/>
              </a:pPr>
              <a:r>
                <a:rPr lang="en-US" sz="1600" kern="0">
                  <a:solidFill>
                    <a:srgbClr val="000000"/>
                  </a:solidFill>
                  <a:ea typeface="Calibri"/>
                  <a:cs typeface="Calibri"/>
                  <a:sym typeface="Calibri"/>
                </a:rPr>
                <a:t>…learn from criticism</a:t>
              </a:r>
            </a:p>
          </p:txBody>
        </p:sp>
      </p:grpSp>
      <p:grpSp>
        <p:nvGrpSpPr>
          <p:cNvPr id="76" name="Shape 296">
            <a:extLst>
              <a:ext uri="{FF2B5EF4-FFF2-40B4-BE49-F238E27FC236}">
                <a16:creationId xmlns:a16="http://schemas.microsoft.com/office/drawing/2014/main" id="{85C6367D-9BD0-4544-9EB5-8EE712426E1F}"/>
              </a:ext>
            </a:extLst>
          </p:cNvPr>
          <p:cNvGrpSpPr/>
          <p:nvPr/>
        </p:nvGrpSpPr>
        <p:grpSpPr>
          <a:xfrm>
            <a:off x="4158853" y="3368223"/>
            <a:ext cx="1428202" cy="812521"/>
            <a:chOff x="3883798" y="2025752"/>
            <a:chExt cx="1428202" cy="2599254"/>
          </a:xfrm>
        </p:grpSpPr>
        <p:sp>
          <p:nvSpPr>
            <p:cNvPr id="77" name="Shape 297">
              <a:extLst>
                <a:ext uri="{FF2B5EF4-FFF2-40B4-BE49-F238E27FC236}">
                  <a16:creationId xmlns:a16="http://schemas.microsoft.com/office/drawing/2014/main" id="{186C1E5A-9581-4FEC-96B4-9C18CD127138}"/>
                </a:ext>
              </a:extLst>
            </p:cNvPr>
            <p:cNvSpPr/>
            <p:nvPr/>
          </p:nvSpPr>
          <p:spPr>
            <a:xfrm>
              <a:off x="3883798" y="2025752"/>
              <a:ext cx="1428202" cy="2599254"/>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78" name="Shape 298">
              <a:extLst>
                <a:ext uri="{FF2B5EF4-FFF2-40B4-BE49-F238E27FC236}">
                  <a16:creationId xmlns:a16="http://schemas.microsoft.com/office/drawing/2014/main" id="{5AB28921-6CA6-436B-B052-135111C5753B}"/>
                </a:ext>
              </a:extLst>
            </p:cNvPr>
            <p:cNvSpPr txBox="1"/>
            <p:nvPr/>
          </p:nvSpPr>
          <p:spPr>
            <a:xfrm>
              <a:off x="3883798" y="2025752"/>
              <a:ext cx="1428202" cy="2599254"/>
            </a:xfrm>
            <a:prstGeom prst="rect">
              <a:avLst/>
            </a:prstGeom>
            <a:noFill/>
            <a:ln>
              <a:noFill/>
            </a:ln>
          </p:spPr>
          <p:txBody>
            <a:bodyPr lIns="188200" tIns="0" rIns="0" bIns="0" anchor="t" anchorCtr="0">
              <a:noAutofit/>
            </a:bodyPr>
            <a:lstStyle/>
            <a:p>
              <a:pPr defTabSz="914400">
                <a:lnSpc>
                  <a:spcPct val="90000"/>
                </a:lnSpc>
                <a:buClr>
                  <a:srgbClr val="000000"/>
                </a:buClr>
                <a:buSzPct val="25000"/>
                <a:buFont typeface="Calibri"/>
                <a:buNone/>
              </a:pPr>
              <a:r>
                <a:rPr lang="en-US" sz="1600" kern="0">
                  <a:solidFill>
                    <a:srgbClr val="000000"/>
                  </a:solidFill>
                  <a:ea typeface="Calibri"/>
                  <a:cs typeface="Calibri"/>
                  <a:sym typeface="Calibri"/>
                </a:rPr>
                <a:t>…see effort as the path to mastery</a:t>
              </a:r>
            </a:p>
          </p:txBody>
        </p:sp>
      </p:grpSp>
      <p:grpSp>
        <p:nvGrpSpPr>
          <p:cNvPr id="79" name="Shape 299">
            <a:extLst>
              <a:ext uri="{FF2B5EF4-FFF2-40B4-BE49-F238E27FC236}">
                <a16:creationId xmlns:a16="http://schemas.microsoft.com/office/drawing/2014/main" id="{1AA120C0-4521-45C1-A379-10FCD833D254}"/>
              </a:ext>
            </a:extLst>
          </p:cNvPr>
          <p:cNvGrpSpPr/>
          <p:nvPr/>
        </p:nvGrpSpPr>
        <p:grpSpPr>
          <a:xfrm>
            <a:off x="2987677" y="3811162"/>
            <a:ext cx="1228402" cy="908162"/>
            <a:chOff x="2655396" y="2687128"/>
            <a:chExt cx="1228402" cy="1937877"/>
          </a:xfrm>
        </p:grpSpPr>
        <p:sp>
          <p:nvSpPr>
            <p:cNvPr id="80" name="Shape 300">
              <a:extLst>
                <a:ext uri="{FF2B5EF4-FFF2-40B4-BE49-F238E27FC236}">
                  <a16:creationId xmlns:a16="http://schemas.microsoft.com/office/drawing/2014/main" id="{8159A02E-BB9D-46C8-964E-54DD9EA0F5D5}"/>
                </a:ext>
              </a:extLst>
            </p:cNvPr>
            <p:cNvSpPr/>
            <p:nvPr/>
          </p:nvSpPr>
          <p:spPr>
            <a:xfrm>
              <a:off x="2655396" y="2687128"/>
              <a:ext cx="1228402" cy="1937877"/>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81" name="Shape 301">
              <a:extLst>
                <a:ext uri="{FF2B5EF4-FFF2-40B4-BE49-F238E27FC236}">
                  <a16:creationId xmlns:a16="http://schemas.microsoft.com/office/drawing/2014/main" id="{ABC7769A-8008-4973-915F-142F56BC4204}"/>
                </a:ext>
              </a:extLst>
            </p:cNvPr>
            <p:cNvSpPr txBox="1"/>
            <p:nvPr/>
          </p:nvSpPr>
          <p:spPr>
            <a:xfrm>
              <a:off x="2655396" y="2687128"/>
              <a:ext cx="1228402" cy="1937877"/>
            </a:xfrm>
            <a:prstGeom prst="rect">
              <a:avLst/>
            </a:prstGeom>
            <a:noFill/>
            <a:ln>
              <a:noFill/>
            </a:ln>
          </p:spPr>
          <p:txBody>
            <a:bodyPr lIns="141150" tIns="0" rIns="0" bIns="0" anchor="t" anchorCtr="0">
              <a:noAutofit/>
            </a:bodyPr>
            <a:lstStyle/>
            <a:p>
              <a:pPr defTabSz="914400">
                <a:lnSpc>
                  <a:spcPct val="90000"/>
                </a:lnSpc>
                <a:buClr>
                  <a:srgbClr val="000000"/>
                </a:buClr>
                <a:buSzPct val="25000"/>
                <a:buFont typeface="Calibri"/>
                <a:buNone/>
              </a:pPr>
              <a:r>
                <a:rPr lang="en-US" sz="1600" kern="0">
                  <a:solidFill>
                    <a:srgbClr val="000000"/>
                  </a:solidFill>
                  <a:ea typeface="Calibri"/>
                  <a:cs typeface="Calibri"/>
                  <a:sym typeface="Calibri"/>
                </a:rPr>
                <a:t>…persist in the face of setbacks</a:t>
              </a:r>
            </a:p>
          </p:txBody>
        </p:sp>
      </p:grpSp>
      <p:grpSp>
        <p:nvGrpSpPr>
          <p:cNvPr id="82" name="Shape 302">
            <a:extLst>
              <a:ext uri="{FF2B5EF4-FFF2-40B4-BE49-F238E27FC236}">
                <a16:creationId xmlns:a16="http://schemas.microsoft.com/office/drawing/2014/main" id="{88671784-2551-4E43-8112-74FAD25B94F4}"/>
              </a:ext>
            </a:extLst>
          </p:cNvPr>
          <p:cNvGrpSpPr/>
          <p:nvPr/>
        </p:nvGrpSpPr>
        <p:grpSpPr>
          <a:xfrm>
            <a:off x="2000494" y="4461988"/>
            <a:ext cx="969401" cy="1100751"/>
            <a:chOff x="1685994" y="3524255"/>
            <a:chExt cx="969401" cy="1100751"/>
          </a:xfrm>
        </p:grpSpPr>
        <p:sp>
          <p:nvSpPr>
            <p:cNvPr id="83" name="Shape 303">
              <a:extLst>
                <a:ext uri="{FF2B5EF4-FFF2-40B4-BE49-F238E27FC236}">
                  <a16:creationId xmlns:a16="http://schemas.microsoft.com/office/drawing/2014/main" id="{10DEB07D-81BF-4935-B1E8-3F35F0DE4191}"/>
                </a:ext>
              </a:extLst>
            </p:cNvPr>
            <p:cNvSpPr/>
            <p:nvPr/>
          </p:nvSpPr>
          <p:spPr>
            <a:xfrm>
              <a:off x="1685994" y="3524255"/>
              <a:ext cx="969401" cy="1100751"/>
            </a:xfrm>
            <a:prstGeom prst="rect">
              <a:avLst/>
            </a:prstGeom>
            <a:noFill/>
            <a:ln>
              <a:noFill/>
            </a:ln>
          </p:spPr>
          <p:txBody>
            <a:bodyPr lIns="91425" tIns="91425" rIns="91425" bIns="91425" anchor="ctr" anchorCtr="0">
              <a:noAutofit/>
            </a:bodyPr>
            <a:lstStyle/>
            <a:p>
              <a:pPr defTabSz="914400"/>
              <a:endParaRPr sz="1400" kern="0">
                <a:solidFill>
                  <a:srgbClr val="000000"/>
                </a:solidFill>
                <a:latin typeface="Arial"/>
                <a:cs typeface="Arial"/>
                <a:sym typeface="Arial"/>
              </a:endParaRPr>
            </a:p>
          </p:txBody>
        </p:sp>
        <p:sp>
          <p:nvSpPr>
            <p:cNvPr id="84" name="Shape 304">
              <a:extLst>
                <a:ext uri="{FF2B5EF4-FFF2-40B4-BE49-F238E27FC236}">
                  <a16:creationId xmlns:a16="http://schemas.microsoft.com/office/drawing/2014/main" id="{60F05B03-51EE-4401-872A-4623CC4BBC25}"/>
                </a:ext>
              </a:extLst>
            </p:cNvPr>
            <p:cNvSpPr txBox="1"/>
            <p:nvPr/>
          </p:nvSpPr>
          <p:spPr>
            <a:xfrm>
              <a:off x="1685994" y="3524255"/>
              <a:ext cx="969401" cy="1100751"/>
            </a:xfrm>
            <a:prstGeom prst="rect">
              <a:avLst/>
            </a:prstGeom>
            <a:noFill/>
            <a:ln>
              <a:noFill/>
            </a:ln>
          </p:spPr>
          <p:txBody>
            <a:bodyPr lIns="90175" tIns="0" rIns="0" bIns="0" anchor="t" anchorCtr="0">
              <a:noAutofit/>
            </a:bodyPr>
            <a:lstStyle/>
            <a:p>
              <a:pPr defTabSz="914400">
                <a:lnSpc>
                  <a:spcPct val="90000"/>
                </a:lnSpc>
                <a:buClr>
                  <a:srgbClr val="000000"/>
                </a:buClr>
                <a:buSzPct val="25000"/>
                <a:buFont typeface="Calibri"/>
                <a:buNone/>
              </a:pPr>
              <a:r>
                <a:rPr lang="en-US" sz="1600" kern="0">
                  <a:solidFill>
                    <a:srgbClr val="000000"/>
                  </a:solidFill>
                  <a:ea typeface="Calibri"/>
                  <a:cs typeface="Calibri"/>
                  <a:sym typeface="Calibri"/>
                </a:rPr>
                <a:t>…embrace challenges</a:t>
              </a:r>
            </a:p>
          </p:txBody>
        </p:sp>
      </p:grpSp>
    </p:spTree>
    <p:extLst>
      <p:ext uri="{BB962C8B-B14F-4D97-AF65-F5344CB8AC3E}">
        <p14:creationId xmlns:p14="http://schemas.microsoft.com/office/powerpoint/2010/main" val="319847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P spid="48" grpId="0" animBg="1"/>
      <p:bldP spid="49" grpId="0" animBg="1"/>
      <p:bldP spid="51" grpId="0"/>
      <p:bldP spid="52" grpId="0"/>
      <p:bldP spid="53" grpId="0"/>
      <p:bldP spid="54" grpId="0"/>
      <p:bldP spid="55" grpId="0"/>
      <p:bldP spid="56" grpId="0"/>
      <p:bldP spid="57" grpId="0"/>
      <p:bldP spid="58" grpId="0"/>
      <p:bldP spid="59" grpId="0"/>
      <p:bldP spid="60" grpId="0"/>
      <p:bldP spid="62" grpId="0" animBg="1"/>
      <p:bldP spid="63" grpId="0" animBg="1"/>
      <p:bldP spid="64" grpId="0" animBg="1"/>
      <p:bldP spid="65" grpId="0" animBg="1"/>
      <p:bldP spid="66" grpId="0" animBg="1"/>
      <p:bldP spid="67" grpId="0" animBg="1"/>
      <p:bldP spid="68" grpId="0"/>
      <p:bldP spid="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E8B49-7967-4FE1-A7E3-6BC514A04C85}"/>
              </a:ext>
            </a:extLst>
          </p:cNvPr>
          <p:cNvSpPr>
            <a:spLocks noGrp="1"/>
          </p:cNvSpPr>
          <p:nvPr>
            <p:ph type="body" sz="quarter" idx="17"/>
          </p:nvPr>
        </p:nvSpPr>
        <p:spPr/>
        <p:txBody>
          <a:bodyPr/>
          <a:lstStyle/>
          <a:p>
            <a:r>
              <a:rPr lang="en-US"/>
              <a:t>Your Own Mindset</a:t>
            </a:r>
          </a:p>
        </p:txBody>
      </p:sp>
      <p:sp>
        <p:nvSpPr>
          <p:cNvPr id="3" name="Shape 313">
            <a:extLst>
              <a:ext uri="{FF2B5EF4-FFF2-40B4-BE49-F238E27FC236}">
                <a16:creationId xmlns:a16="http://schemas.microsoft.com/office/drawing/2014/main" id="{EA060A4B-56C0-4E0F-9B77-F72C44FC390E}"/>
              </a:ext>
            </a:extLst>
          </p:cNvPr>
          <p:cNvSpPr txBox="1"/>
          <p:nvPr/>
        </p:nvSpPr>
        <p:spPr>
          <a:xfrm>
            <a:off x="190500" y="2163672"/>
            <a:ext cx="8644890" cy="427808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2400">
                <a:solidFill>
                  <a:schemeClr val="dk1"/>
                </a:solidFill>
                <a:latin typeface="Calibri"/>
                <a:ea typeface="Calibri"/>
                <a:cs typeface="Calibri"/>
                <a:sym typeface="Calibri"/>
              </a:rPr>
              <a:t>Think of situations when you have said or thought these four things:</a:t>
            </a:r>
          </a:p>
          <a:p>
            <a:pPr marL="0" marR="0" lvl="0" indent="0" algn="l" rtl="0">
              <a:spcBef>
                <a:spcPts val="240"/>
              </a:spcBef>
              <a:spcAft>
                <a:spcPts val="0"/>
              </a:spcAft>
              <a:buClr>
                <a:schemeClr val="dk1"/>
              </a:buClr>
              <a:buFont typeface="Arial"/>
              <a:buNone/>
            </a:pPr>
            <a:endParaRPr sz="1200">
              <a:solidFill>
                <a:schemeClr val="dk1"/>
              </a:solidFill>
              <a:latin typeface="Calibri"/>
              <a:ea typeface="Calibri"/>
              <a:cs typeface="Calibri"/>
              <a:sym typeface="Calibri"/>
            </a:endParaRPr>
          </a:p>
          <a:p>
            <a:pPr marL="342900" marR="0" lvl="0" indent="-342900" algn="l" rtl="0">
              <a:spcBef>
                <a:spcPts val="480"/>
              </a:spcBef>
              <a:spcAft>
                <a:spcPts val="0"/>
              </a:spcAft>
              <a:buClr>
                <a:schemeClr val="dk1"/>
              </a:buClr>
              <a:buSzPct val="100000"/>
              <a:buFont typeface="Arial"/>
              <a:buChar char="•"/>
            </a:pPr>
            <a:r>
              <a:rPr lang="en-US" sz="2400">
                <a:solidFill>
                  <a:schemeClr val="dk1"/>
                </a:solidFill>
                <a:latin typeface="Calibri"/>
                <a:ea typeface="Calibri"/>
                <a:cs typeface="Calibri"/>
                <a:sym typeface="Calibri"/>
              </a:rPr>
              <a:t>“Why keep on working on this? It’s pointless!”</a:t>
            </a:r>
          </a:p>
          <a:p>
            <a:pPr marL="342900" marR="0" lvl="0" indent="-342900" algn="l" rtl="0">
              <a:spcBef>
                <a:spcPts val="480"/>
              </a:spcBef>
              <a:spcAft>
                <a:spcPts val="0"/>
              </a:spcAft>
              <a:buClr>
                <a:schemeClr val="dk1"/>
              </a:buClr>
              <a:buSzPct val="100000"/>
              <a:buFont typeface="Arial"/>
              <a:buChar char="•"/>
            </a:pPr>
            <a:r>
              <a:rPr lang="en-US" sz="2400">
                <a:solidFill>
                  <a:schemeClr val="dk1"/>
                </a:solidFill>
                <a:latin typeface="Calibri"/>
                <a:ea typeface="Calibri"/>
                <a:cs typeface="Calibri"/>
                <a:sym typeface="Calibri"/>
              </a:rPr>
              <a:t>“I won’t take those suggestions my principal/coach/boss gives me because they don’t really get what I’m doing.”</a:t>
            </a:r>
          </a:p>
          <a:p>
            <a:pPr marL="342900" marR="0" lvl="0" indent="-342900" algn="l" rtl="0">
              <a:spcBef>
                <a:spcPts val="480"/>
              </a:spcBef>
              <a:spcAft>
                <a:spcPts val="0"/>
              </a:spcAft>
              <a:buClr>
                <a:schemeClr val="dk1"/>
              </a:buClr>
              <a:buSzPct val="100000"/>
              <a:buFont typeface="Arial"/>
              <a:buChar char="•"/>
            </a:pPr>
            <a:r>
              <a:rPr lang="en-US" sz="2400">
                <a:solidFill>
                  <a:schemeClr val="dk1"/>
                </a:solidFill>
                <a:latin typeface="Calibri"/>
                <a:ea typeface="Calibri"/>
                <a:cs typeface="Calibri"/>
                <a:sym typeface="Calibri"/>
              </a:rPr>
              <a:t>“I’m really just no good at this. Someone else can do it.”</a:t>
            </a:r>
          </a:p>
          <a:p>
            <a:pPr marL="342900" marR="0" lvl="0" indent="-342900" algn="l" rtl="0">
              <a:spcBef>
                <a:spcPts val="480"/>
              </a:spcBef>
              <a:spcAft>
                <a:spcPts val="0"/>
              </a:spcAft>
              <a:buClr>
                <a:schemeClr val="dk1"/>
              </a:buClr>
              <a:buSzPct val="100000"/>
              <a:buFont typeface="Arial"/>
              <a:buChar char="•"/>
            </a:pPr>
            <a:r>
              <a:rPr lang="en-US" sz="2400">
                <a:solidFill>
                  <a:schemeClr val="dk1"/>
                </a:solidFill>
                <a:latin typeface="Calibri"/>
                <a:ea typeface="Calibri"/>
                <a:cs typeface="Calibri"/>
                <a:sym typeface="Calibri"/>
              </a:rPr>
              <a:t>“[Insert colleague/sibling/friend’s name here] is so much better at this than I am. I need to find something else I can do well.”</a:t>
            </a:r>
          </a:p>
          <a:p>
            <a:pPr marL="342900" marR="0" lvl="0" indent="-342900" algn="l" rtl="0">
              <a:spcBef>
                <a:spcPts val="800"/>
              </a:spcBef>
              <a:buClr>
                <a:schemeClr val="dk1"/>
              </a:buClr>
              <a:buFont typeface="Arial"/>
              <a:buNone/>
            </a:pPr>
            <a:endParaRPr sz="4000">
              <a:solidFill>
                <a:schemeClr val="dk1"/>
              </a:solidFill>
              <a:latin typeface="Calibri"/>
              <a:ea typeface="Calibri"/>
              <a:cs typeface="Calibri"/>
              <a:sym typeface="Calibri"/>
            </a:endParaRPr>
          </a:p>
        </p:txBody>
      </p:sp>
      <p:sp>
        <p:nvSpPr>
          <p:cNvPr id="4" name="Shape 314">
            <a:extLst>
              <a:ext uri="{FF2B5EF4-FFF2-40B4-BE49-F238E27FC236}">
                <a16:creationId xmlns:a16="http://schemas.microsoft.com/office/drawing/2014/main" id="{C4AA3700-9C45-47E8-A540-ACCB462DD9DF}"/>
              </a:ext>
            </a:extLst>
          </p:cNvPr>
          <p:cNvSpPr/>
          <p:nvPr/>
        </p:nvSpPr>
        <p:spPr>
          <a:xfrm>
            <a:off x="0" y="1521415"/>
            <a:ext cx="9144000" cy="4924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600" b="1">
                <a:solidFill>
                  <a:schemeClr val="dk1"/>
                </a:solidFill>
                <a:latin typeface="Calibri"/>
                <a:ea typeface="Calibri"/>
                <a:cs typeface="Calibri"/>
                <a:sym typeface="Calibri"/>
              </a:rPr>
              <a:t>Everyone experiences different mindsets in different situations.</a:t>
            </a:r>
          </a:p>
        </p:txBody>
      </p:sp>
    </p:spTree>
    <p:extLst>
      <p:ext uri="{BB962C8B-B14F-4D97-AF65-F5344CB8AC3E}">
        <p14:creationId xmlns:p14="http://schemas.microsoft.com/office/powerpoint/2010/main" val="78564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F7FA39-427C-48D1-99CC-D8E597161A73}"/>
              </a:ext>
            </a:extLst>
          </p:cNvPr>
          <p:cNvSpPr>
            <a:spLocks noGrp="1"/>
          </p:cNvSpPr>
          <p:nvPr>
            <p:ph type="body" sz="quarter" idx="17"/>
          </p:nvPr>
        </p:nvSpPr>
        <p:spPr/>
        <p:txBody>
          <a:bodyPr/>
          <a:lstStyle/>
          <a:p>
            <a:pPr algn="l"/>
            <a:r>
              <a:rPr lang="en-US"/>
              <a:t>     Hersey-Blanchard Framework</a:t>
            </a:r>
          </a:p>
        </p:txBody>
      </p:sp>
      <p:graphicFrame>
        <p:nvGraphicFramePr>
          <p:cNvPr id="35" name="Shape 249">
            <a:extLst>
              <a:ext uri="{FF2B5EF4-FFF2-40B4-BE49-F238E27FC236}">
                <a16:creationId xmlns:a16="http://schemas.microsoft.com/office/drawing/2014/main" id="{C7B2F74B-7367-4712-8A63-6CDB54951201}"/>
              </a:ext>
            </a:extLst>
          </p:cNvPr>
          <p:cNvGraphicFramePr/>
          <p:nvPr>
            <p:extLst>
              <p:ext uri="{D42A27DB-BD31-4B8C-83A1-F6EECF244321}">
                <p14:modId xmlns:p14="http://schemas.microsoft.com/office/powerpoint/2010/main" val="2871982600"/>
              </p:ext>
            </p:extLst>
          </p:nvPr>
        </p:nvGraphicFramePr>
        <p:xfrm>
          <a:off x="781669" y="1503030"/>
          <a:ext cx="7624916" cy="4226700"/>
        </p:xfrm>
        <a:graphic>
          <a:graphicData uri="http://schemas.openxmlformats.org/drawingml/2006/table">
            <a:tbl>
              <a:tblPr firstRow="1" bandRow="1">
                <a:tableStyleId>{5940675A-B579-460E-94D1-54222C63F5DA}</a:tableStyleId>
              </a:tblPr>
              <a:tblGrid>
                <a:gridCol w="3812458">
                  <a:extLst>
                    <a:ext uri="{9D8B030D-6E8A-4147-A177-3AD203B41FA5}">
                      <a16:colId xmlns:a16="http://schemas.microsoft.com/office/drawing/2014/main" val="20000"/>
                    </a:ext>
                  </a:extLst>
                </a:gridCol>
                <a:gridCol w="3812458">
                  <a:extLst>
                    <a:ext uri="{9D8B030D-6E8A-4147-A177-3AD203B41FA5}">
                      <a16:colId xmlns:a16="http://schemas.microsoft.com/office/drawing/2014/main" val="20001"/>
                    </a:ext>
                  </a:extLst>
                </a:gridCol>
              </a:tblGrid>
              <a:tr h="2113350">
                <a:tc>
                  <a:txBody>
                    <a:bodyPr/>
                    <a:lstStyle/>
                    <a:p>
                      <a:pPr marL="0" marR="0" lvl="0" indent="0" algn="ctr" rtl="0">
                        <a:spcBef>
                          <a:spcPts val="0"/>
                        </a:spcBef>
                        <a:buSzPct val="25000"/>
                        <a:buNone/>
                      </a:pPr>
                      <a:endParaRPr sz="1800" u="none" strike="noStrike" cap="none"/>
                    </a:p>
                  </a:txBody>
                  <a:tcPr marL="91450" marR="91450" marT="45725" marB="45725" anchor="ctr">
                    <a:solidFill>
                      <a:schemeClr val="accent1">
                        <a:lumMod val="20000"/>
                        <a:lumOff val="80000"/>
                      </a:schemeClr>
                    </a:solidFill>
                  </a:tcPr>
                </a:tc>
                <a:tc>
                  <a:txBody>
                    <a:bodyPr/>
                    <a:lstStyle/>
                    <a:p>
                      <a:pPr marL="0" marR="0" lvl="0" indent="0" algn="ctr" rtl="0">
                        <a:spcBef>
                          <a:spcPts val="0"/>
                        </a:spcBef>
                        <a:buSzPct val="25000"/>
                        <a:buNone/>
                      </a:pPr>
                      <a:endParaRPr sz="1800" u="none" strike="noStrike" cap="none"/>
                    </a:p>
                  </a:txBody>
                  <a:tcPr marL="91450" marR="91450" marT="45725" marB="45725" anchor="ctr">
                    <a:solidFill>
                      <a:schemeClr val="accent1">
                        <a:lumMod val="20000"/>
                        <a:lumOff val="80000"/>
                      </a:schemeClr>
                    </a:solidFill>
                  </a:tcPr>
                </a:tc>
                <a:extLst>
                  <a:ext uri="{0D108BD9-81ED-4DB2-BD59-A6C34878D82A}">
                    <a16:rowId xmlns:a16="http://schemas.microsoft.com/office/drawing/2014/main" val="10000"/>
                  </a:ext>
                </a:extLst>
              </a:tr>
              <a:tr h="2113350">
                <a:tc>
                  <a:txBody>
                    <a:bodyPr/>
                    <a:lstStyle/>
                    <a:p>
                      <a:pPr marL="0" marR="0" lvl="0" indent="0" algn="ctr" rtl="0">
                        <a:spcBef>
                          <a:spcPts val="0"/>
                        </a:spcBef>
                        <a:buSzPct val="25000"/>
                        <a:buNone/>
                      </a:pPr>
                      <a:endParaRPr sz="1800" u="none" strike="noStrike" cap="none"/>
                    </a:p>
                  </a:txBody>
                  <a:tcPr marL="91450" marR="91450" marT="45725" marB="45725" anchor="ctr">
                    <a:solidFill>
                      <a:schemeClr val="accent1">
                        <a:lumMod val="20000"/>
                        <a:lumOff val="80000"/>
                      </a:schemeClr>
                    </a:solidFill>
                  </a:tcPr>
                </a:tc>
                <a:tc>
                  <a:txBody>
                    <a:bodyPr/>
                    <a:lstStyle/>
                    <a:p>
                      <a:pPr marL="0" marR="0" lvl="0" indent="0" algn="ctr" rtl="0">
                        <a:spcBef>
                          <a:spcPts val="0"/>
                        </a:spcBef>
                        <a:buSzPct val="25000"/>
                        <a:buNone/>
                      </a:pPr>
                      <a:endParaRPr sz="1800" u="none" strike="noStrike" cap="none"/>
                    </a:p>
                  </a:txBody>
                  <a:tcPr marL="91450" marR="91450" marT="45725" marB="45725" anchor="ctr">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6" name="Shape 250">
            <a:extLst>
              <a:ext uri="{FF2B5EF4-FFF2-40B4-BE49-F238E27FC236}">
                <a16:creationId xmlns:a16="http://schemas.microsoft.com/office/drawing/2014/main" id="{67A794A1-541E-4F9C-B425-A64643E4D13E}"/>
              </a:ext>
            </a:extLst>
          </p:cNvPr>
          <p:cNvSpPr txBox="1"/>
          <p:nvPr/>
        </p:nvSpPr>
        <p:spPr>
          <a:xfrm>
            <a:off x="5666886" y="4023298"/>
            <a:ext cx="1905001"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rgbClr val="FF0000"/>
                </a:solidFill>
                <a:latin typeface="Calibri"/>
                <a:ea typeface="Calibri"/>
                <a:cs typeface="Calibri"/>
                <a:sym typeface="Calibri"/>
              </a:rPr>
              <a:t>Mid to High Skill</a:t>
            </a:r>
          </a:p>
          <a:p>
            <a:pPr marL="0" marR="0" lvl="0" indent="0" algn="ctr" rtl="0">
              <a:spcBef>
                <a:spcPts val="0"/>
              </a:spcBef>
              <a:buSzPct val="25000"/>
              <a:buNone/>
            </a:pPr>
            <a:r>
              <a:rPr lang="en-US" sz="1800">
                <a:solidFill>
                  <a:srgbClr val="FF0000"/>
                </a:solidFill>
                <a:latin typeface="Calibri"/>
                <a:ea typeface="Calibri"/>
                <a:cs typeface="Calibri"/>
                <a:sym typeface="Calibri"/>
              </a:rPr>
              <a:t>Low Will</a:t>
            </a:r>
          </a:p>
        </p:txBody>
      </p:sp>
      <p:sp>
        <p:nvSpPr>
          <p:cNvPr id="37" name="Shape 251">
            <a:extLst>
              <a:ext uri="{FF2B5EF4-FFF2-40B4-BE49-F238E27FC236}">
                <a16:creationId xmlns:a16="http://schemas.microsoft.com/office/drawing/2014/main" id="{42EE89CD-D713-4F40-A9E4-3B6E7CE138E9}"/>
              </a:ext>
            </a:extLst>
          </p:cNvPr>
          <p:cNvSpPr txBox="1"/>
          <p:nvPr/>
        </p:nvSpPr>
        <p:spPr>
          <a:xfrm>
            <a:off x="1643425" y="3983740"/>
            <a:ext cx="2047888"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rgbClr val="FF0000"/>
                </a:solidFill>
                <a:latin typeface="Calibri"/>
                <a:ea typeface="Calibri"/>
                <a:cs typeface="Calibri"/>
                <a:sym typeface="Calibri"/>
              </a:rPr>
              <a:t>Low to Mid Skill</a:t>
            </a:r>
          </a:p>
          <a:p>
            <a:pPr marL="0" marR="0" lvl="0" indent="0" algn="ctr" rtl="0">
              <a:spcBef>
                <a:spcPts val="0"/>
              </a:spcBef>
              <a:buSzPct val="25000"/>
              <a:buNone/>
            </a:pPr>
            <a:r>
              <a:rPr lang="en-US" sz="1800">
                <a:solidFill>
                  <a:srgbClr val="FF0000"/>
                </a:solidFill>
                <a:latin typeface="Calibri"/>
                <a:ea typeface="Calibri"/>
                <a:cs typeface="Calibri"/>
                <a:sym typeface="Calibri"/>
              </a:rPr>
              <a:t>Low Will</a:t>
            </a:r>
          </a:p>
        </p:txBody>
      </p:sp>
      <p:sp>
        <p:nvSpPr>
          <p:cNvPr id="38" name="Shape 252">
            <a:extLst>
              <a:ext uri="{FF2B5EF4-FFF2-40B4-BE49-F238E27FC236}">
                <a16:creationId xmlns:a16="http://schemas.microsoft.com/office/drawing/2014/main" id="{78EE5EC8-38BA-420A-BB47-86577D10931F}"/>
              </a:ext>
            </a:extLst>
          </p:cNvPr>
          <p:cNvSpPr txBox="1"/>
          <p:nvPr/>
        </p:nvSpPr>
        <p:spPr>
          <a:xfrm>
            <a:off x="5549436" y="1848123"/>
            <a:ext cx="1916665"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rgbClr val="FF0000"/>
                </a:solidFill>
                <a:latin typeface="Calibri"/>
                <a:ea typeface="Calibri"/>
                <a:cs typeface="Calibri"/>
                <a:sym typeface="Calibri"/>
              </a:rPr>
              <a:t>High Skill</a:t>
            </a:r>
          </a:p>
          <a:p>
            <a:pPr marL="0" marR="0" lvl="0" indent="0" algn="ctr" rtl="0">
              <a:spcBef>
                <a:spcPts val="0"/>
              </a:spcBef>
              <a:buSzPct val="25000"/>
              <a:buNone/>
            </a:pPr>
            <a:r>
              <a:rPr lang="en-US" sz="1800">
                <a:solidFill>
                  <a:srgbClr val="FF0000"/>
                </a:solidFill>
                <a:latin typeface="Calibri"/>
                <a:ea typeface="Calibri"/>
                <a:cs typeface="Calibri"/>
                <a:sym typeface="Calibri"/>
              </a:rPr>
              <a:t>High Will</a:t>
            </a:r>
          </a:p>
        </p:txBody>
      </p:sp>
      <p:sp>
        <p:nvSpPr>
          <p:cNvPr id="39" name="Shape 253">
            <a:extLst>
              <a:ext uri="{FF2B5EF4-FFF2-40B4-BE49-F238E27FC236}">
                <a16:creationId xmlns:a16="http://schemas.microsoft.com/office/drawing/2014/main" id="{D174D48F-0199-4508-A3A3-4C95B5842449}"/>
              </a:ext>
            </a:extLst>
          </p:cNvPr>
          <p:cNvSpPr txBox="1"/>
          <p:nvPr/>
        </p:nvSpPr>
        <p:spPr>
          <a:xfrm>
            <a:off x="1670305" y="1793634"/>
            <a:ext cx="1925607"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rgbClr val="FF0000"/>
                </a:solidFill>
                <a:latin typeface="Calibri"/>
                <a:ea typeface="Calibri"/>
                <a:cs typeface="Calibri"/>
                <a:sym typeface="Calibri"/>
              </a:rPr>
              <a:t>Low Skill</a:t>
            </a:r>
          </a:p>
          <a:p>
            <a:pPr marL="0" marR="0" lvl="0" indent="0" algn="ctr" rtl="0">
              <a:spcBef>
                <a:spcPts val="0"/>
              </a:spcBef>
              <a:buSzPct val="25000"/>
              <a:buNone/>
            </a:pPr>
            <a:r>
              <a:rPr lang="en-US" sz="1800">
                <a:solidFill>
                  <a:srgbClr val="FF0000"/>
                </a:solidFill>
                <a:latin typeface="Calibri"/>
                <a:ea typeface="Calibri"/>
                <a:cs typeface="Calibri"/>
                <a:sym typeface="Calibri"/>
              </a:rPr>
              <a:t>High Will</a:t>
            </a:r>
          </a:p>
        </p:txBody>
      </p:sp>
      <p:sp>
        <p:nvSpPr>
          <p:cNvPr id="40" name="Shape 254">
            <a:extLst>
              <a:ext uri="{FF2B5EF4-FFF2-40B4-BE49-F238E27FC236}">
                <a16:creationId xmlns:a16="http://schemas.microsoft.com/office/drawing/2014/main" id="{5D706965-C3C7-4E18-8995-D5AD4D646C78}"/>
              </a:ext>
            </a:extLst>
          </p:cNvPr>
          <p:cNvSpPr txBox="1"/>
          <p:nvPr/>
        </p:nvSpPr>
        <p:spPr>
          <a:xfrm>
            <a:off x="5828507" y="3655407"/>
            <a:ext cx="1583034" cy="43088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200" b="1">
                <a:solidFill>
                  <a:srgbClr val="0F243E"/>
                </a:solidFill>
                <a:latin typeface="Calibri"/>
                <a:ea typeface="Calibri"/>
                <a:cs typeface="Calibri"/>
                <a:sym typeface="Calibri"/>
              </a:rPr>
              <a:t>Supporting</a:t>
            </a:r>
          </a:p>
        </p:txBody>
      </p:sp>
      <p:sp>
        <p:nvSpPr>
          <p:cNvPr id="41" name="Shape 255">
            <a:extLst>
              <a:ext uri="{FF2B5EF4-FFF2-40B4-BE49-F238E27FC236}">
                <a16:creationId xmlns:a16="http://schemas.microsoft.com/office/drawing/2014/main" id="{1515224F-7D51-497C-B665-7B36EE89DFD2}"/>
              </a:ext>
            </a:extLst>
          </p:cNvPr>
          <p:cNvSpPr txBox="1"/>
          <p:nvPr/>
        </p:nvSpPr>
        <p:spPr>
          <a:xfrm>
            <a:off x="1872674" y="3658418"/>
            <a:ext cx="1583034" cy="43088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200" b="1">
                <a:solidFill>
                  <a:srgbClr val="0F243E"/>
                </a:solidFill>
                <a:latin typeface="Calibri"/>
                <a:ea typeface="Calibri"/>
                <a:cs typeface="Calibri"/>
                <a:sym typeface="Calibri"/>
              </a:rPr>
              <a:t>Coaching</a:t>
            </a:r>
          </a:p>
        </p:txBody>
      </p:sp>
      <p:sp>
        <p:nvSpPr>
          <p:cNvPr id="42" name="Shape 256">
            <a:extLst>
              <a:ext uri="{FF2B5EF4-FFF2-40B4-BE49-F238E27FC236}">
                <a16:creationId xmlns:a16="http://schemas.microsoft.com/office/drawing/2014/main" id="{FA98737F-A9C3-46CC-A99F-E260EABB8793}"/>
              </a:ext>
            </a:extLst>
          </p:cNvPr>
          <p:cNvSpPr txBox="1"/>
          <p:nvPr/>
        </p:nvSpPr>
        <p:spPr>
          <a:xfrm>
            <a:off x="5756753" y="1532569"/>
            <a:ext cx="1583034" cy="43088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200" b="1">
                <a:solidFill>
                  <a:srgbClr val="0F243E"/>
                </a:solidFill>
                <a:latin typeface="Calibri"/>
                <a:ea typeface="Calibri"/>
                <a:cs typeface="Calibri"/>
                <a:sym typeface="Calibri"/>
              </a:rPr>
              <a:t>Delegating</a:t>
            </a:r>
          </a:p>
        </p:txBody>
      </p:sp>
      <p:sp>
        <p:nvSpPr>
          <p:cNvPr id="43" name="Shape 257">
            <a:extLst>
              <a:ext uri="{FF2B5EF4-FFF2-40B4-BE49-F238E27FC236}">
                <a16:creationId xmlns:a16="http://schemas.microsoft.com/office/drawing/2014/main" id="{9E2C89AA-9B3D-478B-A799-CD99BF3CD101}"/>
              </a:ext>
            </a:extLst>
          </p:cNvPr>
          <p:cNvSpPr txBox="1"/>
          <p:nvPr/>
        </p:nvSpPr>
        <p:spPr>
          <a:xfrm>
            <a:off x="1872674" y="1510228"/>
            <a:ext cx="1583034" cy="43088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200" b="1">
                <a:solidFill>
                  <a:srgbClr val="0F243E"/>
                </a:solidFill>
                <a:latin typeface="Calibri"/>
                <a:ea typeface="Calibri"/>
                <a:cs typeface="Calibri"/>
                <a:sym typeface="Calibri"/>
              </a:rPr>
              <a:t>Directing</a:t>
            </a:r>
          </a:p>
        </p:txBody>
      </p:sp>
      <p:sp>
        <p:nvSpPr>
          <p:cNvPr id="44" name="Shape 260">
            <a:extLst>
              <a:ext uri="{FF2B5EF4-FFF2-40B4-BE49-F238E27FC236}">
                <a16:creationId xmlns:a16="http://schemas.microsoft.com/office/drawing/2014/main" id="{91DDC22A-5E58-438C-91E0-685E7B2CC7FB}"/>
              </a:ext>
            </a:extLst>
          </p:cNvPr>
          <p:cNvSpPr txBox="1"/>
          <p:nvPr/>
        </p:nvSpPr>
        <p:spPr>
          <a:xfrm rot="-5400000">
            <a:off x="-2020154" y="3498568"/>
            <a:ext cx="5164394" cy="36933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chemeClr val="dk1"/>
                </a:solidFill>
                <a:latin typeface="Calibri"/>
                <a:ea typeface="Calibri"/>
                <a:cs typeface="Calibri"/>
                <a:sym typeface="Calibri"/>
              </a:rPr>
              <a:t>(Low) &lt;------   Commitment (will) Level   -----&gt; (High)</a:t>
            </a:r>
          </a:p>
        </p:txBody>
      </p:sp>
      <p:sp>
        <p:nvSpPr>
          <p:cNvPr id="45" name="Shape 261">
            <a:extLst>
              <a:ext uri="{FF2B5EF4-FFF2-40B4-BE49-F238E27FC236}">
                <a16:creationId xmlns:a16="http://schemas.microsoft.com/office/drawing/2014/main" id="{D1AEAB14-834A-462D-B97D-9E013154C6B1}"/>
              </a:ext>
            </a:extLst>
          </p:cNvPr>
          <p:cNvSpPr txBox="1"/>
          <p:nvPr/>
        </p:nvSpPr>
        <p:spPr>
          <a:xfrm>
            <a:off x="1952868" y="5729730"/>
            <a:ext cx="5163645" cy="36933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chemeClr val="dk1"/>
                </a:solidFill>
                <a:latin typeface="Calibri"/>
                <a:ea typeface="Calibri"/>
                <a:cs typeface="Calibri"/>
                <a:sym typeface="Calibri"/>
              </a:rPr>
              <a:t>(Low)   &lt;------  Competency (skill) Level  -----&gt;   (High) </a:t>
            </a:r>
          </a:p>
        </p:txBody>
      </p:sp>
      <p:sp>
        <p:nvSpPr>
          <p:cNvPr id="46" name="Shape 262">
            <a:extLst>
              <a:ext uri="{FF2B5EF4-FFF2-40B4-BE49-F238E27FC236}">
                <a16:creationId xmlns:a16="http://schemas.microsoft.com/office/drawing/2014/main" id="{B3C9015A-B261-41F7-9940-D14D4B53F132}"/>
              </a:ext>
            </a:extLst>
          </p:cNvPr>
          <p:cNvSpPr txBox="1"/>
          <p:nvPr/>
        </p:nvSpPr>
        <p:spPr>
          <a:xfrm>
            <a:off x="835176" y="4608192"/>
            <a:ext cx="3581096"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1"/>
                </a:solidFill>
                <a:latin typeface="Calibri"/>
                <a:ea typeface="Calibri"/>
                <a:cs typeface="Calibri"/>
                <a:sym typeface="Calibri"/>
              </a:rPr>
              <a:t>Ex: A veteran teacher not getting results that does not seem invested in wanting to change his practice.</a:t>
            </a:r>
          </a:p>
        </p:txBody>
      </p:sp>
      <p:sp>
        <p:nvSpPr>
          <p:cNvPr id="47" name="Shape 263">
            <a:extLst>
              <a:ext uri="{FF2B5EF4-FFF2-40B4-BE49-F238E27FC236}">
                <a16:creationId xmlns:a16="http://schemas.microsoft.com/office/drawing/2014/main" id="{E2F1457E-96A9-41D5-82DC-01E064E470A6}"/>
              </a:ext>
            </a:extLst>
          </p:cNvPr>
          <p:cNvSpPr txBox="1"/>
          <p:nvPr/>
        </p:nvSpPr>
        <p:spPr>
          <a:xfrm>
            <a:off x="4707179" y="2514607"/>
            <a:ext cx="3491789"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1"/>
                </a:solidFill>
                <a:latin typeface="Calibri"/>
                <a:ea typeface="Calibri"/>
                <a:cs typeface="Calibri"/>
                <a:sym typeface="Calibri"/>
              </a:rPr>
              <a:t>Ex: A high-performing teacher who owns her own development. </a:t>
            </a:r>
          </a:p>
        </p:txBody>
      </p:sp>
      <p:sp>
        <p:nvSpPr>
          <p:cNvPr id="48" name="Shape 264">
            <a:extLst>
              <a:ext uri="{FF2B5EF4-FFF2-40B4-BE49-F238E27FC236}">
                <a16:creationId xmlns:a16="http://schemas.microsoft.com/office/drawing/2014/main" id="{CCA91E6A-0CB7-4AB5-90B4-4A0C3BEABED1}"/>
              </a:ext>
            </a:extLst>
          </p:cNvPr>
          <p:cNvSpPr txBox="1"/>
          <p:nvPr/>
        </p:nvSpPr>
        <p:spPr>
          <a:xfrm>
            <a:off x="4717011" y="4664667"/>
            <a:ext cx="3491789" cy="923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1"/>
                </a:solidFill>
                <a:latin typeface="Calibri"/>
                <a:ea typeface="Calibri"/>
                <a:cs typeface="Calibri"/>
                <a:sym typeface="Calibri"/>
              </a:rPr>
              <a:t>Ex: A teacher who is getting good results but is not open to changing her curriculum.</a:t>
            </a:r>
          </a:p>
        </p:txBody>
      </p:sp>
      <p:sp>
        <p:nvSpPr>
          <p:cNvPr id="49" name="Shape 265">
            <a:extLst>
              <a:ext uri="{FF2B5EF4-FFF2-40B4-BE49-F238E27FC236}">
                <a16:creationId xmlns:a16="http://schemas.microsoft.com/office/drawing/2014/main" id="{F2870A3C-4160-493B-A0FC-47E1D5070A11}"/>
              </a:ext>
            </a:extLst>
          </p:cNvPr>
          <p:cNvSpPr txBox="1"/>
          <p:nvPr/>
        </p:nvSpPr>
        <p:spPr>
          <a:xfrm>
            <a:off x="899658" y="2395873"/>
            <a:ext cx="3599904" cy="127401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1"/>
                </a:solidFill>
                <a:latin typeface="Calibri"/>
                <a:ea typeface="Calibri"/>
                <a:cs typeface="Calibri"/>
                <a:sym typeface="Calibri"/>
              </a:rPr>
              <a:t>Ex: A new teacher who constantly seeks feedback, wants to improve. Could say things like “What should I do?”</a:t>
            </a:r>
          </a:p>
        </p:txBody>
      </p:sp>
      <p:sp>
        <p:nvSpPr>
          <p:cNvPr id="50" name="Shape 266">
            <a:extLst>
              <a:ext uri="{FF2B5EF4-FFF2-40B4-BE49-F238E27FC236}">
                <a16:creationId xmlns:a16="http://schemas.microsoft.com/office/drawing/2014/main" id="{B1D536B2-F56F-4B78-8864-0861C5A0263E}"/>
              </a:ext>
            </a:extLst>
          </p:cNvPr>
          <p:cNvSpPr txBox="1"/>
          <p:nvPr/>
        </p:nvSpPr>
        <p:spPr>
          <a:xfrm>
            <a:off x="152400" y="6096000"/>
            <a:ext cx="7467600"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a:solidFill>
                  <a:schemeClr val="dk1"/>
                </a:solidFill>
                <a:latin typeface="Calibri"/>
                <a:ea typeface="Calibri"/>
                <a:cs typeface="Calibri"/>
                <a:sym typeface="Calibri"/>
              </a:rPr>
              <a:t>Adapted from Blanchard, Ken (2003).  </a:t>
            </a:r>
            <a:r>
              <a:rPr lang="en-US" sz="1200" i="1">
                <a:solidFill>
                  <a:schemeClr val="dk1"/>
                </a:solidFill>
                <a:latin typeface="Calibri"/>
                <a:ea typeface="Calibri"/>
                <a:cs typeface="Calibri"/>
                <a:sym typeface="Calibri"/>
              </a:rPr>
              <a:t>The One Minute Manager.</a:t>
            </a:r>
            <a:r>
              <a:rPr lang="en-US" sz="1200">
                <a:solidFill>
                  <a:schemeClr val="dk1"/>
                </a:solidFill>
                <a:latin typeface="Calibri"/>
                <a:ea typeface="Calibri"/>
                <a:cs typeface="Calibri"/>
                <a:sym typeface="Calibri"/>
              </a:rPr>
              <a:t> New York: William Morrow Company.</a:t>
            </a:r>
          </a:p>
        </p:txBody>
      </p:sp>
      <p:sp>
        <p:nvSpPr>
          <p:cNvPr id="20" name="Oval 19">
            <a:extLst>
              <a:ext uri="{FF2B5EF4-FFF2-40B4-BE49-F238E27FC236}">
                <a16:creationId xmlns:a16="http://schemas.microsoft.com/office/drawing/2014/main" id="{A70C4C30-BC11-4E95-80CD-46DFD2B86C24}"/>
              </a:ext>
            </a:extLst>
          </p:cNvPr>
          <p:cNvSpPr/>
          <p:nvPr/>
        </p:nvSpPr>
        <p:spPr>
          <a:xfrm>
            <a:off x="7870093" y="222055"/>
            <a:ext cx="1083765" cy="106512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lIns="0" tIns="0" rIns="0" bIns="0" rtlCol="0" anchor="ctr"/>
          <a:lstStyle/>
          <a:p>
            <a:pPr algn="ctr"/>
            <a:r>
              <a:rPr lang="en-US" sz="1600" b="1" dirty="0">
                <a:solidFill>
                  <a:schemeClr val="tx1"/>
                </a:solidFill>
              </a:rPr>
              <a:t>See Handout</a:t>
            </a:r>
            <a:endParaRPr lang="en-US" sz="1600" b="1" dirty="0">
              <a:solidFill>
                <a:schemeClr val="tx1"/>
              </a:solidFill>
              <a:highlight>
                <a:srgbClr val="FFFF00"/>
              </a:highlight>
            </a:endParaRPr>
          </a:p>
        </p:txBody>
      </p:sp>
    </p:spTree>
    <p:extLst>
      <p:ext uri="{BB962C8B-B14F-4D97-AF65-F5344CB8AC3E}">
        <p14:creationId xmlns:p14="http://schemas.microsoft.com/office/powerpoint/2010/main" val="214575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3" grpId="0"/>
      <p:bldP spid="46" grpId="0"/>
      <p:bldP spid="47" grpId="0"/>
      <p:bldP spid="48" grpId="0"/>
      <p:bldP spid="49" grpId="0"/>
    </p:bld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DB09E"/>
      </a:dk2>
      <a:lt2>
        <a:srgbClr val="E7E6E6"/>
      </a:lt2>
      <a:accent1>
        <a:srgbClr val="3DB09E"/>
      </a:accent1>
      <a:accent2>
        <a:srgbClr val="E24E31"/>
      </a:accent2>
      <a:accent3>
        <a:srgbClr val="A5A5A5"/>
      </a:accent3>
      <a:accent4>
        <a:srgbClr val="E7E6E6"/>
      </a:accent4>
      <a:accent5>
        <a:srgbClr val="BFBFBF"/>
      </a:accent5>
      <a:accent6>
        <a:srgbClr val="A5A5A5"/>
      </a:accent6>
      <a:hlink>
        <a:srgbClr val="3DB09E"/>
      </a:hlink>
      <a:folHlink>
        <a:srgbClr val="E24E3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146101D1FB634CA675AE9DE6A05809" ma:contentTypeVersion="3" ma:contentTypeDescription="Create a new document." ma:contentTypeScope="" ma:versionID="42aae360701da0331b817796472c1f11">
  <xsd:schema xmlns:xsd="http://www.w3.org/2001/XMLSchema" xmlns:xs="http://www.w3.org/2001/XMLSchema" xmlns:p="http://schemas.microsoft.com/office/2006/metadata/properties" xmlns:ns2="c7fefaca-fb44-4f1d-81bc-6e3871ee8006" xmlns:ns3="fbf88c96-2400-42d8-8ed9-06e8d33894c2" xmlns:ns4="http://schemas.microsoft.com/sharepoint/v4" targetNamespace="http://schemas.microsoft.com/office/2006/metadata/properties" ma:root="true" ma:fieldsID="977a48789190ffb6f7321d13c4ee1f88" ns2:_="" ns3:_="" ns4:_="">
    <xsd:import namespace="c7fefaca-fb44-4f1d-81bc-6e3871ee8006"/>
    <xsd:import namespace="fbf88c96-2400-42d8-8ed9-06e8d33894c2"/>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4:IconOverlay"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fefaca-fb44-4f1d-81bc-6e3871ee8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f88c96-2400-42d8-8ed9-06e8d33894c2" elementFormDefault="qualified">
    <xsd:import namespace="http://schemas.microsoft.com/office/2006/documentManagement/types"/>
    <xsd:import namespace="http://schemas.microsoft.com/office/infopath/2007/PartnerControls"/>
    <xsd:element name="SharedWithUsers" ma:index="10"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SharedWithUsers xmlns="fbf88c96-2400-42d8-8ed9-06e8d33894c2">
      <UserInfo>
        <DisplayName/>
        <AccountId xsi:nil="true"/>
        <AccountType/>
      </UserInfo>
    </SharedWithUsers>
  </documentManagement>
</p:properties>
</file>

<file path=customXml/itemProps1.xml><?xml version="1.0" encoding="utf-8"?>
<ds:datastoreItem xmlns:ds="http://schemas.openxmlformats.org/officeDocument/2006/customXml" ds:itemID="{3BFF6247-DDBB-4EA9-B02F-F1BF606F4F2D}">
  <ds:schemaRefs>
    <ds:schemaRef ds:uri="http://schemas.microsoft.com/sharepoint/v3/contenttype/forms"/>
  </ds:schemaRefs>
</ds:datastoreItem>
</file>

<file path=customXml/itemProps2.xml><?xml version="1.0" encoding="utf-8"?>
<ds:datastoreItem xmlns:ds="http://schemas.openxmlformats.org/officeDocument/2006/customXml" ds:itemID="{79F1FD6E-4929-4231-A094-F3E55C0D32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fefaca-fb44-4f1d-81bc-6e3871ee8006"/>
    <ds:schemaRef ds:uri="fbf88c96-2400-42d8-8ed9-06e8d33894c2"/>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B9A1C5-2AAA-4FFD-AD71-297C49C93F49}">
  <ds:schemaRefs>
    <ds:schemaRef ds:uri="http://purl.org/dc/dcmitype/"/>
    <ds:schemaRef ds:uri="http://schemas.microsoft.com/office/infopath/2007/PartnerControls"/>
    <ds:schemaRef ds:uri="c7fefaca-fb44-4f1d-81bc-6e3871ee8006"/>
    <ds:schemaRef ds:uri="http://purl.org/dc/elements/1.1/"/>
    <ds:schemaRef ds:uri="http://schemas.microsoft.com/office/2006/metadata/properties"/>
    <ds:schemaRef ds:uri="http://schemas.microsoft.com/office/2006/documentManagement/types"/>
    <ds:schemaRef ds:uri="http://schemas.microsoft.com/sharepoint/v4"/>
    <ds:schemaRef ds:uri="http://purl.org/dc/terms/"/>
    <ds:schemaRef ds:uri="http://schemas.openxmlformats.org/package/2006/metadata/core-properties"/>
    <ds:schemaRef ds:uri="fbf88c96-2400-42d8-8ed9-06e8d33894c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TotalTime>
  <Words>4229</Words>
  <Application>Microsoft Office PowerPoint</Application>
  <PresentationFormat>On-screen Show (4:3)</PresentationFormat>
  <Paragraphs>288</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Beverley Tyndall</dc:creator>
  <cp:lastModifiedBy>Beverley Tyndall</cp:lastModifiedBy>
  <cp:revision>1</cp:revision>
  <dcterms:modified xsi:type="dcterms:W3CDTF">2019-11-13T19:02:09Z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0x010100E3146101D1FB634CA675AE9DE6A05809</vt:lpwstr>
  </property>
  <property fmtid="{D5CDD505-2E9C-101B-9397-08002B2CF9AE}" pid="3" name="URL">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