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sldIdLst>
    <p:sldId id="256" r:id="rId5"/>
    <p:sldId id="355" r:id="rId6"/>
    <p:sldId id="435" r:id="rId7"/>
    <p:sldId id="482" r:id="rId8"/>
    <p:sldId id="371" r:id="rId9"/>
    <p:sldId id="431" r:id="rId10"/>
    <p:sldId id="479" r:id="rId11"/>
    <p:sldId id="430" r:id="rId12"/>
    <p:sldId id="356" r:id="rId13"/>
    <p:sldId id="422" r:id="rId14"/>
    <p:sldId id="483" r:id="rId15"/>
    <p:sldId id="601" r:id="rId16"/>
    <p:sldId id="484" r:id="rId17"/>
    <p:sldId id="485" r:id="rId18"/>
    <p:sldId id="486" r:id="rId19"/>
    <p:sldId id="477" r:id="rId20"/>
    <p:sldId id="478" r:id="rId21"/>
    <p:sldId id="418" r:id="rId22"/>
    <p:sldId id="480" r:id="rId23"/>
    <p:sldId id="433" r:id="rId24"/>
    <p:sldId id="602" r:id="rId25"/>
  </p:sldIdLst>
  <p:sldSz cx="9144000" cy="6858000" type="screen4x3"/>
  <p:notesSz cx="6858000" cy="1895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essica Jenkins" initials="JJ" lastIdx="2" clrIdx="6">
    <p:extLst>
      <p:ext uri="{19B8F6BF-5375-455C-9EA6-DF929625EA0E}">
        <p15:presenceInfo xmlns:p15="http://schemas.microsoft.com/office/powerpoint/2012/main" userId="S::jessica.jenkins@publicimpact.com::f8594302-f49f-472f-9dee-37ecdda694fe" providerId="AD"/>
      </p:ext>
    </p:extLst>
  </p:cmAuthor>
  <p:cmAuthor id="1" name="Cassie Lutterloh" initials="CL" lastIdx="8" clrIdx="0">
    <p:extLst>
      <p:ext uri="{19B8F6BF-5375-455C-9EA6-DF929625EA0E}">
        <p15:presenceInfo xmlns:p15="http://schemas.microsoft.com/office/powerpoint/2012/main" userId="Cassie Lutterloh" providerId="None"/>
      </p:ext>
    </p:extLst>
  </p:cmAuthor>
  <p:cmAuthor id="8" name="Grayson Cooper" initials="GC" lastIdx="5" clrIdx="7">
    <p:extLst>
      <p:ext uri="{19B8F6BF-5375-455C-9EA6-DF929625EA0E}">
        <p15:presenceInfo xmlns:p15="http://schemas.microsoft.com/office/powerpoint/2012/main" userId="Grayson Cooper" providerId="None"/>
      </p:ext>
    </p:extLst>
  </p:cmAuthor>
  <p:cmAuthor id="2" name="Cassie Lutterloh" initials="CL [2]" lastIdx="1" clrIdx="1">
    <p:extLst>
      <p:ext uri="{19B8F6BF-5375-455C-9EA6-DF929625EA0E}">
        <p15:presenceInfo xmlns:p15="http://schemas.microsoft.com/office/powerpoint/2012/main" userId="S0033FFF8F815F83@LIVE.COM" providerId="AD"/>
      </p:ext>
    </p:extLst>
  </p:cmAuthor>
  <p:cmAuthor id="9" name="Whitaker Brown" initials="WB" lastIdx="4" clrIdx="8">
    <p:extLst>
      <p:ext uri="{19B8F6BF-5375-455C-9EA6-DF929625EA0E}">
        <p15:presenceInfo xmlns:p15="http://schemas.microsoft.com/office/powerpoint/2012/main" userId="Whitaker Brown" providerId="None"/>
      </p:ext>
    </p:extLst>
  </p:cmAuthor>
  <p:cmAuthor id="3" name="Julia Fisher" initials="JF" lastIdx="21" clrIdx="2">
    <p:extLst>
      <p:ext uri="{19B8F6BF-5375-455C-9EA6-DF929625EA0E}">
        <p15:presenceInfo xmlns:p15="http://schemas.microsoft.com/office/powerpoint/2012/main" userId="Julia Fisher" providerId="None"/>
      </p:ext>
    </p:extLst>
  </p:cmAuthor>
  <p:cmAuthor id="10" name="Troy Smith" initials="TS" lastIdx="2" clrIdx="9">
    <p:extLst>
      <p:ext uri="{19B8F6BF-5375-455C-9EA6-DF929625EA0E}">
        <p15:presenceInfo xmlns:p15="http://schemas.microsoft.com/office/powerpoint/2012/main" userId="S::troy.smith@publicimpact.com::4d48e911-d170-4973-9e3b-99658c9907ca" providerId="AD"/>
      </p:ext>
    </p:extLst>
  </p:cmAuthor>
  <p:cmAuthor id="4" name="Kendall King" initials="KK" lastIdx="12" clrIdx="3">
    <p:extLst>
      <p:ext uri="{19B8F6BF-5375-455C-9EA6-DF929625EA0E}">
        <p15:presenceInfo xmlns:p15="http://schemas.microsoft.com/office/powerpoint/2012/main" userId="S::Kendall.King@publicimpact.com::eb94fc58-c74a-414a-a889-cbc024f9a91c" providerId="AD"/>
      </p:ext>
    </p:extLst>
  </p:cmAuthor>
  <p:cmAuthor id="11" name="Beverley Tyndall" initials="BT" lastIdx="5" clrIdx="10">
    <p:extLst>
      <p:ext uri="{19B8F6BF-5375-455C-9EA6-DF929625EA0E}">
        <p15:presenceInfo xmlns:p15="http://schemas.microsoft.com/office/powerpoint/2012/main" userId="Beverley Tyndall" providerId="None"/>
      </p:ext>
    </p:extLst>
  </p:cmAuthor>
  <p:cmAuthor id="5" name="Ciera Dixon" initials="CD" lastIdx="8" clrIdx="4">
    <p:extLst>
      <p:ext uri="{19B8F6BF-5375-455C-9EA6-DF929625EA0E}">
        <p15:presenceInfo xmlns:p15="http://schemas.microsoft.com/office/powerpoint/2012/main" userId="S::ciera.dixon@publicimpact.com::7f9ac6e7-7bf8-45d5-89e9-7e1bcb7bffc0" providerId="AD"/>
      </p:ext>
    </p:extLst>
  </p:cmAuthor>
  <p:cmAuthor id="12" name="Lucy Steiner" initials="LS" lastIdx="14" clrIdx="11">
    <p:extLst>
      <p:ext uri="{19B8F6BF-5375-455C-9EA6-DF929625EA0E}">
        <p15:presenceInfo xmlns:p15="http://schemas.microsoft.com/office/powerpoint/2012/main" userId="S::lucy.steiner@publicimpact.com::0f2ed1e5-7682-4a37-91cf-95987ad3bb3c" providerId="AD"/>
      </p:ext>
    </p:extLst>
  </p:cmAuthor>
  <p:cmAuthor id="6" name="Alison Welcher" initials="AW" lastIdx="2" clrIdx="5">
    <p:extLst>
      <p:ext uri="{19B8F6BF-5375-455C-9EA6-DF929625EA0E}">
        <p15:presenceInfo xmlns:p15="http://schemas.microsoft.com/office/powerpoint/2012/main" userId="S::alison.welcher@publicimpact.com::f96aca2f-071c-4fc9-8f49-ae142f36e0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6E6E6"/>
    <a:srgbClr val="C9C9C9"/>
    <a:srgbClr val="00D05E"/>
    <a:srgbClr val="3DB09E"/>
    <a:srgbClr val="3FA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8F764-FDE0-4F57-A287-369A23293EE0}" v="1" dt="2019-11-13T19:21:22.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294" autoAdjust="0"/>
  </p:normalViewPr>
  <p:slideViewPr>
    <p:cSldViewPr snapToGrid="0">
      <p:cViewPr varScale="1">
        <p:scale>
          <a:sx n="51" d="100"/>
          <a:sy n="51" d="100"/>
        </p:scale>
        <p:origin x="1290" y="7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ston Faulk" userId="67d1668e-eb8e-4fc9-8296-b1a0b958dcae" providerId="ADAL" clId="{DB870215-13E1-4705-ADCA-9B3E990ED6B5}"/>
    <pc:docChg chg="undo custSel addSld modSld sldOrd">
      <pc:chgData name="Preston Faulk" userId="67d1668e-eb8e-4fc9-8296-b1a0b958dcae" providerId="ADAL" clId="{DB870215-13E1-4705-ADCA-9B3E990ED6B5}" dt="2019-06-24T17:24:32.698" v="127" actId="208"/>
      <pc:docMkLst>
        <pc:docMk/>
      </pc:docMkLst>
      <pc:sldChg chg="addSp delSp modSp">
        <pc:chgData name="Preston Faulk" userId="67d1668e-eb8e-4fc9-8296-b1a0b958dcae" providerId="ADAL" clId="{DB870215-13E1-4705-ADCA-9B3E990ED6B5}" dt="2019-06-17T16:36:52.275" v="96" actId="207"/>
        <pc:sldMkLst>
          <pc:docMk/>
          <pc:sldMk cId="36996436" sldId="484"/>
        </pc:sldMkLst>
        <pc:spChg chg="del">
          <ac:chgData name="Preston Faulk" userId="67d1668e-eb8e-4fc9-8296-b1a0b958dcae" providerId="ADAL" clId="{DB870215-13E1-4705-ADCA-9B3E990ED6B5}" dt="2019-06-17T16:36:19.483" v="88" actId="478"/>
          <ac:spMkLst>
            <pc:docMk/>
            <pc:sldMk cId="36996436" sldId="484"/>
            <ac:spMk id="2" creationId="{03B67FB3-1A37-4C1B-8EC4-2F81F9090B77}"/>
          </ac:spMkLst>
        </pc:spChg>
        <pc:spChg chg="mod">
          <ac:chgData name="Preston Faulk" userId="67d1668e-eb8e-4fc9-8296-b1a0b958dcae" providerId="ADAL" clId="{DB870215-13E1-4705-ADCA-9B3E990ED6B5}" dt="2019-06-17T16:36:52.275" v="96" actId="207"/>
          <ac:spMkLst>
            <pc:docMk/>
            <pc:sldMk cId="36996436" sldId="484"/>
            <ac:spMk id="5" creationId="{961F580E-AA36-43CD-9513-44ADC5BF4555}"/>
          </ac:spMkLst>
        </pc:spChg>
        <pc:picChg chg="add mod">
          <ac:chgData name="Preston Faulk" userId="67d1668e-eb8e-4fc9-8296-b1a0b958dcae" providerId="ADAL" clId="{DB870215-13E1-4705-ADCA-9B3E990ED6B5}" dt="2019-06-17T16:36:42.817" v="95" actId="1076"/>
          <ac:picMkLst>
            <pc:docMk/>
            <pc:sldMk cId="36996436" sldId="484"/>
            <ac:picMk id="7" creationId="{4D2F0412-F418-45AF-AD7C-CD2BD5F61C76}"/>
          </ac:picMkLst>
        </pc:picChg>
      </pc:sldChg>
      <pc:sldChg chg="addSp delSp modSp delCm">
        <pc:chgData name="Preston Faulk" userId="67d1668e-eb8e-4fc9-8296-b1a0b958dcae" providerId="ADAL" clId="{DB870215-13E1-4705-ADCA-9B3E990ED6B5}" dt="2019-06-17T16:38:16.672" v="108" actId="14100"/>
        <pc:sldMkLst>
          <pc:docMk/>
          <pc:sldMk cId="1277103246" sldId="485"/>
        </pc:sldMkLst>
        <pc:spChg chg="del">
          <ac:chgData name="Preston Faulk" userId="67d1668e-eb8e-4fc9-8296-b1a0b958dcae" providerId="ADAL" clId="{DB870215-13E1-4705-ADCA-9B3E990ED6B5}" dt="2019-06-17T16:37:14.851" v="101" actId="478"/>
          <ac:spMkLst>
            <pc:docMk/>
            <pc:sldMk cId="1277103246" sldId="485"/>
            <ac:spMk id="2" creationId="{03B67FB3-1A37-4C1B-8EC4-2F81F9090B77}"/>
          </ac:spMkLst>
        </pc:spChg>
        <pc:picChg chg="add mod">
          <ac:chgData name="Preston Faulk" userId="67d1668e-eb8e-4fc9-8296-b1a0b958dcae" providerId="ADAL" clId="{DB870215-13E1-4705-ADCA-9B3E990ED6B5}" dt="2019-06-17T16:38:16.672" v="108" actId="14100"/>
          <ac:picMkLst>
            <pc:docMk/>
            <pc:sldMk cId="1277103246" sldId="485"/>
            <ac:picMk id="7" creationId="{4BC2A3E7-BD5D-4D14-9A42-FC0F8D490098}"/>
          </ac:picMkLst>
        </pc:picChg>
      </pc:sldChg>
      <pc:sldChg chg="addSp delSp modSp delCm">
        <pc:chgData name="Preston Faulk" userId="67d1668e-eb8e-4fc9-8296-b1a0b958dcae" providerId="ADAL" clId="{DB870215-13E1-4705-ADCA-9B3E990ED6B5}" dt="2019-06-17T16:38:54.947" v="117"/>
        <pc:sldMkLst>
          <pc:docMk/>
          <pc:sldMk cId="1472680949" sldId="486"/>
        </pc:sldMkLst>
        <pc:spChg chg="del">
          <ac:chgData name="Preston Faulk" userId="67d1668e-eb8e-4fc9-8296-b1a0b958dcae" providerId="ADAL" clId="{DB870215-13E1-4705-ADCA-9B3E990ED6B5}" dt="2019-06-17T16:38:26.122" v="109" actId="478"/>
          <ac:spMkLst>
            <pc:docMk/>
            <pc:sldMk cId="1472680949" sldId="486"/>
            <ac:spMk id="2" creationId="{03B67FB3-1A37-4C1B-8EC4-2F81F9090B77}"/>
          </ac:spMkLst>
        </pc:spChg>
        <pc:spChg chg="mod">
          <ac:chgData name="Preston Faulk" userId="67d1668e-eb8e-4fc9-8296-b1a0b958dcae" providerId="ADAL" clId="{DB870215-13E1-4705-ADCA-9B3E990ED6B5}" dt="2019-06-17T16:38:48.616" v="116" actId="207"/>
          <ac:spMkLst>
            <pc:docMk/>
            <pc:sldMk cId="1472680949" sldId="486"/>
            <ac:spMk id="5" creationId="{961F580E-AA36-43CD-9513-44ADC5BF4555}"/>
          </ac:spMkLst>
        </pc:spChg>
        <pc:picChg chg="add mod">
          <ac:chgData name="Preston Faulk" userId="67d1668e-eb8e-4fc9-8296-b1a0b958dcae" providerId="ADAL" clId="{DB870215-13E1-4705-ADCA-9B3E990ED6B5}" dt="2019-06-17T16:38:38.715" v="114" actId="208"/>
          <ac:picMkLst>
            <pc:docMk/>
            <pc:sldMk cId="1472680949" sldId="486"/>
            <ac:picMk id="7" creationId="{3D194913-42D2-41B7-9A72-450D29F79F6C}"/>
          </ac:picMkLst>
        </pc:picChg>
      </pc:sldChg>
      <pc:sldChg chg="addSp delSp modSp add ord delCm">
        <pc:chgData name="Preston Faulk" userId="67d1668e-eb8e-4fc9-8296-b1a0b958dcae" providerId="ADAL" clId="{DB870215-13E1-4705-ADCA-9B3E990ED6B5}" dt="2019-06-24T17:24:32.698" v="127" actId="208"/>
        <pc:sldMkLst>
          <pc:docMk/>
          <pc:sldMk cId="4063130761" sldId="601"/>
        </pc:sldMkLst>
        <pc:spChg chg="del">
          <ac:chgData name="Preston Faulk" userId="67d1668e-eb8e-4fc9-8296-b1a0b958dcae" providerId="ADAL" clId="{DB870215-13E1-4705-ADCA-9B3E990ED6B5}" dt="2019-06-17T16:35:01.532" v="76" actId="478"/>
          <ac:spMkLst>
            <pc:docMk/>
            <pc:sldMk cId="4063130761" sldId="601"/>
            <ac:spMk id="2" creationId="{03B67FB3-1A37-4C1B-8EC4-2F81F9090B77}"/>
          </ac:spMkLst>
        </pc:spChg>
        <pc:spChg chg="mod">
          <ac:chgData name="Preston Faulk" userId="67d1668e-eb8e-4fc9-8296-b1a0b958dcae" providerId="ADAL" clId="{DB870215-13E1-4705-ADCA-9B3E990ED6B5}" dt="2019-06-17T16:36:01.772" v="85" actId="14100"/>
          <ac:spMkLst>
            <pc:docMk/>
            <pc:sldMk cId="4063130761" sldId="601"/>
            <ac:spMk id="5" creationId="{961F580E-AA36-43CD-9513-44ADC5BF4555}"/>
          </ac:spMkLst>
        </pc:spChg>
        <pc:picChg chg="add mod modCrop">
          <ac:chgData name="Preston Faulk" userId="67d1668e-eb8e-4fc9-8296-b1a0b958dcae" providerId="ADAL" clId="{DB870215-13E1-4705-ADCA-9B3E990ED6B5}" dt="2019-06-24T17:24:32.698" v="127" actId="208"/>
          <ac:picMkLst>
            <pc:docMk/>
            <pc:sldMk cId="4063130761" sldId="601"/>
            <ac:picMk id="6" creationId="{BB1C5447-C138-432F-95A9-FBDA5249FF20}"/>
          </ac:picMkLst>
        </pc:picChg>
        <pc:picChg chg="add mod">
          <ac:chgData name="Preston Faulk" userId="67d1668e-eb8e-4fc9-8296-b1a0b958dcae" providerId="ADAL" clId="{DB870215-13E1-4705-ADCA-9B3E990ED6B5}" dt="2019-06-17T16:36:06.143" v="86" actId="1076"/>
          <ac:picMkLst>
            <pc:docMk/>
            <pc:sldMk cId="4063130761" sldId="601"/>
            <ac:picMk id="7" creationId="{E80D7D36-1B79-4332-8022-D53E70F5731B}"/>
          </ac:picMkLst>
        </pc:picChg>
      </pc:sldChg>
    </pc:docChg>
  </pc:docChgLst>
  <pc:docChgLst>
    <pc:chgData name="Paola Gilliam" userId="1e5351c2-6db1-4282-b9a4-70313b8c54c7" providerId="ADAL" clId="{61142124-FCB4-4E1A-B181-E03305703071}"/>
    <pc:docChg chg="addSld modSld">
      <pc:chgData name="Paola Gilliam" userId="1e5351c2-6db1-4282-b9a4-70313b8c54c7" providerId="ADAL" clId="{61142124-FCB4-4E1A-B181-E03305703071}" dt="2019-06-14T15:53:43.038" v="0"/>
      <pc:docMkLst>
        <pc:docMk/>
      </pc:docMkLst>
      <pc:sldChg chg="add">
        <pc:chgData name="Paola Gilliam" userId="1e5351c2-6db1-4282-b9a4-70313b8c54c7" providerId="ADAL" clId="{61142124-FCB4-4E1A-B181-E03305703071}" dt="2019-06-14T15:53:43.038" v="0"/>
        <pc:sldMkLst>
          <pc:docMk/>
          <pc:sldMk cId="3915324196" sldId="600"/>
        </pc:sldMkLst>
      </pc:sldChg>
    </pc:docChg>
  </pc:docChgLst>
  <pc:docChgLst>
    <pc:chgData name="Beverley Tyndall" userId="788f043e-28d2-46fd-a06d-254047806ba2" providerId="ADAL" clId="{65A8F764-FDE0-4F57-A287-369A23293EE0}"/>
    <pc:docChg chg="custSel modSld">
      <pc:chgData name="Beverley Tyndall" userId="788f043e-28d2-46fd-a06d-254047806ba2" providerId="ADAL" clId="{65A8F764-FDE0-4F57-A287-369A23293EE0}" dt="2019-11-13T19:21:48.977" v="11" actId="1592"/>
      <pc:docMkLst>
        <pc:docMk/>
      </pc:docMkLst>
      <pc:sldChg chg="modNotesTx">
        <pc:chgData name="Beverley Tyndall" userId="788f043e-28d2-46fd-a06d-254047806ba2" providerId="ADAL" clId="{65A8F764-FDE0-4F57-A287-369A23293EE0}" dt="2019-11-13T19:21:00.317" v="7" actId="20577"/>
        <pc:sldMkLst>
          <pc:docMk/>
          <pc:sldMk cId="1701994973" sldId="256"/>
        </pc:sldMkLst>
      </pc:sldChg>
      <pc:sldChg chg="delCm">
        <pc:chgData name="Beverley Tyndall" userId="788f043e-28d2-46fd-a06d-254047806ba2" providerId="ADAL" clId="{65A8F764-FDE0-4F57-A287-369A23293EE0}" dt="2019-11-13T19:21:48.977" v="11" actId="1592"/>
        <pc:sldMkLst>
          <pc:docMk/>
          <pc:sldMk cId="1375585026" sldId="477"/>
        </pc:sldMkLst>
      </pc:sldChg>
      <pc:sldChg chg="delCm modCm">
        <pc:chgData name="Beverley Tyndall" userId="788f043e-28d2-46fd-a06d-254047806ba2" providerId="ADAL" clId="{65A8F764-FDE0-4F57-A287-369A23293EE0}" dt="2019-11-13T19:21:30.909" v="9" actId="1592"/>
        <pc:sldMkLst>
          <pc:docMk/>
          <pc:sldMk cId="36996436" sldId="484"/>
        </pc:sldMkLst>
      </pc:sldChg>
    </pc:docChg>
  </pc:docChgLst>
  <pc:docChgLst>
    <pc:chgData name="Preston Faulk" userId="S::preston.faulk@publicimpact.com::67d1668e-eb8e-4fc9-8296-b1a0b958dcae" providerId="AD" clId="Web-{121A2853-5173-CE1C-33FD-D5C913E2C915}"/>
    <pc:docChg chg="modSld">
      <pc:chgData name="Preston Faulk" userId="S::preston.faulk@publicimpact.com::67d1668e-eb8e-4fc9-8296-b1a0b958dcae" providerId="AD" clId="Web-{121A2853-5173-CE1C-33FD-D5C913E2C915}" dt="2019-06-24T17:21:46.501" v="0"/>
      <pc:docMkLst>
        <pc:docMk/>
      </pc:docMkLst>
      <pc:sldChg chg="delSp">
        <pc:chgData name="Preston Faulk" userId="S::preston.faulk@publicimpact.com::67d1668e-eb8e-4fc9-8296-b1a0b958dcae" providerId="AD" clId="Web-{121A2853-5173-CE1C-33FD-D5C913E2C915}" dt="2019-06-24T17:21:46.501" v="0"/>
        <pc:sldMkLst>
          <pc:docMk/>
          <pc:sldMk cId="4063130761" sldId="601"/>
        </pc:sldMkLst>
        <pc:picChg chg="del">
          <ac:chgData name="Preston Faulk" userId="S::preston.faulk@publicimpact.com::67d1668e-eb8e-4fc9-8296-b1a0b958dcae" providerId="AD" clId="Web-{121A2853-5173-CE1C-33FD-D5C913E2C915}" dt="2019-06-24T17:21:46.501" v="0"/>
          <ac:picMkLst>
            <pc:docMk/>
            <pc:sldMk cId="4063130761" sldId="601"/>
            <ac:picMk id="7" creationId="{E80D7D36-1B79-4332-8022-D53E70F5731B}"/>
          </ac:picMkLst>
        </pc:picChg>
      </pc:sldChg>
    </pc:docChg>
  </pc:docChgLst>
  <pc:docChgLst>
    <pc:chgData name="Paola Gilliam" userId="S::paola.gilliam@publicimpact.com::1e5351c2-6db1-4282-b9a4-70313b8c54c7" providerId="AD" clId="Web-{34434A5B-FE96-65F5-002E-EB635E92337B}"/>
    <pc:docChg chg="addSld delSld">
      <pc:chgData name="Paola Gilliam" userId="S::paola.gilliam@publicimpact.com::1e5351c2-6db1-4282-b9a4-70313b8c54c7" providerId="AD" clId="Web-{34434A5B-FE96-65F5-002E-EB635E92337B}" dt="2019-11-01T18:54:41.855" v="1"/>
      <pc:docMkLst>
        <pc:docMk/>
      </pc:docMkLst>
      <pc:sldChg chg="del">
        <pc:chgData name="Paola Gilliam" userId="S::paola.gilliam@publicimpact.com::1e5351c2-6db1-4282-b9a4-70313b8c54c7" providerId="AD" clId="Web-{34434A5B-FE96-65F5-002E-EB635E92337B}" dt="2019-11-01T18:54:41.855" v="1"/>
        <pc:sldMkLst>
          <pc:docMk/>
          <pc:sldMk cId="3915324196" sldId="600"/>
        </pc:sldMkLst>
      </pc:sldChg>
      <pc:sldChg chg="add">
        <pc:chgData name="Paola Gilliam" userId="S::paola.gilliam@publicimpact.com::1e5351c2-6db1-4282-b9a4-70313b8c54c7" providerId="AD" clId="Web-{34434A5B-FE96-65F5-002E-EB635E92337B}" dt="2019-11-01T18:54:37.152" v="0"/>
        <pc:sldMkLst>
          <pc:docMk/>
          <pc:sldMk cId="2868508007" sldId="602"/>
        </pc:sldMkLst>
      </pc:sldChg>
      <pc:sldMasterChg chg="addSldLayout">
        <pc:chgData name="Paola Gilliam" userId="S::paola.gilliam@publicimpact.com::1e5351c2-6db1-4282-b9a4-70313b8c54c7" providerId="AD" clId="Web-{34434A5B-FE96-65F5-002E-EB635E92337B}" dt="2019-11-01T18:54:37.152" v="0"/>
        <pc:sldMasterMkLst>
          <pc:docMk/>
          <pc:sldMasterMk cId="2100559752" sldId="2147483660"/>
        </pc:sldMasterMkLst>
        <pc:sldLayoutChg chg="add">
          <pc:chgData name="Paola Gilliam" userId="S::paola.gilliam@publicimpact.com::1e5351c2-6db1-4282-b9a4-70313b8c54c7" providerId="AD" clId="Web-{34434A5B-FE96-65F5-002E-EB635E92337B}" dt="2019-11-01T18:54:37.152" v="0"/>
          <pc:sldLayoutMkLst>
            <pc:docMk/>
            <pc:sldMasterMk cId="2100559752" sldId="2147483660"/>
            <pc:sldLayoutMk cId="1049356701" sldId="2147483693"/>
          </pc:sldLayoutMkLst>
        </pc:sldLayoutChg>
        <pc:sldLayoutChg chg="add">
          <pc:chgData name="Paola Gilliam" userId="S::paola.gilliam@publicimpact.com::1e5351c2-6db1-4282-b9a4-70313b8c54c7" providerId="AD" clId="Web-{34434A5B-FE96-65F5-002E-EB635E92337B}" dt="2019-11-01T18:54:37.152" v="0"/>
          <pc:sldLayoutMkLst>
            <pc:docMk/>
            <pc:sldMasterMk cId="2100559752" sldId="2147483660"/>
            <pc:sldLayoutMk cId="2602687185" sldId="2147483694"/>
          </pc:sldLayoutMkLst>
        </pc:sldLayoutChg>
        <pc:sldLayoutChg chg="add">
          <pc:chgData name="Paola Gilliam" userId="S::paola.gilliam@publicimpact.com::1e5351c2-6db1-4282-b9a4-70313b8c54c7" providerId="AD" clId="Web-{34434A5B-FE96-65F5-002E-EB635E92337B}" dt="2019-11-01T18:54:37.152" v="0"/>
          <pc:sldLayoutMkLst>
            <pc:docMk/>
            <pc:sldMasterMk cId="2100559752" sldId="2147483660"/>
            <pc:sldLayoutMk cId="424311884" sldId="2147483695"/>
          </pc:sldLayoutMkLst>
        </pc:sldLayoutChg>
        <pc:sldLayoutChg chg="add">
          <pc:chgData name="Paola Gilliam" userId="S::paola.gilliam@publicimpact.com::1e5351c2-6db1-4282-b9a4-70313b8c54c7" providerId="AD" clId="Web-{34434A5B-FE96-65F5-002E-EB635E92337B}" dt="2019-11-01T18:54:37.152" v="0"/>
          <pc:sldLayoutMkLst>
            <pc:docMk/>
            <pc:sldMasterMk cId="2100559752" sldId="2147483660"/>
            <pc:sldLayoutMk cId="3472795668" sldId="2147483696"/>
          </pc:sldLayoutMkLst>
        </pc:sldLayoutChg>
      </pc:sldMasterChg>
    </pc:docChg>
  </pc:docChgLst>
  <pc:docChgLst>
    <pc:chgData name="Sharon Barrett" userId="S::sharon.barrett@publicimpact.com::4396ee7a-2c4c-487e-bf89-70f36f6bd5e4" providerId="AD" clId="Web-{5F00F688-78CF-6DE3-58A3-9CBAE34AB3FE}"/>
    <pc:docChg chg="modSld">
      <pc:chgData name="Sharon Barrett" userId="S::sharon.barrett@publicimpact.com::4396ee7a-2c4c-487e-bf89-70f36f6bd5e4" providerId="AD" clId="Web-{5F00F688-78CF-6DE3-58A3-9CBAE34AB3FE}" dt="2019-06-17T19:42:31.560" v="214"/>
      <pc:docMkLst>
        <pc:docMk/>
      </pc:docMkLst>
      <pc:sldChg chg="modNotes">
        <pc:chgData name="Sharon Barrett" userId="S::sharon.barrett@publicimpact.com::4396ee7a-2c4c-487e-bf89-70f36f6bd5e4" providerId="AD" clId="Web-{5F00F688-78CF-6DE3-58A3-9CBAE34AB3FE}" dt="2019-06-17T19:42:31.560" v="214"/>
        <pc:sldMkLst>
          <pc:docMk/>
          <pc:sldMk cId="1375585026" sldId="477"/>
        </pc:sldMkLst>
      </pc:sldChg>
      <pc:sldChg chg="modSp modNotes">
        <pc:chgData name="Sharon Barrett" userId="S::sharon.barrett@publicimpact.com::4396ee7a-2c4c-487e-bf89-70f36f6bd5e4" providerId="AD" clId="Web-{5F00F688-78CF-6DE3-58A3-9CBAE34AB3FE}" dt="2019-06-17T19:39:44.762" v="123"/>
        <pc:sldMkLst>
          <pc:docMk/>
          <pc:sldMk cId="36996436" sldId="484"/>
        </pc:sldMkLst>
        <pc:spChg chg="mod">
          <ac:chgData name="Sharon Barrett" userId="S::sharon.barrett@publicimpact.com::4396ee7a-2c4c-487e-bf89-70f36f6bd5e4" providerId="AD" clId="Web-{5F00F688-78CF-6DE3-58A3-9CBAE34AB3FE}" dt="2019-06-17T19:39:11.840" v="83" actId="20577"/>
          <ac:spMkLst>
            <pc:docMk/>
            <pc:sldMk cId="36996436" sldId="484"/>
            <ac:spMk id="3" creationId="{BE88F9CA-E2B0-4026-9F6B-9D1F1386C83B}"/>
          </ac:spMkLst>
        </pc:spChg>
      </pc:sldChg>
      <pc:sldChg chg="modSp modNotes">
        <pc:chgData name="Sharon Barrett" userId="S::sharon.barrett@publicimpact.com::4396ee7a-2c4c-487e-bf89-70f36f6bd5e4" providerId="AD" clId="Web-{5F00F688-78CF-6DE3-58A3-9CBAE34AB3FE}" dt="2019-06-17T19:40:43.513" v="148"/>
        <pc:sldMkLst>
          <pc:docMk/>
          <pc:sldMk cId="1277103246" sldId="485"/>
        </pc:sldMkLst>
        <pc:spChg chg="mod">
          <ac:chgData name="Sharon Barrett" userId="S::sharon.barrett@publicimpact.com::4396ee7a-2c4c-487e-bf89-70f36f6bd5e4" providerId="AD" clId="Web-{5F00F688-78CF-6DE3-58A3-9CBAE34AB3FE}" dt="2019-06-17T19:40:35.122" v="147" actId="20577"/>
          <ac:spMkLst>
            <pc:docMk/>
            <pc:sldMk cId="1277103246" sldId="485"/>
            <ac:spMk id="3" creationId="{BE88F9CA-E2B0-4026-9F6B-9D1F1386C83B}"/>
          </ac:spMkLst>
        </pc:spChg>
      </pc:sldChg>
      <pc:sldChg chg="modNotes">
        <pc:chgData name="Sharon Barrett" userId="S::sharon.barrett@publicimpact.com::4396ee7a-2c4c-487e-bf89-70f36f6bd5e4" providerId="AD" clId="Web-{5F00F688-78CF-6DE3-58A3-9CBAE34AB3FE}" dt="2019-06-17T19:41:22.732" v="176"/>
        <pc:sldMkLst>
          <pc:docMk/>
          <pc:sldMk cId="1472680949" sldId="486"/>
        </pc:sldMkLst>
      </pc:sldChg>
      <pc:sldChg chg="modSp modNotes">
        <pc:chgData name="Sharon Barrett" userId="S::sharon.barrett@publicimpact.com::4396ee7a-2c4c-487e-bf89-70f36f6bd5e4" providerId="AD" clId="Web-{5F00F688-78CF-6DE3-58A3-9CBAE34AB3FE}" dt="2019-06-17T19:37:59.668" v="48"/>
        <pc:sldMkLst>
          <pc:docMk/>
          <pc:sldMk cId="4063130761" sldId="601"/>
        </pc:sldMkLst>
        <pc:spChg chg="mod">
          <ac:chgData name="Sharon Barrett" userId="S::sharon.barrett@publicimpact.com::4396ee7a-2c4c-487e-bf89-70f36f6bd5e4" providerId="AD" clId="Web-{5F00F688-78CF-6DE3-58A3-9CBAE34AB3FE}" dt="2019-06-17T19:36:48.324" v="5" actId="20577"/>
          <ac:spMkLst>
            <pc:docMk/>
            <pc:sldMk cId="4063130761" sldId="601"/>
            <ac:spMk id="3" creationId="{BE88F9CA-E2B0-4026-9F6B-9D1F1386C83B}"/>
          </ac:spMkLst>
        </pc:spChg>
      </pc:sldChg>
    </pc:docChg>
  </pc:docChgLst>
  <pc:docChgLst>
    <pc:chgData name="Beverley Tyndall" userId="S::beverley.tyndall@publicimpact.com::788f043e-28d2-46fd-a06d-254047806ba2" providerId="AD" clId="Web-{944B87B3-B378-D0D1-3AFF-8E41722311E6}"/>
    <pc:docChg chg="modSld">
      <pc:chgData name="Beverley Tyndall" userId="S::beverley.tyndall@publicimpact.com::788f043e-28d2-46fd-a06d-254047806ba2" providerId="AD" clId="Web-{944B87B3-B378-D0D1-3AFF-8E41722311E6}" dt="2019-06-17T17:47:12.399" v="19"/>
      <pc:docMkLst>
        <pc:docMk/>
      </pc:docMkLst>
      <pc:sldChg chg="modCm modNotes">
        <pc:chgData name="Beverley Tyndall" userId="S::beverley.tyndall@publicimpact.com::788f043e-28d2-46fd-a06d-254047806ba2" providerId="AD" clId="Web-{944B87B3-B378-D0D1-3AFF-8E41722311E6}" dt="2019-06-17T17:47:12.399" v="19"/>
        <pc:sldMkLst>
          <pc:docMk/>
          <pc:sldMk cId="36996436" sldId="484"/>
        </pc:sldMkLst>
      </pc:sldChg>
      <pc:sldChg chg="modSp modNotes">
        <pc:chgData name="Beverley Tyndall" userId="S::beverley.tyndall@publicimpact.com::788f043e-28d2-46fd-a06d-254047806ba2" providerId="AD" clId="Web-{944B87B3-B378-D0D1-3AFF-8E41722311E6}" dt="2019-06-17T17:45:09.055" v="17" actId="1076"/>
        <pc:sldMkLst>
          <pc:docMk/>
          <pc:sldMk cId="1277103246" sldId="485"/>
        </pc:sldMkLst>
        <pc:spChg chg="mod">
          <ac:chgData name="Beverley Tyndall" userId="S::beverley.tyndall@publicimpact.com::788f043e-28d2-46fd-a06d-254047806ba2" providerId="AD" clId="Web-{944B87B3-B378-D0D1-3AFF-8E41722311E6}" dt="2019-06-17T17:44:59.492" v="14" actId="14100"/>
          <ac:spMkLst>
            <pc:docMk/>
            <pc:sldMk cId="1277103246" sldId="485"/>
            <ac:spMk id="5" creationId="{961F580E-AA36-43CD-9513-44ADC5BF4555}"/>
          </ac:spMkLst>
        </pc:spChg>
        <pc:picChg chg="mod">
          <ac:chgData name="Beverley Tyndall" userId="S::beverley.tyndall@publicimpact.com::788f043e-28d2-46fd-a06d-254047806ba2" providerId="AD" clId="Web-{944B87B3-B378-D0D1-3AFF-8E41722311E6}" dt="2019-06-17T17:45:09.055" v="17" actId="1076"/>
          <ac:picMkLst>
            <pc:docMk/>
            <pc:sldMk cId="1277103246" sldId="485"/>
            <ac:picMk id="7" creationId="{4BC2A3E7-BD5D-4D14-9A42-FC0F8D490098}"/>
          </ac:picMkLst>
        </pc:picChg>
      </pc:sldChg>
      <pc:sldChg chg="modSp modNotes">
        <pc:chgData name="Beverley Tyndall" userId="S::beverley.tyndall@publicimpact.com::788f043e-28d2-46fd-a06d-254047806ba2" providerId="AD" clId="Web-{944B87B3-B378-D0D1-3AFF-8E41722311E6}" dt="2019-06-17T17:46:01.836" v="18" actId="1076"/>
        <pc:sldMkLst>
          <pc:docMk/>
          <pc:sldMk cId="1472680949" sldId="486"/>
        </pc:sldMkLst>
        <pc:picChg chg="mod">
          <ac:chgData name="Beverley Tyndall" userId="S::beverley.tyndall@publicimpact.com::788f043e-28d2-46fd-a06d-254047806ba2" providerId="AD" clId="Web-{944B87B3-B378-D0D1-3AFF-8E41722311E6}" dt="2019-06-17T17:46:01.836" v="18" actId="1076"/>
          <ac:picMkLst>
            <pc:docMk/>
            <pc:sldMk cId="1472680949" sldId="486"/>
            <ac:picMk id="7" creationId="{3D194913-42D2-41B7-9A72-450D29F79F6C}"/>
          </ac:picMkLst>
        </pc:picChg>
      </pc:sldChg>
      <pc:sldChg chg="modNotes">
        <pc:chgData name="Beverley Tyndall" userId="S::beverley.tyndall@publicimpact.com::788f043e-28d2-46fd-a06d-254047806ba2" providerId="AD" clId="Web-{944B87B3-B378-D0D1-3AFF-8E41722311E6}" dt="2019-06-17T17:44:19.258" v="10"/>
        <pc:sldMkLst>
          <pc:docMk/>
          <pc:sldMk cId="4063130761" sldId="60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09809882044484"/>
          <c:y val="1.8677404458458217E-2"/>
          <c:w val="0.86474203431925267"/>
          <c:h val="0.84077559055118112"/>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36C54"/>
              </a:solidFill>
              <a:ln>
                <a:noFill/>
              </a:ln>
              <a:effectLst/>
            </c:spPr>
            <c:extLst>
              <c:ext xmlns:c16="http://schemas.microsoft.com/office/drawing/2014/chart" uri="{C3380CC4-5D6E-409C-BE32-E72D297353CC}">
                <c16:uniqueId val="{00000001-3D25-40B4-AB56-3EDBA4C02595}"/>
              </c:ext>
            </c:extLst>
          </c:dPt>
          <c:dLbls>
            <c:dLbl>
              <c:idx val="0"/>
              <c:layout>
                <c:manualLayout>
                  <c:x val="0"/>
                  <c:y val="-0.26521914331010671"/>
                </c:manualLayout>
              </c:layout>
              <c:tx>
                <c:rich>
                  <a:bodyPr/>
                  <a:lstStyle/>
                  <a:p>
                    <a:fld id="{BE550B7B-FAE8-4B46-A4CD-CB27A07C77DC}" type="VALUE">
                      <a:rPr lang="en-US" smtClean="0"/>
                      <a:pPr/>
                      <a:t>[VALUE]</a:t>
                    </a:fld>
                    <a:r>
                      <a:rPr lang="en-US" baseline="30000" err="1"/>
                      <a:t>th</a:t>
                    </a:r>
                    <a:r>
                      <a:rPr lang="en-US"/>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5-40B4-AB56-3EDBA4C02595}"/>
                </c:ext>
              </c:extLst>
            </c:dLbl>
            <c:dLbl>
              <c:idx val="1"/>
              <c:layout>
                <c:manualLayout>
                  <c:x val="0"/>
                  <c:y val="-0.39222549362762255"/>
                </c:manualLayout>
              </c:layout>
              <c:tx>
                <c:rich>
                  <a:bodyPr/>
                  <a:lstStyle/>
                  <a:p>
                    <a:r>
                      <a:rPr lang="en-US"/>
                      <a:t>66</a:t>
                    </a:r>
                    <a:r>
                      <a:rPr lang="en-US" baseline="30000"/>
                      <a:t>th</a:t>
                    </a:r>
                    <a:r>
                      <a:rPr lang="en-US"/>
                      <a:t>-72</a:t>
                    </a:r>
                    <a:r>
                      <a:rPr lang="en-US" baseline="30000"/>
                      <a:t>nd</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D25-40B4-AB56-3EDBA4C02595}"/>
                </c:ext>
              </c:extLst>
            </c:dLbl>
            <c:dLbl>
              <c:idx val="2"/>
              <c:layout>
                <c:manualLayout>
                  <c:x val="-2.3866222867675135E-3"/>
                  <c:y val="-0.4744060732448388"/>
                </c:manualLayout>
              </c:layout>
              <c:tx>
                <c:rich>
                  <a:bodyPr/>
                  <a:lstStyle/>
                  <a:p>
                    <a:r>
                      <a:rPr lang="en-US"/>
                      <a:t>75</a:t>
                    </a:r>
                    <a:r>
                      <a:rPr lang="en-US" baseline="30000"/>
                      <a:t>th</a:t>
                    </a:r>
                    <a:r>
                      <a:rPr lang="en-US"/>
                      <a:t>-85</a:t>
                    </a:r>
                    <a:r>
                      <a:rPr lang="en-US" baseline="30000"/>
                      <a:t>th</a:t>
                    </a:r>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5-40B4-AB56-3EDBA4C0259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Reading &amp; Math</c:v>
                </c:pt>
                <c:pt idx="1">
                  <c:v>Reading*</c:v>
                </c:pt>
                <c:pt idx="2">
                  <c:v>Math</c:v>
                </c:pt>
              </c:strCache>
            </c:strRef>
          </c:cat>
          <c:val>
            <c:numRef>
              <c:f>Sheet1!$B$2:$B$4</c:f>
              <c:numCache>
                <c:formatCode>General</c:formatCode>
                <c:ptCount val="3"/>
                <c:pt idx="0">
                  <c:v>50</c:v>
                </c:pt>
                <c:pt idx="1">
                  <c:v>66</c:v>
                </c:pt>
                <c:pt idx="2">
                  <c:v>75</c:v>
                </c:pt>
              </c:numCache>
            </c:numRef>
          </c:val>
          <c:extLst>
            <c:ext xmlns:c16="http://schemas.microsoft.com/office/drawing/2014/chart" uri="{C3380CC4-5D6E-409C-BE32-E72D297353CC}">
              <c16:uniqueId val="{00000004-3D25-40B4-AB56-3EDBA4C02595}"/>
            </c:ext>
          </c:extLst>
        </c:ser>
        <c:ser>
          <c:idx val="1"/>
          <c:order val="1"/>
          <c:tx>
            <c:strRef>
              <c:f>Sheet1!$C$1</c:f>
              <c:strCache>
                <c:ptCount val="1"/>
                <c:pt idx="0">
                  <c:v>Series 2</c:v>
                </c:pt>
              </c:strCache>
            </c:strRef>
          </c:tx>
          <c:spPr>
            <a:solidFill>
              <a:schemeClr val="accent1">
                <a:lumMod val="40000"/>
                <a:lumOff val="60000"/>
              </a:schemeClr>
            </a:solidFill>
            <a:ln>
              <a:noFill/>
            </a:ln>
            <a:effectLst/>
          </c:spPr>
          <c:invertIfNegative val="0"/>
          <c:cat>
            <c:strRef>
              <c:f>Sheet1!$A$2:$A$4</c:f>
              <c:strCache>
                <c:ptCount val="3"/>
                <c:pt idx="0">
                  <c:v>Reading &amp; Math</c:v>
                </c:pt>
                <c:pt idx="1">
                  <c:v>Reading*</c:v>
                </c:pt>
                <c:pt idx="2">
                  <c:v>Math</c:v>
                </c:pt>
              </c:strCache>
            </c:strRef>
          </c:cat>
          <c:val>
            <c:numRef>
              <c:f>Sheet1!$C$2:$C$4</c:f>
              <c:numCache>
                <c:formatCode>General</c:formatCode>
                <c:ptCount val="3"/>
                <c:pt idx="1">
                  <c:v>6</c:v>
                </c:pt>
                <c:pt idx="2">
                  <c:v>10</c:v>
                </c:pt>
              </c:numCache>
            </c:numRef>
          </c:val>
          <c:extLst>
            <c:ext xmlns:c16="http://schemas.microsoft.com/office/drawing/2014/chart" uri="{C3380CC4-5D6E-409C-BE32-E72D297353CC}">
              <c16:uniqueId val="{00000005-3D25-40B4-AB56-3EDBA4C02595}"/>
            </c:ext>
          </c:extLst>
        </c:ser>
        <c:dLbls>
          <c:showLegendKey val="0"/>
          <c:showVal val="0"/>
          <c:showCatName val="0"/>
          <c:showSerName val="0"/>
          <c:showPercent val="0"/>
          <c:showBubbleSize val="0"/>
        </c:dLbls>
        <c:gapWidth val="111"/>
        <c:overlap val="100"/>
        <c:axId val="588548744"/>
        <c:axId val="588556616"/>
      </c:barChart>
      <c:catAx>
        <c:axId val="588548744"/>
        <c:scaling>
          <c:orientation val="minMax"/>
        </c:scaling>
        <c:delete val="1"/>
        <c:axPos val="b"/>
        <c:numFmt formatCode="General" sourceLinked="1"/>
        <c:majorTickMark val="none"/>
        <c:minorTickMark val="none"/>
        <c:tickLblPos val="nextTo"/>
        <c:crossAx val="588556616"/>
        <c:crosses val="autoZero"/>
        <c:auto val="1"/>
        <c:lblAlgn val="ctr"/>
        <c:lblOffset val="100"/>
        <c:noMultiLvlLbl val="0"/>
      </c:catAx>
      <c:valAx>
        <c:axId val="588556616"/>
        <c:scaling>
          <c:orientation val="minMax"/>
        </c:scaling>
        <c:delete val="1"/>
        <c:axPos val="l"/>
        <c:numFmt formatCode="General" sourceLinked="1"/>
        <c:majorTickMark val="none"/>
        <c:minorTickMark val="none"/>
        <c:tickLblPos val="nextTo"/>
        <c:crossAx val="588548744"/>
        <c:crosses val="autoZero"/>
        <c:crossBetween val="between"/>
        <c:majorUnit val="50"/>
      </c:valAx>
      <c:spPr>
        <a:noFill/>
        <a:ln w="25400">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7D20EF-AB15-4280-977F-9972AC4C20D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AB8ECC-F3D1-4072-B617-BED058B4478C}">
      <dgm:prSet phldrT="[Text]" custT="1"/>
      <dgm:spPr>
        <a:solidFill>
          <a:srgbClr val="E1B148"/>
        </a:solidFill>
      </dgm:spPr>
      <dgm:t>
        <a:bodyPr/>
        <a:lstStyle/>
        <a:p>
          <a:r>
            <a:rPr lang="en-US" sz="1600" b="1"/>
            <a:t>Launch and Lead</a:t>
          </a:r>
        </a:p>
      </dgm:t>
    </dgm:pt>
    <dgm:pt modelId="{7AA93F4B-B1FA-45B7-8D7D-822C1ABDBB14}" type="parTrans" cxnId="{C5D6E72F-54EB-4416-B398-7A0479D560A3}">
      <dgm:prSet/>
      <dgm:spPr/>
      <dgm:t>
        <a:bodyPr/>
        <a:lstStyle/>
        <a:p>
          <a:endParaRPr lang="en-US" sz="2400"/>
        </a:p>
      </dgm:t>
    </dgm:pt>
    <dgm:pt modelId="{509C4ADA-51F1-4607-A22E-B99D2AD98D12}" type="sibTrans" cxnId="{C5D6E72F-54EB-4416-B398-7A0479D560A3}">
      <dgm:prSet/>
      <dgm:spPr/>
      <dgm:t>
        <a:bodyPr/>
        <a:lstStyle/>
        <a:p>
          <a:endParaRPr lang="en-US" sz="2400"/>
        </a:p>
      </dgm:t>
    </dgm:pt>
    <dgm:pt modelId="{5611A8E8-F09E-4840-A2A8-F5CA261C6B6D}">
      <dgm:prSet phldrT="[Text]" custT="1"/>
      <dgm:spPr>
        <a:solidFill>
          <a:schemeClr val="bg1">
            <a:lumMod val="65000"/>
          </a:schemeClr>
        </a:solidFill>
      </dgm:spPr>
      <dgm:t>
        <a:bodyPr/>
        <a:lstStyle/>
        <a:p>
          <a:r>
            <a:rPr lang="en-US" sz="1600" b="1"/>
            <a:t>Build Team Cohesion</a:t>
          </a:r>
        </a:p>
      </dgm:t>
    </dgm:pt>
    <dgm:pt modelId="{837D7D0A-9486-4317-B88B-A8BBB5225B61}" type="parTrans" cxnId="{AB7F4482-524D-4623-9A98-D5051D925571}">
      <dgm:prSet/>
      <dgm:spPr/>
      <dgm:t>
        <a:bodyPr/>
        <a:lstStyle/>
        <a:p>
          <a:endParaRPr lang="en-US" sz="2400"/>
        </a:p>
      </dgm:t>
    </dgm:pt>
    <dgm:pt modelId="{DFA316B4-4EE5-4465-A9F8-1C55119B69D9}" type="sibTrans" cxnId="{AB7F4482-524D-4623-9A98-D5051D925571}">
      <dgm:prSet/>
      <dgm:spPr/>
      <dgm:t>
        <a:bodyPr/>
        <a:lstStyle/>
        <a:p>
          <a:endParaRPr lang="en-US" sz="2400"/>
        </a:p>
      </dgm:t>
    </dgm:pt>
    <dgm:pt modelId="{39554293-4546-40D8-8D24-3F55F907EC0E}">
      <dgm:prSet phldrT="[Text]" custT="1"/>
      <dgm:spPr>
        <a:solidFill>
          <a:srgbClr val="338F80"/>
        </a:solidFill>
      </dgm:spPr>
      <dgm:t>
        <a:bodyPr/>
        <a:lstStyle/>
        <a:p>
          <a:r>
            <a:rPr lang="en-US" sz="1600" b="1"/>
            <a:t>Support and Develop Individuals</a:t>
          </a:r>
        </a:p>
      </dgm:t>
    </dgm:pt>
    <dgm:pt modelId="{B896D199-957E-4463-8659-86255EA651E2}" type="parTrans" cxnId="{0A36BEB7-95DA-459C-8163-F3F990897853}">
      <dgm:prSet/>
      <dgm:spPr/>
      <dgm:t>
        <a:bodyPr/>
        <a:lstStyle/>
        <a:p>
          <a:endParaRPr lang="en-US" sz="2400"/>
        </a:p>
      </dgm:t>
    </dgm:pt>
    <dgm:pt modelId="{7023E207-63FE-4075-9221-211C06FE014C}" type="sibTrans" cxnId="{0A36BEB7-95DA-459C-8163-F3F990897853}">
      <dgm:prSet/>
      <dgm:spPr/>
      <dgm:t>
        <a:bodyPr/>
        <a:lstStyle/>
        <a:p>
          <a:endParaRPr lang="en-US" sz="2400"/>
        </a:p>
      </dgm:t>
    </dgm:pt>
    <dgm:pt modelId="{72E4585C-C4DE-4033-9C37-57DB6C662B7A}">
      <dgm:prSet phldrT="[Text]" custT="1"/>
      <dgm:spPr>
        <a:solidFill>
          <a:srgbClr val="C00000"/>
        </a:solidFill>
        <a:ln>
          <a:solidFill>
            <a:srgbClr val="C00000"/>
          </a:solidFill>
        </a:ln>
      </dgm:spPr>
      <dgm:t>
        <a:bodyPr/>
        <a:lstStyle/>
        <a:p>
          <a:r>
            <a:rPr lang="en-US" sz="1600" b="1"/>
            <a:t>Manage Yourself</a:t>
          </a:r>
        </a:p>
      </dgm:t>
    </dgm:pt>
    <dgm:pt modelId="{7BCA27F4-2640-4BC0-A41D-210410D9B783}" type="parTrans" cxnId="{FC99FAC1-8C58-4D44-9BB7-A8B19EBA60F6}">
      <dgm:prSet/>
      <dgm:spPr/>
      <dgm:t>
        <a:bodyPr/>
        <a:lstStyle/>
        <a:p>
          <a:endParaRPr lang="en-US" sz="2400"/>
        </a:p>
      </dgm:t>
    </dgm:pt>
    <dgm:pt modelId="{C94925BA-55FE-486A-9265-74CDCCB768B1}" type="sibTrans" cxnId="{FC99FAC1-8C58-4D44-9BB7-A8B19EBA60F6}">
      <dgm:prSet/>
      <dgm:spPr/>
      <dgm:t>
        <a:bodyPr/>
        <a:lstStyle/>
        <a:p>
          <a:endParaRPr lang="en-US" sz="2400"/>
        </a:p>
      </dgm:t>
    </dgm:pt>
    <dgm:pt modelId="{6A3D239A-08F9-4939-A042-FB4B8B4ECA2B}">
      <dgm:prSet phldrT="[Text]" custT="1"/>
      <dgm:spPr>
        <a:solidFill>
          <a:srgbClr val="305064"/>
        </a:solidFill>
      </dgm:spPr>
      <dgm:t>
        <a:bodyPr/>
        <a:lstStyle/>
        <a:p>
          <a:r>
            <a:rPr lang="en-US" sz="1600" b="1"/>
            <a:t>Lead Instructional Excellence</a:t>
          </a:r>
        </a:p>
      </dgm:t>
    </dgm:pt>
    <dgm:pt modelId="{3C6B8D19-D79D-49E0-8441-FEBB8B3BA10B}" type="parTrans" cxnId="{6BBB3227-0925-412A-AFFF-126A43F23136}">
      <dgm:prSet/>
      <dgm:spPr/>
      <dgm:t>
        <a:bodyPr/>
        <a:lstStyle/>
        <a:p>
          <a:endParaRPr lang="en-US" sz="2400"/>
        </a:p>
      </dgm:t>
    </dgm:pt>
    <dgm:pt modelId="{4963CFC9-3851-4AAE-A378-777A0D0DE64D}" type="sibTrans" cxnId="{6BBB3227-0925-412A-AFFF-126A43F23136}">
      <dgm:prSet/>
      <dgm:spPr/>
      <dgm:t>
        <a:bodyPr/>
        <a:lstStyle/>
        <a:p>
          <a:endParaRPr lang="en-US" sz="2400"/>
        </a:p>
      </dgm:t>
    </dgm:pt>
    <dgm:pt modelId="{29629955-8B1A-48BA-9FA6-BFAAAB9ECE3B}">
      <dgm:prSet phldrT="[Text]" custT="1"/>
      <dgm:spPr>
        <a:ln w="28575">
          <a:solidFill>
            <a:srgbClr val="E1B148"/>
          </a:solidFill>
        </a:ln>
      </dgm:spPr>
      <dgm:t>
        <a:bodyPr/>
        <a:lstStyle/>
        <a:p>
          <a:r>
            <a:rPr lang="en-US" sz="1600" b="0" i="0"/>
            <a:t>Establish leadership by ensuring the right people are on the team and clarifying the team’s vision, goals, roles, and process for collaborating to achieve excellence.</a:t>
          </a:r>
          <a:endParaRPr lang="en-US" sz="1600"/>
        </a:p>
      </dgm:t>
    </dgm:pt>
    <dgm:pt modelId="{F3C25D34-CE7F-4F0D-89E3-45FBDDFCA0CF}" type="parTrans" cxnId="{C64FC376-5495-466B-B32A-AB2C99938853}">
      <dgm:prSet/>
      <dgm:spPr/>
      <dgm:t>
        <a:bodyPr/>
        <a:lstStyle/>
        <a:p>
          <a:endParaRPr lang="en-US" sz="2400"/>
        </a:p>
      </dgm:t>
    </dgm:pt>
    <dgm:pt modelId="{4A6CCCD4-660B-4740-A291-9E29A5E3BF8B}" type="sibTrans" cxnId="{C64FC376-5495-466B-B32A-AB2C99938853}">
      <dgm:prSet/>
      <dgm:spPr/>
      <dgm:t>
        <a:bodyPr/>
        <a:lstStyle/>
        <a:p>
          <a:endParaRPr lang="en-US" sz="2400"/>
        </a:p>
      </dgm:t>
    </dgm:pt>
    <dgm:pt modelId="{BACC43AA-8259-4BB8-9DFD-EEC83CA6F01F}">
      <dgm:prSet phldrT="[Text]" custT="1"/>
      <dgm:spPr>
        <a:ln w="28575">
          <a:solidFill>
            <a:schemeClr val="bg1">
              <a:lumMod val="65000"/>
            </a:schemeClr>
          </a:solidFill>
        </a:ln>
      </dgm:spPr>
      <dgm:t>
        <a:bodyPr/>
        <a:lstStyle/>
        <a:p>
          <a:r>
            <a:rPr lang="en-US" sz="1600" b="0" i="0"/>
            <a:t>Build team spirit and help your team collaborate productively to achieve your common goal of teaching and learning excellence.</a:t>
          </a:r>
          <a:endParaRPr lang="en-US" sz="1600"/>
        </a:p>
      </dgm:t>
    </dgm:pt>
    <dgm:pt modelId="{C4C676E4-8902-417A-85E4-D16B25A4D96C}" type="parTrans" cxnId="{CAF329AB-850C-48F1-A6D4-F815B8BDF35B}">
      <dgm:prSet/>
      <dgm:spPr/>
      <dgm:t>
        <a:bodyPr/>
        <a:lstStyle/>
        <a:p>
          <a:endParaRPr lang="en-US" sz="2400"/>
        </a:p>
      </dgm:t>
    </dgm:pt>
    <dgm:pt modelId="{832BF025-DD9C-4527-9A20-C8CFC5B2A3F1}" type="sibTrans" cxnId="{CAF329AB-850C-48F1-A6D4-F815B8BDF35B}">
      <dgm:prSet/>
      <dgm:spPr/>
      <dgm:t>
        <a:bodyPr/>
        <a:lstStyle/>
        <a:p>
          <a:endParaRPr lang="en-US" sz="2400"/>
        </a:p>
      </dgm:t>
    </dgm:pt>
    <dgm:pt modelId="{39B9C7B0-D127-482F-A30D-D155BCC9C610}">
      <dgm:prSet phldrT="[Text]" custT="1"/>
      <dgm:spPr>
        <a:ln w="28575">
          <a:solidFill>
            <a:srgbClr val="338F80"/>
          </a:solidFill>
        </a:ln>
      </dgm:spPr>
      <dgm:t>
        <a:bodyPr/>
        <a:lstStyle/>
        <a:p>
          <a:r>
            <a:rPr lang="en-US" sz="1600" b="0" i="0"/>
            <a:t>Provide support and development to each educator, through co-planning, co-teaching or co-leading, modeling, observing and providing feedback, and coaching.</a:t>
          </a:r>
          <a:endParaRPr lang="en-US" sz="1600"/>
        </a:p>
      </dgm:t>
    </dgm:pt>
    <dgm:pt modelId="{D5C96E5F-AEFB-49F4-A358-877C7B2C1D71}" type="parTrans" cxnId="{1B35BB3B-7665-42A4-B5C8-E47EF0E5AF1F}">
      <dgm:prSet/>
      <dgm:spPr/>
      <dgm:t>
        <a:bodyPr/>
        <a:lstStyle/>
        <a:p>
          <a:endParaRPr lang="en-US" sz="2400"/>
        </a:p>
      </dgm:t>
    </dgm:pt>
    <dgm:pt modelId="{A8682F3B-3D67-4E56-9DA6-7AB03061C34A}" type="sibTrans" cxnId="{1B35BB3B-7665-42A4-B5C8-E47EF0E5AF1F}">
      <dgm:prSet/>
      <dgm:spPr/>
      <dgm:t>
        <a:bodyPr/>
        <a:lstStyle/>
        <a:p>
          <a:endParaRPr lang="en-US" sz="2400"/>
        </a:p>
      </dgm:t>
    </dgm:pt>
    <dgm:pt modelId="{D2058AD9-A661-4CD3-92C2-1B5DD28D213B}">
      <dgm:prSet phldrT="[Text]" custT="1"/>
      <dgm:spPr>
        <a:ln w="28575">
          <a:solidFill>
            <a:srgbClr val="DE4526"/>
          </a:solidFill>
        </a:ln>
      </dgm:spPr>
      <dgm:t>
        <a:bodyPr/>
        <a:lstStyle/>
        <a:p>
          <a:r>
            <a:rPr lang="en-US" sz="1600" b="0" i="0"/>
            <a:t>Take care of yourself and improve your leadership and professional skills and competencies to achieve consistent performance.</a:t>
          </a:r>
          <a:endParaRPr lang="en-US" sz="1600"/>
        </a:p>
      </dgm:t>
    </dgm:pt>
    <dgm:pt modelId="{906C679D-1F50-4F99-93B9-B9ED03B7D3D0}" type="parTrans" cxnId="{355F4372-9647-449A-8C47-1B5CD237E421}">
      <dgm:prSet/>
      <dgm:spPr/>
      <dgm:t>
        <a:bodyPr/>
        <a:lstStyle/>
        <a:p>
          <a:endParaRPr lang="en-US" sz="2400"/>
        </a:p>
      </dgm:t>
    </dgm:pt>
    <dgm:pt modelId="{45584593-E8A9-48BB-9C12-0D45B40A798C}" type="sibTrans" cxnId="{355F4372-9647-449A-8C47-1B5CD237E421}">
      <dgm:prSet/>
      <dgm:spPr/>
      <dgm:t>
        <a:bodyPr/>
        <a:lstStyle/>
        <a:p>
          <a:endParaRPr lang="en-US" sz="2400"/>
        </a:p>
      </dgm:t>
    </dgm:pt>
    <dgm:pt modelId="{3FE2B2FA-8612-4410-B6D2-0EE23CF5761B}">
      <dgm:prSet phldrT="[Text]" custT="1"/>
      <dgm:spPr>
        <a:ln w="28575">
          <a:solidFill>
            <a:srgbClr val="305064"/>
          </a:solidFill>
        </a:ln>
      </dgm:spPr>
      <dgm:t>
        <a:bodyPr/>
        <a:lstStyle/>
        <a:p>
          <a:r>
            <a:rPr lang="en-US" sz="1600" b="0" i="0"/>
            <a:t>Lead others openly and rapidly to implement the specific elements of instructional excellence and achieve high-standards, high-growth learning. </a:t>
          </a:r>
          <a:endParaRPr lang="en-US" sz="1600"/>
        </a:p>
      </dgm:t>
    </dgm:pt>
    <dgm:pt modelId="{802E58AE-0C3A-4FBE-A5CE-6A7D349B4C45}" type="parTrans" cxnId="{9991E942-21FC-4C6B-BD73-8AD732D90B2A}">
      <dgm:prSet/>
      <dgm:spPr/>
      <dgm:t>
        <a:bodyPr/>
        <a:lstStyle/>
        <a:p>
          <a:endParaRPr lang="en-US" sz="2400"/>
        </a:p>
      </dgm:t>
    </dgm:pt>
    <dgm:pt modelId="{333E24F9-22BB-405D-918D-B761886FA518}" type="sibTrans" cxnId="{9991E942-21FC-4C6B-BD73-8AD732D90B2A}">
      <dgm:prSet/>
      <dgm:spPr/>
      <dgm:t>
        <a:bodyPr/>
        <a:lstStyle/>
        <a:p>
          <a:endParaRPr lang="en-US" sz="2400"/>
        </a:p>
      </dgm:t>
    </dgm:pt>
    <dgm:pt modelId="{22AAA8F4-22E7-4C38-A716-24E3993410B9}" type="pres">
      <dgm:prSet presAssocID="{167D20EF-AB15-4280-977F-9972AC4C20DA}" presName="linear" presStyleCnt="0">
        <dgm:presLayoutVars>
          <dgm:dir/>
          <dgm:animLvl val="lvl"/>
          <dgm:resizeHandles val="exact"/>
        </dgm:presLayoutVars>
      </dgm:prSet>
      <dgm:spPr/>
    </dgm:pt>
    <dgm:pt modelId="{BCB44D79-6C61-4FB4-B3A5-39BE587085AB}" type="pres">
      <dgm:prSet presAssocID="{F1AB8ECC-F3D1-4072-B617-BED058B4478C}" presName="parentLin" presStyleCnt="0"/>
      <dgm:spPr/>
    </dgm:pt>
    <dgm:pt modelId="{DCCE5AEC-3700-49FF-81F0-B897DC29F174}" type="pres">
      <dgm:prSet presAssocID="{F1AB8ECC-F3D1-4072-B617-BED058B4478C}" presName="parentLeftMargin" presStyleLbl="node1" presStyleIdx="0" presStyleCnt="5"/>
      <dgm:spPr/>
    </dgm:pt>
    <dgm:pt modelId="{C7CA4EE3-D5AE-4F46-85B9-9D2BF67E88F9}" type="pres">
      <dgm:prSet presAssocID="{F1AB8ECC-F3D1-4072-B617-BED058B4478C}" presName="parentText" presStyleLbl="node1" presStyleIdx="0" presStyleCnt="5">
        <dgm:presLayoutVars>
          <dgm:chMax val="0"/>
          <dgm:bulletEnabled val="1"/>
        </dgm:presLayoutVars>
      </dgm:prSet>
      <dgm:spPr>
        <a:prstGeom prst="rect">
          <a:avLst/>
        </a:prstGeom>
      </dgm:spPr>
    </dgm:pt>
    <dgm:pt modelId="{441AA684-9303-488C-859C-A19F3481F4E8}" type="pres">
      <dgm:prSet presAssocID="{F1AB8ECC-F3D1-4072-B617-BED058B4478C}" presName="negativeSpace" presStyleCnt="0"/>
      <dgm:spPr/>
    </dgm:pt>
    <dgm:pt modelId="{7CE815FE-3CFB-4995-97EB-DD96B29E316F}" type="pres">
      <dgm:prSet presAssocID="{F1AB8ECC-F3D1-4072-B617-BED058B4478C}" presName="childText" presStyleLbl="conFgAcc1" presStyleIdx="0" presStyleCnt="5">
        <dgm:presLayoutVars>
          <dgm:bulletEnabled val="1"/>
        </dgm:presLayoutVars>
      </dgm:prSet>
      <dgm:spPr/>
    </dgm:pt>
    <dgm:pt modelId="{AB7DF98E-BB0D-4DA9-9CD9-C0AF6ADD5449}" type="pres">
      <dgm:prSet presAssocID="{509C4ADA-51F1-4607-A22E-B99D2AD98D12}" presName="spaceBetweenRectangles" presStyleCnt="0"/>
      <dgm:spPr/>
    </dgm:pt>
    <dgm:pt modelId="{9EDC4764-0442-45E1-9619-097E55070CBB}" type="pres">
      <dgm:prSet presAssocID="{5611A8E8-F09E-4840-A2A8-F5CA261C6B6D}" presName="parentLin" presStyleCnt="0"/>
      <dgm:spPr/>
    </dgm:pt>
    <dgm:pt modelId="{65F93F1C-9F00-41C0-89E8-8DC3136F5844}" type="pres">
      <dgm:prSet presAssocID="{5611A8E8-F09E-4840-A2A8-F5CA261C6B6D}" presName="parentLeftMargin" presStyleLbl="node1" presStyleIdx="0" presStyleCnt="5"/>
      <dgm:spPr/>
    </dgm:pt>
    <dgm:pt modelId="{719DA6F1-415F-4634-A07A-CB77C8778FBC}" type="pres">
      <dgm:prSet presAssocID="{5611A8E8-F09E-4840-A2A8-F5CA261C6B6D}" presName="parentText" presStyleLbl="node1" presStyleIdx="1" presStyleCnt="5">
        <dgm:presLayoutVars>
          <dgm:chMax val="0"/>
          <dgm:bulletEnabled val="1"/>
        </dgm:presLayoutVars>
      </dgm:prSet>
      <dgm:spPr>
        <a:prstGeom prst="rect">
          <a:avLst/>
        </a:prstGeom>
      </dgm:spPr>
    </dgm:pt>
    <dgm:pt modelId="{A99EF7F6-1806-4C53-9CF4-C80F0EB81700}" type="pres">
      <dgm:prSet presAssocID="{5611A8E8-F09E-4840-A2A8-F5CA261C6B6D}" presName="negativeSpace" presStyleCnt="0"/>
      <dgm:spPr/>
    </dgm:pt>
    <dgm:pt modelId="{D2D0DC2F-B00B-4996-B32B-8E603F0AE362}" type="pres">
      <dgm:prSet presAssocID="{5611A8E8-F09E-4840-A2A8-F5CA261C6B6D}" presName="childText" presStyleLbl="conFgAcc1" presStyleIdx="1" presStyleCnt="5">
        <dgm:presLayoutVars>
          <dgm:bulletEnabled val="1"/>
        </dgm:presLayoutVars>
      </dgm:prSet>
      <dgm:spPr/>
    </dgm:pt>
    <dgm:pt modelId="{C94E46EC-D7F2-419A-9FCC-4F44856ECC41}" type="pres">
      <dgm:prSet presAssocID="{DFA316B4-4EE5-4465-A9F8-1C55119B69D9}" presName="spaceBetweenRectangles" presStyleCnt="0"/>
      <dgm:spPr/>
    </dgm:pt>
    <dgm:pt modelId="{07A4EB08-08EB-4673-94AB-722998CFE126}" type="pres">
      <dgm:prSet presAssocID="{39554293-4546-40D8-8D24-3F55F907EC0E}" presName="parentLin" presStyleCnt="0"/>
      <dgm:spPr/>
    </dgm:pt>
    <dgm:pt modelId="{D9C161DD-2FA4-498F-A1B8-C758380332AF}" type="pres">
      <dgm:prSet presAssocID="{39554293-4546-40D8-8D24-3F55F907EC0E}" presName="parentLeftMargin" presStyleLbl="node1" presStyleIdx="1" presStyleCnt="5"/>
      <dgm:spPr/>
    </dgm:pt>
    <dgm:pt modelId="{ED359C98-BAF9-44A4-B8F5-C578516BBCAD}" type="pres">
      <dgm:prSet presAssocID="{39554293-4546-40D8-8D24-3F55F907EC0E}" presName="parentText" presStyleLbl="node1" presStyleIdx="2" presStyleCnt="5">
        <dgm:presLayoutVars>
          <dgm:chMax val="0"/>
          <dgm:bulletEnabled val="1"/>
        </dgm:presLayoutVars>
      </dgm:prSet>
      <dgm:spPr>
        <a:prstGeom prst="rect">
          <a:avLst/>
        </a:prstGeom>
      </dgm:spPr>
    </dgm:pt>
    <dgm:pt modelId="{A759BD84-0333-4B4A-B4A8-A60A357A88E2}" type="pres">
      <dgm:prSet presAssocID="{39554293-4546-40D8-8D24-3F55F907EC0E}" presName="negativeSpace" presStyleCnt="0"/>
      <dgm:spPr/>
    </dgm:pt>
    <dgm:pt modelId="{4DF3D6BA-14B4-4FCA-AAA6-200FD99306BD}" type="pres">
      <dgm:prSet presAssocID="{39554293-4546-40D8-8D24-3F55F907EC0E}" presName="childText" presStyleLbl="conFgAcc1" presStyleIdx="2" presStyleCnt="5">
        <dgm:presLayoutVars>
          <dgm:bulletEnabled val="1"/>
        </dgm:presLayoutVars>
      </dgm:prSet>
      <dgm:spPr/>
    </dgm:pt>
    <dgm:pt modelId="{95CA78AE-F207-4F5B-955F-D9ABA3DB0435}" type="pres">
      <dgm:prSet presAssocID="{7023E207-63FE-4075-9221-211C06FE014C}" presName="spaceBetweenRectangles" presStyleCnt="0"/>
      <dgm:spPr/>
    </dgm:pt>
    <dgm:pt modelId="{F0DC419A-5631-46A4-9734-E24F57F015C5}" type="pres">
      <dgm:prSet presAssocID="{72E4585C-C4DE-4033-9C37-57DB6C662B7A}" presName="parentLin" presStyleCnt="0"/>
      <dgm:spPr/>
    </dgm:pt>
    <dgm:pt modelId="{945C6CA2-9239-4C6E-8E59-EC28B332973F}" type="pres">
      <dgm:prSet presAssocID="{72E4585C-C4DE-4033-9C37-57DB6C662B7A}" presName="parentLeftMargin" presStyleLbl="node1" presStyleIdx="2" presStyleCnt="5"/>
      <dgm:spPr/>
    </dgm:pt>
    <dgm:pt modelId="{FBC9EAC4-8E4A-482A-A3BB-D2DF3F6409BD}" type="pres">
      <dgm:prSet presAssocID="{72E4585C-C4DE-4033-9C37-57DB6C662B7A}" presName="parentText" presStyleLbl="node1" presStyleIdx="3" presStyleCnt="5">
        <dgm:presLayoutVars>
          <dgm:chMax val="0"/>
          <dgm:bulletEnabled val="1"/>
        </dgm:presLayoutVars>
      </dgm:prSet>
      <dgm:spPr>
        <a:prstGeom prst="rect">
          <a:avLst/>
        </a:prstGeom>
      </dgm:spPr>
    </dgm:pt>
    <dgm:pt modelId="{95482E5C-2401-4C49-9307-22A691012747}" type="pres">
      <dgm:prSet presAssocID="{72E4585C-C4DE-4033-9C37-57DB6C662B7A}" presName="negativeSpace" presStyleCnt="0"/>
      <dgm:spPr/>
    </dgm:pt>
    <dgm:pt modelId="{DBB1B6E9-BD38-4905-B801-A61E48FC139B}" type="pres">
      <dgm:prSet presAssocID="{72E4585C-C4DE-4033-9C37-57DB6C662B7A}" presName="childText" presStyleLbl="conFgAcc1" presStyleIdx="3" presStyleCnt="5">
        <dgm:presLayoutVars>
          <dgm:bulletEnabled val="1"/>
        </dgm:presLayoutVars>
      </dgm:prSet>
      <dgm:spPr/>
    </dgm:pt>
    <dgm:pt modelId="{3FABC9E9-98BC-49D6-AD7C-C89F9648F295}" type="pres">
      <dgm:prSet presAssocID="{C94925BA-55FE-486A-9265-74CDCCB768B1}" presName="spaceBetweenRectangles" presStyleCnt="0"/>
      <dgm:spPr/>
    </dgm:pt>
    <dgm:pt modelId="{29E7D0D4-B3A0-4DDD-BCCC-61F117C18D20}" type="pres">
      <dgm:prSet presAssocID="{6A3D239A-08F9-4939-A042-FB4B8B4ECA2B}" presName="parentLin" presStyleCnt="0"/>
      <dgm:spPr/>
    </dgm:pt>
    <dgm:pt modelId="{CEB98AAE-0B0B-444C-AA31-3267705BFCF9}" type="pres">
      <dgm:prSet presAssocID="{6A3D239A-08F9-4939-A042-FB4B8B4ECA2B}" presName="parentLeftMargin" presStyleLbl="node1" presStyleIdx="3" presStyleCnt="5"/>
      <dgm:spPr/>
    </dgm:pt>
    <dgm:pt modelId="{774A5D8F-599E-4A01-A497-C88073367208}" type="pres">
      <dgm:prSet presAssocID="{6A3D239A-08F9-4939-A042-FB4B8B4ECA2B}" presName="parentText" presStyleLbl="node1" presStyleIdx="4" presStyleCnt="5">
        <dgm:presLayoutVars>
          <dgm:chMax val="0"/>
          <dgm:bulletEnabled val="1"/>
        </dgm:presLayoutVars>
      </dgm:prSet>
      <dgm:spPr>
        <a:prstGeom prst="rect">
          <a:avLst/>
        </a:prstGeom>
      </dgm:spPr>
    </dgm:pt>
    <dgm:pt modelId="{C063549F-FBB2-48C8-A3A6-70B4C0723013}" type="pres">
      <dgm:prSet presAssocID="{6A3D239A-08F9-4939-A042-FB4B8B4ECA2B}" presName="negativeSpace" presStyleCnt="0"/>
      <dgm:spPr/>
    </dgm:pt>
    <dgm:pt modelId="{B8CE34BC-95FE-4DD3-B046-F3BFA9DA904B}" type="pres">
      <dgm:prSet presAssocID="{6A3D239A-08F9-4939-A042-FB4B8B4ECA2B}" presName="childText" presStyleLbl="conFgAcc1" presStyleIdx="4" presStyleCnt="5">
        <dgm:presLayoutVars>
          <dgm:bulletEnabled val="1"/>
        </dgm:presLayoutVars>
      </dgm:prSet>
      <dgm:spPr/>
    </dgm:pt>
  </dgm:ptLst>
  <dgm:cxnLst>
    <dgm:cxn modelId="{4A44D50B-F680-4791-B055-2AD576D76F2C}" type="presOf" srcId="{F1AB8ECC-F3D1-4072-B617-BED058B4478C}" destId="{DCCE5AEC-3700-49FF-81F0-B897DC29F174}" srcOrd="0" destOrd="0" presId="urn:microsoft.com/office/officeart/2005/8/layout/list1"/>
    <dgm:cxn modelId="{934F4C0F-BDEC-4378-9294-3E3AD5877768}" type="presOf" srcId="{29629955-8B1A-48BA-9FA6-BFAAAB9ECE3B}" destId="{7CE815FE-3CFB-4995-97EB-DD96B29E316F}" srcOrd="0" destOrd="0" presId="urn:microsoft.com/office/officeart/2005/8/layout/list1"/>
    <dgm:cxn modelId="{014D0F16-0836-4224-9348-FB2D65AC083C}" type="presOf" srcId="{39554293-4546-40D8-8D24-3F55F907EC0E}" destId="{ED359C98-BAF9-44A4-B8F5-C578516BBCAD}" srcOrd="1" destOrd="0" presId="urn:microsoft.com/office/officeart/2005/8/layout/list1"/>
    <dgm:cxn modelId="{6BBB3227-0925-412A-AFFF-126A43F23136}" srcId="{167D20EF-AB15-4280-977F-9972AC4C20DA}" destId="{6A3D239A-08F9-4939-A042-FB4B8B4ECA2B}" srcOrd="4" destOrd="0" parTransId="{3C6B8D19-D79D-49E0-8441-FEBB8B3BA10B}" sibTransId="{4963CFC9-3851-4AAE-A378-777A0D0DE64D}"/>
    <dgm:cxn modelId="{4306FB2C-C409-4CC5-8813-9F325A37D582}" type="presOf" srcId="{39554293-4546-40D8-8D24-3F55F907EC0E}" destId="{D9C161DD-2FA4-498F-A1B8-C758380332AF}" srcOrd="0" destOrd="0" presId="urn:microsoft.com/office/officeart/2005/8/layout/list1"/>
    <dgm:cxn modelId="{2914422E-2AA8-4744-A358-1E0F9656E4CE}" type="presOf" srcId="{6A3D239A-08F9-4939-A042-FB4B8B4ECA2B}" destId="{CEB98AAE-0B0B-444C-AA31-3267705BFCF9}" srcOrd="0" destOrd="0" presId="urn:microsoft.com/office/officeart/2005/8/layout/list1"/>
    <dgm:cxn modelId="{C5D6E72F-54EB-4416-B398-7A0479D560A3}" srcId="{167D20EF-AB15-4280-977F-9972AC4C20DA}" destId="{F1AB8ECC-F3D1-4072-B617-BED058B4478C}" srcOrd="0" destOrd="0" parTransId="{7AA93F4B-B1FA-45B7-8D7D-822C1ABDBB14}" sibTransId="{509C4ADA-51F1-4607-A22E-B99D2AD98D12}"/>
    <dgm:cxn modelId="{7E373732-96C1-4C55-9AA6-987768724990}" type="presOf" srcId="{5611A8E8-F09E-4840-A2A8-F5CA261C6B6D}" destId="{65F93F1C-9F00-41C0-89E8-8DC3136F5844}" srcOrd="0" destOrd="0" presId="urn:microsoft.com/office/officeart/2005/8/layout/list1"/>
    <dgm:cxn modelId="{6A2EFC38-C014-4A37-A6EF-D5C0B16196C2}" type="presOf" srcId="{72E4585C-C4DE-4033-9C37-57DB6C662B7A}" destId="{FBC9EAC4-8E4A-482A-A3BB-D2DF3F6409BD}" srcOrd="1" destOrd="0" presId="urn:microsoft.com/office/officeart/2005/8/layout/list1"/>
    <dgm:cxn modelId="{1B35BB3B-7665-42A4-B5C8-E47EF0E5AF1F}" srcId="{39554293-4546-40D8-8D24-3F55F907EC0E}" destId="{39B9C7B0-D127-482F-A30D-D155BCC9C610}" srcOrd="0" destOrd="0" parTransId="{D5C96E5F-AEFB-49F4-A358-877C7B2C1D71}" sibTransId="{A8682F3B-3D67-4E56-9DA6-7AB03061C34A}"/>
    <dgm:cxn modelId="{9991E942-21FC-4C6B-BD73-8AD732D90B2A}" srcId="{6A3D239A-08F9-4939-A042-FB4B8B4ECA2B}" destId="{3FE2B2FA-8612-4410-B6D2-0EE23CF5761B}" srcOrd="0" destOrd="0" parTransId="{802E58AE-0C3A-4FBE-A5CE-6A7D349B4C45}" sibTransId="{333E24F9-22BB-405D-918D-B761886FA518}"/>
    <dgm:cxn modelId="{44FED56E-8AFD-4E7B-8FEF-5C1B98255772}" type="presOf" srcId="{F1AB8ECC-F3D1-4072-B617-BED058B4478C}" destId="{C7CA4EE3-D5AE-4F46-85B9-9D2BF67E88F9}" srcOrd="1" destOrd="0" presId="urn:microsoft.com/office/officeart/2005/8/layout/list1"/>
    <dgm:cxn modelId="{C7A86172-5D66-4ABA-B1B5-FFC5A3C280EA}" type="presOf" srcId="{3FE2B2FA-8612-4410-B6D2-0EE23CF5761B}" destId="{B8CE34BC-95FE-4DD3-B046-F3BFA9DA904B}" srcOrd="0" destOrd="0" presId="urn:microsoft.com/office/officeart/2005/8/layout/list1"/>
    <dgm:cxn modelId="{355F4372-9647-449A-8C47-1B5CD237E421}" srcId="{72E4585C-C4DE-4033-9C37-57DB6C662B7A}" destId="{D2058AD9-A661-4CD3-92C2-1B5DD28D213B}" srcOrd="0" destOrd="0" parTransId="{906C679D-1F50-4F99-93B9-B9ED03B7D3D0}" sibTransId="{45584593-E8A9-48BB-9C12-0D45B40A798C}"/>
    <dgm:cxn modelId="{C64FC376-5495-466B-B32A-AB2C99938853}" srcId="{F1AB8ECC-F3D1-4072-B617-BED058B4478C}" destId="{29629955-8B1A-48BA-9FA6-BFAAAB9ECE3B}" srcOrd="0" destOrd="0" parTransId="{F3C25D34-CE7F-4F0D-89E3-45FBDDFCA0CF}" sibTransId="{4A6CCCD4-660B-4740-A291-9E29A5E3BF8B}"/>
    <dgm:cxn modelId="{BE9ED87D-1E50-4DF8-942F-3DFE7DDE3B6B}" type="presOf" srcId="{6A3D239A-08F9-4939-A042-FB4B8B4ECA2B}" destId="{774A5D8F-599E-4A01-A497-C88073367208}" srcOrd="1" destOrd="0" presId="urn:microsoft.com/office/officeart/2005/8/layout/list1"/>
    <dgm:cxn modelId="{6222BE81-D0F3-4C86-9E7B-7CBE0E9C7328}" type="presOf" srcId="{39B9C7B0-D127-482F-A30D-D155BCC9C610}" destId="{4DF3D6BA-14B4-4FCA-AAA6-200FD99306BD}" srcOrd="0" destOrd="0" presId="urn:microsoft.com/office/officeart/2005/8/layout/list1"/>
    <dgm:cxn modelId="{AB7F4482-524D-4623-9A98-D5051D925571}" srcId="{167D20EF-AB15-4280-977F-9972AC4C20DA}" destId="{5611A8E8-F09E-4840-A2A8-F5CA261C6B6D}" srcOrd="1" destOrd="0" parTransId="{837D7D0A-9486-4317-B88B-A8BBB5225B61}" sibTransId="{DFA316B4-4EE5-4465-A9F8-1C55119B69D9}"/>
    <dgm:cxn modelId="{5B60C38F-D335-4F89-B792-66931712E04C}" type="presOf" srcId="{72E4585C-C4DE-4033-9C37-57DB6C662B7A}" destId="{945C6CA2-9239-4C6E-8E59-EC28B332973F}" srcOrd="0" destOrd="0" presId="urn:microsoft.com/office/officeart/2005/8/layout/list1"/>
    <dgm:cxn modelId="{B8B558AA-1679-49E4-9C03-E76CD9820B6B}" type="presOf" srcId="{D2058AD9-A661-4CD3-92C2-1B5DD28D213B}" destId="{DBB1B6E9-BD38-4905-B801-A61E48FC139B}" srcOrd="0" destOrd="0" presId="urn:microsoft.com/office/officeart/2005/8/layout/list1"/>
    <dgm:cxn modelId="{CAF329AB-850C-48F1-A6D4-F815B8BDF35B}" srcId="{5611A8E8-F09E-4840-A2A8-F5CA261C6B6D}" destId="{BACC43AA-8259-4BB8-9DFD-EEC83CA6F01F}" srcOrd="0" destOrd="0" parTransId="{C4C676E4-8902-417A-85E4-D16B25A4D96C}" sibTransId="{832BF025-DD9C-4527-9A20-C8CFC5B2A3F1}"/>
    <dgm:cxn modelId="{0A36BEB7-95DA-459C-8163-F3F990897853}" srcId="{167D20EF-AB15-4280-977F-9972AC4C20DA}" destId="{39554293-4546-40D8-8D24-3F55F907EC0E}" srcOrd="2" destOrd="0" parTransId="{B896D199-957E-4463-8659-86255EA651E2}" sibTransId="{7023E207-63FE-4075-9221-211C06FE014C}"/>
    <dgm:cxn modelId="{FC99FAC1-8C58-4D44-9BB7-A8B19EBA60F6}" srcId="{167D20EF-AB15-4280-977F-9972AC4C20DA}" destId="{72E4585C-C4DE-4033-9C37-57DB6C662B7A}" srcOrd="3" destOrd="0" parTransId="{7BCA27F4-2640-4BC0-A41D-210410D9B783}" sibTransId="{C94925BA-55FE-486A-9265-74CDCCB768B1}"/>
    <dgm:cxn modelId="{CC0284CF-465D-47EE-8DC0-E36A849716F9}" type="presOf" srcId="{167D20EF-AB15-4280-977F-9972AC4C20DA}" destId="{22AAA8F4-22E7-4C38-A716-24E3993410B9}" srcOrd="0" destOrd="0" presId="urn:microsoft.com/office/officeart/2005/8/layout/list1"/>
    <dgm:cxn modelId="{67592BD3-6A64-4FDE-AD22-A9625516BD8F}" type="presOf" srcId="{5611A8E8-F09E-4840-A2A8-F5CA261C6B6D}" destId="{719DA6F1-415F-4634-A07A-CB77C8778FBC}" srcOrd="1" destOrd="0" presId="urn:microsoft.com/office/officeart/2005/8/layout/list1"/>
    <dgm:cxn modelId="{48D801D5-DD0D-47AC-BF27-007DE9F9E354}" type="presOf" srcId="{BACC43AA-8259-4BB8-9DFD-EEC83CA6F01F}" destId="{D2D0DC2F-B00B-4996-B32B-8E603F0AE362}" srcOrd="0" destOrd="0" presId="urn:microsoft.com/office/officeart/2005/8/layout/list1"/>
    <dgm:cxn modelId="{279F8658-252D-4B7B-A206-26E77ECAE921}" type="presParOf" srcId="{22AAA8F4-22E7-4C38-A716-24E3993410B9}" destId="{BCB44D79-6C61-4FB4-B3A5-39BE587085AB}" srcOrd="0" destOrd="0" presId="urn:microsoft.com/office/officeart/2005/8/layout/list1"/>
    <dgm:cxn modelId="{72AF1888-1E23-4F1A-B651-2ACBEDF370F6}" type="presParOf" srcId="{BCB44D79-6C61-4FB4-B3A5-39BE587085AB}" destId="{DCCE5AEC-3700-49FF-81F0-B897DC29F174}" srcOrd="0" destOrd="0" presId="urn:microsoft.com/office/officeart/2005/8/layout/list1"/>
    <dgm:cxn modelId="{E9931B37-F1B3-4F92-83FC-2A3048CB2322}" type="presParOf" srcId="{BCB44D79-6C61-4FB4-B3A5-39BE587085AB}" destId="{C7CA4EE3-D5AE-4F46-85B9-9D2BF67E88F9}" srcOrd="1" destOrd="0" presId="urn:microsoft.com/office/officeart/2005/8/layout/list1"/>
    <dgm:cxn modelId="{BE93BF33-2402-4960-8385-D1E3E0C5CD90}" type="presParOf" srcId="{22AAA8F4-22E7-4C38-A716-24E3993410B9}" destId="{441AA684-9303-488C-859C-A19F3481F4E8}" srcOrd="1" destOrd="0" presId="urn:microsoft.com/office/officeart/2005/8/layout/list1"/>
    <dgm:cxn modelId="{771BE0DF-6C52-490F-8BAE-75307622368A}" type="presParOf" srcId="{22AAA8F4-22E7-4C38-A716-24E3993410B9}" destId="{7CE815FE-3CFB-4995-97EB-DD96B29E316F}" srcOrd="2" destOrd="0" presId="urn:microsoft.com/office/officeart/2005/8/layout/list1"/>
    <dgm:cxn modelId="{32C454CF-C4EE-48BF-B18C-29FAFCFFA107}" type="presParOf" srcId="{22AAA8F4-22E7-4C38-A716-24E3993410B9}" destId="{AB7DF98E-BB0D-4DA9-9CD9-C0AF6ADD5449}" srcOrd="3" destOrd="0" presId="urn:microsoft.com/office/officeart/2005/8/layout/list1"/>
    <dgm:cxn modelId="{040F8E4C-3C9D-4EB3-9F92-ADB05A4CB5D1}" type="presParOf" srcId="{22AAA8F4-22E7-4C38-A716-24E3993410B9}" destId="{9EDC4764-0442-45E1-9619-097E55070CBB}" srcOrd="4" destOrd="0" presId="urn:microsoft.com/office/officeart/2005/8/layout/list1"/>
    <dgm:cxn modelId="{DC959ACE-D5AB-416D-A91F-1FE48DD47679}" type="presParOf" srcId="{9EDC4764-0442-45E1-9619-097E55070CBB}" destId="{65F93F1C-9F00-41C0-89E8-8DC3136F5844}" srcOrd="0" destOrd="0" presId="urn:microsoft.com/office/officeart/2005/8/layout/list1"/>
    <dgm:cxn modelId="{BA90AA29-3041-4783-ADFE-D22086281945}" type="presParOf" srcId="{9EDC4764-0442-45E1-9619-097E55070CBB}" destId="{719DA6F1-415F-4634-A07A-CB77C8778FBC}" srcOrd="1" destOrd="0" presId="urn:microsoft.com/office/officeart/2005/8/layout/list1"/>
    <dgm:cxn modelId="{224490D1-A237-48C4-A754-BD52A1099EC9}" type="presParOf" srcId="{22AAA8F4-22E7-4C38-A716-24E3993410B9}" destId="{A99EF7F6-1806-4C53-9CF4-C80F0EB81700}" srcOrd="5" destOrd="0" presId="urn:microsoft.com/office/officeart/2005/8/layout/list1"/>
    <dgm:cxn modelId="{E45362AE-CF10-49C8-9844-BD2FBC1C6A5D}" type="presParOf" srcId="{22AAA8F4-22E7-4C38-A716-24E3993410B9}" destId="{D2D0DC2F-B00B-4996-B32B-8E603F0AE362}" srcOrd="6" destOrd="0" presId="urn:microsoft.com/office/officeart/2005/8/layout/list1"/>
    <dgm:cxn modelId="{5D4AF4BD-9C31-417D-BE39-6B88E039749A}" type="presParOf" srcId="{22AAA8F4-22E7-4C38-A716-24E3993410B9}" destId="{C94E46EC-D7F2-419A-9FCC-4F44856ECC41}" srcOrd="7" destOrd="0" presId="urn:microsoft.com/office/officeart/2005/8/layout/list1"/>
    <dgm:cxn modelId="{0421B646-DEA4-479A-B651-691DCD8EE5E8}" type="presParOf" srcId="{22AAA8F4-22E7-4C38-A716-24E3993410B9}" destId="{07A4EB08-08EB-4673-94AB-722998CFE126}" srcOrd="8" destOrd="0" presId="urn:microsoft.com/office/officeart/2005/8/layout/list1"/>
    <dgm:cxn modelId="{25FA1549-D7D6-46F5-AE06-4FA03F4CAD97}" type="presParOf" srcId="{07A4EB08-08EB-4673-94AB-722998CFE126}" destId="{D9C161DD-2FA4-498F-A1B8-C758380332AF}" srcOrd="0" destOrd="0" presId="urn:microsoft.com/office/officeart/2005/8/layout/list1"/>
    <dgm:cxn modelId="{19AE9B15-5B9C-4F06-99A0-07FE0A8D3ABE}" type="presParOf" srcId="{07A4EB08-08EB-4673-94AB-722998CFE126}" destId="{ED359C98-BAF9-44A4-B8F5-C578516BBCAD}" srcOrd="1" destOrd="0" presId="urn:microsoft.com/office/officeart/2005/8/layout/list1"/>
    <dgm:cxn modelId="{9C198940-0D75-4062-BBB2-06E7AF6AEA92}" type="presParOf" srcId="{22AAA8F4-22E7-4C38-A716-24E3993410B9}" destId="{A759BD84-0333-4B4A-B4A8-A60A357A88E2}" srcOrd="9" destOrd="0" presId="urn:microsoft.com/office/officeart/2005/8/layout/list1"/>
    <dgm:cxn modelId="{B5452ABE-5B9A-46BE-BF55-44855638235B}" type="presParOf" srcId="{22AAA8F4-22E7-4C38-A716-24E3993410B9}" destId="{4DF3D6BA-14B4-4FCA-AAA6-200FD99306BD}" srcOrd="10" destOrd="0" presId="urn:microsoft.com/office/officeart/2005/8/layout/list1"/>
    <dgm:cxn modelId="{D1C71401-8CE5-4059-A998-0027BB7C188A}" type="presParOf" srcId="{22AAA8F4-22E7-4C38-A716-24E3993410B9}" destId="{95CA78AE-F207-4F5B-955F-D9ABA3DB0435}" srcOrd="11" destOrd="0" presId="urn:microsoft.com/office/officeart/2005/8/layout/list1"/>
    <dgm:cxn modelId="{BCB95D89-293B-4B1E-AE11-65A8895DD9DC}" type="presParOf" srcId="{22AAA8F4-22E7-4C38-A716-24E3993410B9}" destId="{F0DC419A-5631-46A4-9734-E24F57F015C5}" srcOrd="12" destOrd="0" presId="urn:microsoft.com/office/officeart/2005/8/layout/list1"/>
    <dgm:cxn modelId="{03332A4A-DDA9-4CF8-8A9F-18E8D929A0D3}" type="presParOf" srcId="{F0DC419A-5631-46A4-9734-E24F57F015C5}" destId="{945C6CA2-9239-4C6E-8E59-EC28B332973F}" srcOrd="0" destOrd="0" presId="urn:microsoft.com/office/officeart/2005/8/layout/list1"/>
    <dgm:cxn modelId="{DC40C240-01E4-47AB-BAA2-0F99EFA27E40}" type="presParOf" srcId="{F0DC419A-5631-46A4-9734-E24F57F015C5}" destId="{FBC9EAC4-8E4A-482A-A3BB-D2DF3F6409BD}" srcOrd="1" destOrd="0" presId="urn:microsoft.com/office/officeart/2005/8/layout/list1"/>
    <dgm:cxn modelId="{DD01DB81-1EC3-4547-B8E2-145909FBC126}" type="presParOf" srcId="{22AAA8F4-22E7-4C38-A716-24E3993410B9}" destId="{95482E5C-2401-4C49-9307-22A691012747}" srcOrd="13" destOrd="0" presId="urn:microsoft.com/office/officeart/2005/8/layout/list1"/>
    <dgm:cxn modelId="{E00FB3F9-53F3-4020-9E57-FF9E11ED7DAA}" type="presParOf" srcId="{22AAA8F4-22E7-4C38-A716-24E3993410B9}" destId="{DBB1B6E9-BD38-4905-B801-A61E48FC139B}" srcOrd="14" destOrd="0" presId="urn:microsoft.com/office/officeart/2005/8/layout/list1"/>
    <dgm:cxn modelId="{B4B5E0F0-C4D7-4276-8091-E495FF7E2F6C}" type="presParOf" srcId="{22AAA8F4-22E7-4C38-A716-24E3993410B9}" destId="{3FABC9E9-98BC-49D6-AD7C-C89F9648F295}" srcOrd="15" destOrd="0" presId="urn:microsoft.com/office/officeart/2005/8/layout/list1"/>
    <dgm:cxn modelId="{C431B5A3-1766-4353-A92A-9F6D0561A3C8}" type="presParOf" srcId="{22AAA8F4-22E7-4C38-A716-24E3993410B9}" destId="{29E7D0D4-B3A0-4DDD-BCCC-61F117C18D20}" srcOrd="16" destOrd="0" presId="urn:microsoft.com/office/officeart/2005/8/layout/list1"/>
    <dgm:cxn modelId="{59EA39D5-CE36-4C09-BAB5-6E36912EF9DC}" type="presParOf" srcId="{29E7D0D4-B3A0-4DDD-BCCC-61F117C18D20}" destId="{CEB98AAE-0B0B-444C-AA31-3267705BFCF9}" srcOrd="0" destOrd="0" presId="urn:microsoft.com/office/officeart/2005/8/layout/list1"/>
    <dgm:cxn modelId="{679BAC14-688B-4415-9F6A-EF2F9B101179}" type="presParOf" srcId="{29E7D0D4-B3A0-4DDD-BCCC-61F117C18D20}" destId="{774A5D8F-599E-4A01-A497-C88073367208}" srcOrd="1" destOrd="0" presId="urn:microsoft.com/office/officeart/2005/8/layout/list1"/>
    <dgm:cxn modelId="{814478DC-C69A-4C00-B04C-B160EA928B4C}" type="presParOf" srcId="{22AAA8F4-22E7-4C38-A716-24E3993410B9}" destId="{C063549F-FBB2-48C8-A3A6-70B4C0723013}" srcOrd="17" destOrd="0" presId="urn:microsoft.com/office/officeart/2005/8/layout/list1"/>
    <dgm:cxn modelId="{4A75E52A-C5D2-423A-A78D-8C80F4497462}" type="presParOf" srcId="{22AAA8F4-22E7-4C38-A716-24E3993410B9}" destId="{B8CE34BC-95FE-4DD3-B046-F3BFA9DA904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815FE-3CFB-4995-97EB-DD96B29E316F}">
      <dsp:nvSpPr>
        <dsp:cNvPr id="0" name=""/>
        <dsp:cNvSpPr/>
      </dsp:nvSpPr>
      <dsp:spPr>
        <a:xfrm>
          <a:off x="0" y="183697"/>
          <a:ext cx="8671195" cy="796950"/>
        </a:xfrm>
        <a:prstGeom prst="rect">
          <a:avLst/>
        </a:prstGeom>
        <a:solidFill>
          <a:schemeClr val="lt1">
            <a:alpha val="90000"/>
            <a:hueOff val="0"/>
            <a:satOff val="0"/>
            <a:lumOff val="0"/>
            <a:alphaOff val="0"/>
          </a:schemeClr>
        </a:solidFill>
        <a:ln w="28575" cap="flat" cmpd="sng" algn="ctr">
          <a:solidFill>
            <a:srgbClr val="E1B14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981" tIns="229108" rIns="672981"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Establish leadership by ensuring the right people are on the team and clarifying the team’s vision, goals, roles, and process for collaborating to achieve excellence.</a:t>
          </a:r>
          <a:endParaRPr lang="en-US" sz="1600" kern="1200"/>
        </a:p>
      </dsp:txBody>
      <dsp:txXfrm>
        <a:off x="0" y="183697"/>
        <a:ext cx="8671195" cy="796950"/>
      </dsp:txXfrm>
    </dsp:sp>
    <dsp:sp modelId="{C7CA4EE3-D5AE-4F46-85B9-9D2BF67E88F9}">
      <dsp:nvSpPr>
        <dsp:cNvPr id="0" name=""/>
        <dsp:cNvSpPr/>
      </dsp:nvSpPr>
      <dsp:spPr>
        <a:xfrm>
          <a:off x="433559" y="21337"/>
          <a:ext cx="6069836" cy="324720"/>
        </a:xfrm>
        <a:prstGeom prst="rect">
          <a:avLst/>
        </a:prstGeom>
        <a:solidFill>
          <a:srgbClr val="E1B1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25" tIns="0" rIns="229425" bIns="0" numCol="1" spcCol="1270" anchor="ctr" anchorCtr="0">
          <a:noAutofit/>
        </a:bodyPr>
        <a:lstStyle/>
        <a:p>
          <a:pPr marL="0" lvl="0" indent="0" algn="l" defTabSz="711200">
            <a:lnSpc>
              <a:spcPct val="90000"/>
            </a:lnSpc>
            <a:spcBef>
              <a:spcPct val="0"/>
            </a:spcBef>
            <a:spcAft>
              <a:spcPct val="35000"/>
            </a:spcAft>
            <a:buNone/>
          </a:pPr>
          <a:r>
            <a:rPr lang="en-US" sz="1600" b="1" kern="1200"/>
            <a:t>Launch and Lead</a:t>
          </a:r>
        </a:p>
      </dsp:txBody>
      <dsp:txXfrm>
        <a:off x="433559" y="21337"/>
        <a:ext cx="6069836" cy="324720"/>
      </dsp:txXfrm>
    </dsp:sp>
    <dsp:sp modelId="{D2D0DC2F-B00B-4996-B32B-8E603F0AE362}">
      <dsp:nvSpPr>
        <dsp:cNvPr id="0" name=""/>
        <dsp:cNvSpPr/>
      </dsp:nvSpPr>
      <dsp:spPr>
        <a:xfrm>
          <a:off x="0" y="1202407"/>
          <a:ext cx="8671195" cy="796950"/>
        </a:xfrm>
        <a:prstGeom prst="rect">
          <a:avLst/>
        </a:prstGeom>
        <a:solidFill>
          <a:schemeClr val="lt1">
            <a:alpha val="90000"/>
            <a:hueOff val="0"/>
            <a:satOff val="0"/>
            <a:lumOff val="0"/>
            <a:alphaOff val="0"/>
          </a:schemeClr>
        </a:solidFill>
        <a:ln w="28575"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981" tIns="229108" rIns="672981"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Build team spirit and help your team collaborate productively to achieve your common goal of teaching and learning excellence.</a:t>
          </a:r>
          <a:endParaRPr lang="en-US" sz="1600" kern="1200"/>
        </a:p>
      </dsp:txBody>
      <dsp:txXfrm>
        <a:off x="0" y="1202407"/>
        <a:ext cx="8671195" cy="796950"/>
      </dsp:txXfrm>
    </dsp:sp>
    <dsp:sp modelId="{719DA6F1-415F-4634-A07A-CB77C8778FBC}">
      <dsp:nvSpPr>
        <dsp:cNvPr id="0" name=""/>
        <dsp:cNvSpPr/>
      </dsp:nvSpPr>
      <dsp:spPr>
        <a:xfrm>
          <a:off x="433559" y="1040047"/>
          <a:ext cx="6069836" cy="324720"/>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25" tIns="0" rIns="229425" bIns="0" numCol="1" spcCol="1270" anchor="ctr" anchorCtr="0">
          <a:noAutofit/>
        </a:bodyPr>
        <a:lstStyle/>
        <a:p>
          <a:pPr marL="0" lvl="0" indent="0" algn="l" defTabSz="711200">
            <a:lnSpc>
              <a:spcPct val="90000"/>
            </a:lnSpc>
            <a:spcBef>
              <a:spcPct val="0"/>
            </a:spcBef>
            <a:spcAft>
              <a:spcPct val="35000"/>
            </a:spcAft>
            <a:buNone/>
          </a:pPr>
          <a:r>
            <a:rPr lang="en-US" sz="1600" b="1" kern="1200"/>
            <a:t>Build Team Cohesion</a:t>
          </a:r>
        </a:p>
      </dsp:txBody>
      <dsp:txXfrm>
        <a:off x="433559" y="1040047"/>
        <a:ext cx="6069836" cy="324720"/>
      </dsp:txXfrm>
    </dsp:sp>
    <dsp:sp modelId="{4DF3D6BA-14B4-4FCA-AAA6-200FD99306BD}">
      <dsp:nvSpPr>
        <dsp:cNvPr id="0" name=""/>
        <dsp:cNvSpPr/>
      </dsp:nvSpPr>
      <dsp:spPr>
        <a:xfrm>
          <a:off x="0" y="2221117"/>
          <a:ext cx="8671195" cy="796950"/>
        </a:xfrm>
        <a:prstGeom prst="rect">
          <a:avLst/>
        </a:prstGeom>
        <a:solidFill>
          <a:schemeClr val="lt1">
            <a:alpha val="90000"/>
            <a:hueOff val="0"/>
            <a:satOff val="0"/>
            <a:lumOff val="0"/>
            <a:alphaOff val="0"/>
          </a:schemeClr>
        </a:solidFill>
        <a:ln w="28575" cap="flat" cmpd="sng" algn="ctr">
          <a:solidFill>
            <a:srgbClr val="338F8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981" tIns="229108" rIns="672981"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Provide support and development to each educator, through co-planning, co-teaching or co-leading, modeling, observing and providing feedback, and coaching.</a:t>
          </a:r>
          <a:endParaRPr lang="en-US" sz="1600" kern="1200"/>
        </a:p>
      </dsp:txBody>
      <dsp:txXfrm>
        <a:off x="0" y="2221117"/>
        <a:ext cx="8671195" cy="796950"/>
      </dsp:txXfrm>
    </dsp:sp>
    <dsp:sp modelId="{ED359C98-BAF9-44A4-B8F5-C578516BBCAD}">
      <dsp:nvSpPr>
        <dsp:cNvPr id="0" name=""/>
        <dsp:cNvSpPr/>
      </dsp:nvSpPr>
      <dsp:spPr>
        <a:xfrm>
          <a:off x="433559" y="2058757"/>
          <a:ext cx="6069836" cy="324720"/>
        </a:xfrm>
        <a:prstGeom prst="rect">
          <a:avLst/>
        </a:prstGeom>
        <a:solidFill>
          <a:srgbClr val="338F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25" tIns="0" rIns="229425" bIns="0" numCol="1" spcCol="1270" anchor="ctr" anchorCtr="0">
          <a:noAutofit/>
        </a:bodyPr>
        <a:lstStyle/>
        <a:p>
          <a:pPr marL="0" lvl="0" indent="0" algn="l" defTabSz="711200">
            <a:lnSpc>
              <a:spcPct val="90000"/>
            </a:lnSpc>
            <a:spcBef>
              <a:spcPct val="0"/>
            </a:spcBef>
            <a:spcAft>
              <a:spcPct val="35000"/>
            </a:spcAft>
            <a:buNone/>
          </a:pPr>
          <a:r>
            <a:rPr lang="en-US" sz="1600" b="1" kern="1200"/>
            <a:t>Support and Develop Individuals</a:t>
          </a:r>
        </a:p>
      </dsp:txBody>
      <dsp:txXfrm>
        <a:off x="433559" y="2058757"/>
        <a:ext cx="6069836" cy="324720"/>
      </dsp:txXfrm>
    </dsp:sp>
    <dsp:sp modelId="{DBB1B6E9-BD38-4905-B801-A61E48FC139B}">
      <dsp:nvSpPr>
        <dsp:cNvPr id="0" name=""/>
        <dsp:cNvSpPr/>
      </dsp:nvSpPr>
      <dsp:spPr>
        <a:xfrm>
          <a:off x="0" y="3239827"/>
          <a:ext cx="8671195" cy="796950"/>
        </a:xfrm>
        <a:prstGeom prst="rect">
          <a:avLst/>
        </a:prstGeom>
        <a:solidFill>
          <a:schemeClr val="lt1">
            <a:alpha val="90000"/>
            <a:hueOff val="0"/>
            <a:satOff val="0"/>
            <a:lumOff val="0"/>
            <a:alphaOff val="0"/>
          </a:schemeClr>
        </a:solidFill>
        <a:ln w="28575" cap="flat" cmpd="sng" algn="ctr">
          <a:solidFill>
            <a:srgbClr val="DE452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981" tIns="229108" rIns="672981"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Take care of yourself and improve your leadership and professional skills and competencies to achieve consistent performance.</a:t>
          </a:r>
          <a:endParaRPr lang="en-US" sz="1600" kern="1200"/>
        </a:p>
      </dsp:txBody>
      <dsp:txXfrm>
        <a:off x="0" y="3239827"/>
        <a:ext cx="8671195" cy="796950"/>
      </dsp:txXfrm>
    </dsp:sp>
    <dsp:sp modelId="{FBC9EAC4-8E4A-482A-A3BB-D2DF3F6409BD}">
      <dsp:nvSpPr>
        <dsp:cNvPr id="0" name=""/>
        <dsp:cNvSpPr/>
      </dsp:nvSpPr>
      <dsp:spPr>
        <a:xfrm>
          <a:off x="433559" y="3077467"/>
          <a:ext cx="6069836" cy="324720"/>
        </a:xfrm>
        <a:prstGeom prst="rect">
          <a:avLst/>
        </a:prstGeom>
        <a:solidFill>
          <a:srgbClr val="C0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25" tIns="0" rIns="229425" bIns="0" numCol="1" spcCol="1270" anchor="ctr" anchorCtr="0">
          <a:noAutofit/>
        </a:bodyPr>
        <a:lstStyle/>
        <a:p>
          <a:pPr marL="0" lvl="0" indent="0" algn="l" defTabSz="711200">
            <a:lnSpc>
              <a:spcPct val="90000"/>
            </a:lnSpc>
            <a:spcBef>
              <a:spcPct val="0"/>
            </a:spcBef>
            <a:spcAft>
              <a:spcPct val="35000"/>
            </a:spcAft>
            <a:buNone/>
          </a:pPr>
          <a:r>
            <a:rPr lang="en-US" sz="1600" b="1" kern="1200"/>
            <a:t>Manage Yourself</a:t>
          </a:r>
        </a:p>
      </dsp:txBody>
      <dsp:txXfrm>
        <a:off x="433559" y="3077467"/>
        <a:ext cx="6069836" cy="324720"/>
      </dsp:txXfrm>
    </dsp:sp>
    <dsp:sp modelId="{B8CE34BC-95FE-4DD3-B046-F3BFA9DA904B}">
      <dsp:nvSpPr>
        <dsp:cNvPr id="0" name=""/>
        <dsp:cNvSpPr/>
      </dsp:nvSpPr>
      <dsp:spPr>
        <a:xfrm>
          <a:off x="0" y="4258537"/>
          <a:ext cx="8671195" cy="796950"/>
        </a:xfrm>
        <a:prstGeom prst="rect">
          <a:avLst/>
        </a:prstGeom>
        <a:solidFill>
          <a:schemeClr val="lt1">
            <a:alpha val="90000"/>
            <a:hueOff val="0"/>
            <a:satOff val="0"/>
            <a:lumOff val="0"/>
            <a:alphaOff val="0"/>
          </a:schemeClr>
        </a:solidFill>
        <a:ln w="28575" cap="flat" cmpd="sng" algn="ctr">
          <a:solidFill>
            <a:srgbClr val="305064"/>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2981" tIns="229108" rIns="672981"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a:t>Lead others openly and rapidly to implement the specific elements of instructional excellence and achieve high-standards, high-growth learning. </a:t>
          </a:r>
          <a:endParaRPr lang="en-US" sz="1600" kern="1200"/>
        </a:p>
      </dsp:txBody>
      <dsp:txXfrm>
        <a:off x="0" y="4258537"/>
        <a:ext cx="8671195" cy="796950"/>
      </dsp:txXfrm>
    </dsp:sp>
    <dsp:sp modelId="{774A5D8F-599E-4A01-A497-C88073367208}">
      <dsp:nvSpPr>
        <dsp:cNvPr id="0" name=""/>
        <dsp:cNvSpPr/>
      </dsp:nvSpPr>
      <dsp:spPr>
        <a:xfrm>
          <a:off x="433559" y="4096177"/>
          <a:ext cx="6069836" cy="324720"/>
        </a:xfrm>
        <a:prstGeom prst="rect">
          <a:avLst/>
        </a:prstGeom>
        <a:solidFill>
          <a:srgbClr val="3050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9425" tIns="0" rIns="229425" bIns="0" numCol="1" spcCol="1270" anchor="ctr" anchorCtr="0">
          <a:noAutofit/>
        </a:bodyPr>
        <a:lstStyle/>
        <a:p>
          <a:pPr marL="0" lvl="0" indent="0" algn="l" defTabSz="711200">
            <a:lnSpc>
              <a:spcPct val="90000"/>
            </a:lnSpc>
            <a:spcBef>
              <a:spcPct val="0"/>
            </a:spcBef>
            <a:spcAft>
              <a:spcPct val="35000"/>
            </a:spcAft>
            <a:buNone/>
          </a:pPr>
          <a:r>
            <a:rPr lang="en-US" sz="1600" b="1" kern="1200"/>
            <a:t>Lead Instructional Excellence</a:t>
          </a:r>
        </a:p>
      </dsp:txBody>
      <dsp:txXfrm>
        <a:off x="433559" y="4096177"/>
        <a:ext cx="6069836" cy="3247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0.14843</cdr:x>
      <cdr:y>0.8842</cdr:y>
    </cdr:from>
    <cdr:to>
      <cdr:x>0.58747</cdr:x>
      <cdr:y>1</cdr:y>
    </cdr:to>
    <cdr:sp macro="" textlink="">
      <cdr:nvSpPr>
        <cdr:cNvPr id="2" name="TextBox 1">
          <a:extLst xmlns:a="http://schemas.openxmlformats.org/drawingml/2006/main">
            <a:ext uri="{FF2B5EF4-FFF2-40B4-BE49-F238E27FC236}">
              <a16:creationId xmlns:a16="http://schemas.microsoft.com/office/drawing/2014/main" id="{335503F3-0067-4367-A877-4ABD85ED00E5}"/>
            </a:ext>
          </a:extLst>
        </cdr:cNvPr>
        <cdr:cNvSpPr txBox="1"/>
      </cdr:nvSpPr>
      <cdr:spPr>
        <a:xfrm xmlns:a="http://schemas.openxmlformats.org/drawingml/2006/main">
          <a:off x="789829" y="3006142"/>
          <a:ext cx="2336275" cy="39368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t>Percentiles of Learning Gains Produced by Teachers</a:t>
          </a:r>
        </a:p>
      </cdr:txBody>
    </cdr:sp>
  </cdr:relSizeAnchor>
  <cdr:relSizeAnchor xmlns:cdr="http://schemas.openxmlformats.org/drawingml/2006/chartDrawing">
    <cdr:from>
      <cdr:x>0.2144</cdr:x>
      <cdr:y>0.56778</cdr:y>
    </cdr:from>
    <cdr:to>
      <cdr:x>0.32881</cdr:x>
      <cdr:y>0.72171</cdr:y>
    </cdr:to>
    <cdr:sp macro="" textlink="">
      <cdr:nvSpPr>
        <cdr:cNvPr id="3" name="TextBox 2">
          <a:extLst xmlns:a="http://schemas.openxmlformats.org/drawingml/2006/main">
            <a:ext uri="{FF2B5EF4-FFF2-40B4-BE49-F238E27FC236}">
              <a16:creationId xmlns:a16="http://schemas.microsoft.com/office/drawing/2014/main" id="{88BA9057-1150-4D30-A2BE-6DB18B0D0C58}"/>
            </a:ext>
          </a:extLst>
        </cdr:cNvPr>
        <cdr:cNvSpPr txBox="1"/>
      </cdr:nvSpPr>
      <cdr:spPr>
        <a:xfrm xmlns:a="http://schemas.openxmlformats.org/drawingml/2006/main">
          <a:off x="1140896" y="1930357"/>
          <a:ext cx="608791" cy="5233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t>Reading</a:t>
          </a:r>
        </a:p>
        <a:p xmlns:a="http://schemas.openxmlformats.org/drawingml/2006/main">
          <a:pPr algn="ctr"/>
          <a:r>
            <a:rPr lang="en-US" sz="1400" dirty="0"/>
            <a:t>&amp; Math</a:t>
          </a:r>
        </a:p>
      </cdr:txBody>
    </cdr:sp>
  </cdr:relSizeAnchor>
  <cdr:relSizeAnchor xmlns:cdr="http://schemas.openxmlformats.org/drawingml/2006/chartDrawing">
    <cdr:from>
      <cdr:x>0.79676</cdr:x>
      <cdr:y>0.56778</cdr:y>
    </cdr:from>
    <cdr:to>
      <cdr:x>0.91116</cdr:x>
      <cdr:y>0.72171</cdr:y>
    </cdr:to>
    <cdr:sp macro="" textlink="">
      <cdr:nvSpPr>
        <cdr:cNvPr id="4"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4239808"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Math</a:t>
          </a:r>
        </a:p>
      </cdr:txBody>
    </cdr:sp>
  </cdr:relSizeAnchor>
  <cdr:relSizeAnchor xmlns:cdr="http://schemas.openxmlformats.org/drawingml/2006/chartDrawing">
    <cdr:from>
      <cdr:x>0.5</cdr:x>
      <cdr:y>0.56778</cdr:y>
    </cdr:from>
    <cdr:to>
      <cdr:x>0.61441</cdr:x>
      <cdr:y>0.72171</cdr:y>
    </cdr:to>
    <cdr:sp macro="" textlink="">
      <cdr:nvSpPr>
        <cdr:cNvPr id="5" name="TextBox 1">
          <a:extLst xmlns:a="http://schemas.openxmlformats.org/drawingml/2006/main">
            <a:ext uri="{FF2B5EF4-FFF2-40B4-BE49-F238E27FC236}">
              <a16:creationId xmlns:a16="http://schemas.microsoft.com/office/drawing/2014/main" id="{804FD52A-90BB-4013-A65E-BF5238330CA0}"/>
            </a:ext>
          </a:extLst>
        </cdr:cNvPr>
        <cdr:cNvSpPr txBox="1"/>
      </cdr:nvSpPr>
      <cdr:spPr>
        <a:xfrm xmlns:a="http://schemas.openxmlformats.org/drawingml/2006/main">
          <a:off x="2660664" y="1930357"/>
          <a:ext cx="608791" cy="5233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Reading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1B1E8B-471B-49E6-9942-036CC76B827F}" type="datetimeFigureOut">
              <a:rPr lang="en-US" smtClean="0"/>
              <a:t>11/13/2019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ECE7F-0B4A-4070-80F6-26359A84C081}" type="slidenum">
              <a:rPr lang="en-US" smtClean="0"/>
              <a:t>‹#›</a:t>
            </a:fld>
            <a:endParaRPr lang="en-US"/>
          </a:p>
        </p:txBody>
      </p:sp>
    </p:spTree>
    <p:extLst>
      <p:ext uri="{BB962C8B-B14F-4D97-AF65-F5344CB8AC3E}">
        <p14:creationId xmlns:p14="http://schemas.microsoft.com/office/powerpoint/2010/main" val="411375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pportunityculture.schoolexcellenceportal.org/node/5309"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Estimated Time: </a:t>
            </a:r>
            <a:r>
              <a:rPr lang="en-US" dirty="0"/>
              <a:t>90 minutes</a:t>
            </a:r>
            <a:endParaRPr lang="en-US" b="0" i="0" dirty="0"/>
          </a:p>
          <a:p>
            <a:endParaRPr lang="en-US" b="1" dirty="0"/>
          </a:p>
          <a:p>
            <a:r>
              <a:rPr lang="en-US" b="1" dirty="0"/>
              <a:t>Materials:</a:t>
            </a:r>
          </a:p>
          <a:p>
            <a:pPr marL="171450" indent="-171450">
              <a:buFont typeface="Arial" panose="020B0604020202020204" pitchFamily="34" charset="0"/>
              <a:buChar char="•"/>
            </a:pPr>
            <a:r>
              <a:rPr lang="en-US" dirty="0"/>
              <a:t>Upload examples of tracking documents into the Portal.</a:t>
            </a:r>
          </a:p>
          <a:p>
            <a:pPr marL="171450" indent="-171450">
              <a:buFont typeface="Arial" panose="020B0604020202020204" pitchFamily="34" charset="0"/>
              <a:buChar char="•"/>
            </a:pPr>
            <a:r>
              <a:rPr lang="en-US" dirty="0"/>
              <a:t>Chart paper, markers, and sticky notes—one for each principal.</a:t>
            </a:r>
          </a:p>
          <a:p>
            <a:pPr marL="171450" indent="-171450">
              <a:buFont typeface="Arial" panose="020B0604020202020204" pitchFamily="34" charset="0"/>
              <a:buChar char="•"/>
            </a:pPr>
            <a:r>
              <a:rPr lang="en-US" b="0" i="0" baseline="0" dirty="0" err="1"/>
              <a:t>Hanouts</a:t>
            </a:r>
            <a:r>
              <a:rPr lang="en-US" b="0" i="0" baseline="0" dirty="0"/>
              <a:t> used during this session: Standing Agendas for Leading Instructional Team of Leaders</a:t>
            </a:r>
            <a:endParaRPr lang="en-US" b="0" i="0" baseline="0" dirty="0">
              <a:cs typeface="Calibri"/>
            </a:endParaRPr>
          </a:p>
          <a:p>
            <a:pPr marL="171450" indent="-171450">
              <a:buFont typeface="Arial" panose="020B0604020202020204" pitchFamily="34" charset="0"/>
              <a:buChar char="•"/>
            </a:pPr>
            <a:endParaRPr lang="en-US" dirty="0">
              <a:cs typeface="Calibri"/>
            </a:endParaRPr>
          </a:p>
        </p:txBody>
      </p:sp>
      <p:sp>
        <p:nvSpPr>
          <p:cNvPr id="4" name="Slide Number Placeholder 3"/>
          <p:cNvSpPr>
            <a:spLocks noGrp="1"/>
          </p:cNvSpPr>
          <p:nvPr>
            <p:ph type="sldNum" sz="quarter" idx="10"/>
          </p:nvPr>
        </p:nvSpPr>
        <p:spPr/>
        <p:txBody>
          <a:bodyPr/>
          <a:lstStyle/>
          <a:p>
            <a:fld id="{896ECE7F-0B4A-4070-80F6-26359A84C081}" type="slidenum">
              <a:rPr lang="en-US" smtClean="0"/>
              <a:t>1</a:t>
            </a:fld>
            <a:endParaRPr lang="en-US"/>
          </a:p>
        </p:txBody>
      </p:sp>
    </p:spTree>
    <p:extLst>
      <p:ext uri="{BB962C8B-B14F-4D97-AF65-F5344CB8AC3E}">
        <p14:creationId xmlns:p14="http://schemas.microsoft.com/office/powerpoint/2010/main" val="72513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Facilitator: </a:t>
            </a:r>
            <a:endParaRPr lang="en-US" b="1" i="1" dirty="0"/>
          </a:p>
          <a:p>
            <a:endParaRPr lang="en-US" b="1" i="1" dirty="0"/>
          </a:p>
          <a:p>
            <a:r>
              <a:rPr lang="en-US" b="1" i="1" dirty="0"/>
              <a:t>Objective of this slide: </a:t>
            </a:r>
            <a:r>
              <a:rPr lang="en-US" b="0" i="0" dirty="0"/>
              <a:t>To </a:t>
            </a:r>
            <a:r>
              <a:rPr lang="en-US" dirty="0"/>
              <a:t>identify who and how many teachers each person on the instructional team of leaders leads</a:t>
            </a: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a:t>
            </a:r>
            <a:r>
              <a:rPr lang="en-US" sz="1200" b="0" i="0" kern="1200" baseline="0" dirty="0">
                <a:solidFill>
                  <a:schemeClr val="tx1"/>
                </a:solidFill>
                <a:effectLst/>
                <a:latin typeface="+mn-lt"/>
                <a:ea typeface="+mn-ea"/>
                <a:cs typeface="+mn-cs"/>
              </a:rPr>
              <a:t> </a:t>
            </a:r>
            <a:r>
              <a:rPr lang="en-US" dirty="0"/>
              <a:t>10</a:t>
            </a:r>
            <a:r>
              <a:rPr lang="en-US" sz="1200" b="0" i="0" kern="1200" baseline="0" dirty="0">
                <a:solidFill>
                  <a:schemeClr val="tx1"/>
                </a:solidFill>
                <a:effectLst/>
                <a:latin typeface="+mn-lt"/>
                <a:ea typeface="+mn-ea"/>
                <a:cs typeface="+mn-cs"/>
              </a:rPr>
              <a:t> minutes</a:t>
            </a:r>
            <a:endParaRPr lang="en-US" sz="1200" b="1" i="1" kern="1200" baseline="0" dirty="0">
              <a:solidFill>
                <a:schemeClr val="tx1"/>
              </a:solidFill>
              <a:effectLst/>
              <a:latin typeface="+mn-lt"/>
              <a:ea typeface="+mn-ea"/>
              <a:cs typeface="+mn-cs"/>
            </a:endParaRP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indent="-171450">
              <a:buFont typeface="Arial" panose="020B0604020202020204" pitchFamily="34" charset="0"/>
              <a:buChar char="•"/>
            </a:pPr>
            <a:r>
              <a:rPr lang="en-US" dirty="0"/>
              <a:t>Now that you've posted who is on your instructional team of leaders, let's move to whom they directly lead. </a:t>
            </a:r>
            <a:endParaRPr lang="en-US" dirty="0">
              <a:cs typeface="Calibri"/>
            </a:endParaRPr>
          </a:p>
          <a:p>
            <a:pPr marL="171450" indent="-171450">
              <a:buFont typeface="Arial" panose="020B0604020202020204" pitchFamily="34" charset="0"/>
              <a:buChar char="•"/>
            </a:pPr>
            <a:r>
              <a:rPr lang="en-US" dirty="0"/>
              <a:t>Using our same example, in this school, the AP coaches and supervises all specials teachers. The MCLs will directly manage all 5–8 teachers—one focused on math and the other on ELA. The principal will directly manage the AP, both MCLs, and the PK-4 teachers. It's also important to note that the math MCL in this small school leads a team of regular classroom teachers as well as a team reach teacher. </a:t>
            </a:r>
            <a:endParaRPr lang="en-US" dirty="0">
              <a:cs typeface="Calibri" panose="020F0502020204030204"/>
            </a:endParaRPr>
          </a:p>
          <a:p>
            <a:pPr marL="171450" indent="-171450">
              <a:buFont typeface="Arial" panose="020B0604020202020204" pitchFamily="34" charset="0"/>
              <a:buChar char="•"/>
            </a:pPr>
            <a:r>
              <a:rPr lang="en-US" dirty="0"/>
              <a:t>Again, a larger school may have a principal managing a group of APs, who then manage the MCLs, who manage the rest of the instructional staff.</a:t>
            </a:r>
            <a:endParaRPr lang="en-US" dirty="0">
              <a:cs typeface="Calibri" panose="020F0502020204030204"/>
            </a:endParaRPr>
          </a:p>
          <a:p>
            <a:pPr marL="171450" indent="-171450">
              <a:buFont typeface="Arial" panose="020B0604020202020204" pitchFamily="34" charset="0"/>
              <a:buChar char="•"/>
            </a:pPr>
            <a:r>
              <a:rPr lang="en-US" dirty="0">
                <a:cs typeface="Calibri" panose="020F0502020204030204"/>
              </a:rPr>
              <a:t>Take time now to add whom your leaders are leading—include their names, if known—and how many teachers they are leading, with their names listed as well. In the case of a vacancy, this can just say 'Vacant'</a:t>
            </a:r>
          </a:p>
          <a:p>
            <a:pPr marL="171450" indent="-171450">
              <a:buFont typeface="Arial" panose="020B0604020202020204" pitchFamily="34" charset="0"/>
              <a:buChar char="•"/>
            </a:pPr>
            <a:r>
              <a:rPr lang="en-US" dirty="0">
                <a:cs typeface="Calibri" panose="020F0502020204030204"/>
              </a:rPr>
              <a:t>[Give principals 3 minutes to complete this task]</a:t>
            </a:r>
          </a:p>
          <a:p>
            <a:pPr marL="171450" indent="-171450">
              <a:buFont typeface="Arial" panose="020B0604020202020204" pitchFamily="34" charset="0"/>
              <a:buChar char="•"/>
            </a:pPr>
            <a:r>
              <a:rPr lang="en-US" dirty="0">
                <a:cs typeface="Calibri" panose="020F0502020204030204"/>
              </a:rPr>
              <a:t>Once you have finished adding team members by name, please calculate how many </a:t>
            </a:r>
            <a:r>
              <a:rPr lang="en-US" b="1" dirty="0">
                <a:cs typeface="Calibri" panose="020F0502020204030204"/>
              </a:rPr>
              <a:t>students</a:t>
            </a:r>
            <a:r>
              <a:rPr lang="en-US" dirty="0">
                <a:cs typeface="Calibri" panose="020F0502020204030204"/>
              </a:rPr>
              <a:t> each MCL will “reach” through their leadership. For this example, I have identified the number of students on my org chart. In this example, you see that the math MCL is also leading a team reach teacher. Since the math MCL and the TRT are reaching the same group of students, there is no need to identify a unique group of students who are being reached by the TRT. Information about the number of students “reached” by the MCL is really important, as we calculate the number of students who are directly affected by Opportunity Culture in your school, so that we can assess whether your MCLs are reaching the goals you have for them. </a:t>
            </a:r>
          </a:p>
          <a:p>
            <a:pPr marL="171450" indent="-171450">
              <a:buFont typeface="Arial" panose="020B0604020202020204" pitchFamily="34" charset="0"/>
              <a:buChar char="•"/>
            </a:pPr>
            <a:r>
              <a:rPr lang="en-US" dirty="0">
                <a:cs typeface="Calibri" panose="020F0502020204030204"/>
              </a:rPr>
              <a:t>We know that enrollment changes, so it is completely fine to provide your best estimate as of today.</a:t>
            </a:r>
            <a:endParaRPr lang="en-US" dirty="0"/>
          </a:p>
          <a:p>
            <a:pPr marL="171450" indent="-171450">
              <a:buFont typeface="Arial" panose="020B0604020202020204" pitchFamily="34" charset="0"/>
              <a:buChar char="•"/>
            </a:pPr>
            <a:r>
              <a:rPr lang="en-US" dirty="0">
                <a:cs typeface="Calibri"/>
              </a:rPr>
              <a:t>[Give principals 3 minutes to complete this task]</a:t>
            </a:r>
            <a:endParaRPr lang="en-US" dirty="0"/>
          </a:p>
          <a:p>
            <a:pPr marL="171450" indent="-171450">
              <a:buFont typeface="Arial" panose="020B0604020202020204" pitchFamily="34" charset="0"/>
              <a:buChar char="•"/>
            </a:pPr>
            <a:r>
              <a:rPr lang="en-US" dirty="0"/>
              <a:t>Now turn to a principal next to you and compare org charts. Learn how they plan to structure their instructional team of leaders, and share any strengths or concerns.</a:t>
            </a:r>
          </a:p>
          <a:p>
            <a:pPr marL="171450" indent="-171450">
              <a:buFont typeface="Arial" panose="020B0604020202020204" pitchFamily="34" charset="0"/>
              <a:buChar char="•"/>
            </a:pPr>
            <a:r>
              <a:rPr lang="en-US" i="0" dirty="0"/>
              <a:t>[Give principals 5 minutes to talk in pairs.]</a:t>
            </a:r>
          </a:p>
          <a:p>
            <a:pPr marL="171450" indent="-171450">
              <a:buFont typeface="Arial" panose="020B0604020202020204" pitchFamily="34" charset="0"/>
              <a:buChar char="•"/>
            </a:pPr>
            <a:r>
              <a:rPr lang="en-US" dirty="0"/>
              <a:t>Now, let's take it one step further to articulate the specific responsibilities for each role.</a:t>
            </a: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10</a:t>
            </a:fld>
            <a:endParaRPr lang="en-US"/>
          </a:p>
        </p:txBody>
      </p:sp>
    </p:spTree>
    <p:extLst>
      <p:ext uri="{BB962C8B-B14F-4D97-AF65-F5344CB8AC3E}">
        <p14:creationId xmlns:p14="http://schemas.microsoft.com/office/powerpoint/2010/main" val="764376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Facilitator: See note at the bottom about documenting org charts in the portal.  </a:t>
            </a:r>
            <a:endParaRPr lang="en-US" b="1" i="1" dirty="0"/>
          </a:p>
          <a:p>
            <a:endParaRPr lang="en-US" b="1" i="1" dirty="0">
              <a:cs typeface="Calibri"/>
            </a:endParaRPr>
          </a:p>
          <a:p>
            <a:r>
              <a:rPr lang="en-US" b="1" i="1" dirty="0"/>
              <a:t>Objective of this slide: </a:t>
            </a:r>
            <a:r>
              <a:rPr lang="en-US" b="0" i="0" dirty="0"/>
              <a:t>To </a:t>
            </a:r>
            <a:r>
              <a:rPr lang="en-US" dirty="0"/>
              <a:t>match leadership tasks to roles</a:t>
            </a:r>
            <a:endParaRPr lang="en-US" b="1" i="1" dirty="0">
              <a:cs typeface="Calibri"/>
            </a:endParaRPr>
          </a:p>
          <a:p>
            <a:endParaRPr lang="en-US" sz="1200" b="0" i="0"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a:t>
            </a:r>
            <a:r>
              <a:rPr lang="en-US" sz="1200" b="0" i="0" kern="1200" baseline="0" dirty="0">
                <a:solidFill>
                  <a:schemeClr val="tx1"/>
                </a:solidFill>
                <a:effectLst/>
                <a:latin typeface="+mn-lt"/>
                <a:ea typeface="+mn-ea"/>
                <a:cs typeface="+mn-cs"/>
              </a:rPr>
              <a:t> 10 minutes</a:t>
            </a:r>
            <a:endParaRPr lang="en-US" sz="1200" b="1" i="1" kern="1200" baseline="0" dirty="0">
              <a:solidFill>
                <a:schemeClr val="tx1"/>
              </a:solidFill>
              <a:effectLst/>
              <a:latin typeface="+mn-lt"/>
              <a:ea typeface="+mn-ea"/>
              <a:cs typeface="+mn-cs"/>
            </a:endParaRP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285750" indent="-285750">
              <a:buFont typeface="Arial"/>
              <a:buChar char="•"/>
            </a:pPr>
            <a:r>
              <a:rPr lang="en-US" dirty="0"/>
              <a:t>Now, let's begin to match responsibilities to each role.</a:t>
            </a:r>
            <a:endParaRPr lang="en-US" dirty="0">
              <a:cs typeface="Calibri"/>
            </a:endParaRPr>
          </a:p>
          <a:p>
            <a:pPr marL="285750" indent="-285750">
              <a:buFont typeface="Arial"/>
              <a:buChar char="•"/>
            </a:pPr>
            <a:r>
              <a:rPr lang="en-US" dirty="0">
                <a:cs typeface="Calibri"/>
              </a:rPr>
              <a:t>Continuing with our example, let's take a look at what responsibilities each of the instructional team of leaders’ members have been assigned. For illustrative purposes, I've only named one or two tasks, but we know that there are many more than this. To begin with, you see that most instructional team of leaders’ members are responsible for instructional coaching for their teachers. Additionally, both MCLs are responsible for designing and leading professional development. The team reach teacher leads data analysis for math in grades 5–8. Only the principal and the assistant principal are responsible for teacher evaluations.</a:t>
            </a:r>
          </a:p>
          <a:p>
            <a:pPr marL="285750" indent="-285750">
              <a:buFont typeface="Arial"/>
              <a:buChar char="•"/>
            </a:pPr>
            <a:r>
              <a:rPr lang="en-US" dirty="0">
                <a:cs typeface="Calibri"/>
              </a:rPr>
              <a:t>Using the sticky notes you created earlier describing all the instructional tasks you currently handle, think about how you could ask others on the instructional team of leaders to take on some of these tasks. Begin placing sticky notes for these tasks under the appropriate team member. If necessary, duplicate sticky notes and/or create new ones so that you have a clear visual that reflects your current thinking. </a:t>
            </a:r>
          </a:p>
          <a:p>
            <a:pPr marL="285750" indent="-285750">
              <a:buFont typeface="Arial"/>
              <a:buChar char="•"/>
            </a:pPr>
            <a:r>
              <a:rPr lang="en-US" dirty="0">
                <a:cs typeface="Calibri"/>
              </a:rPr>
              <a:t>Let's start with 10 minutes of work time as you begin to populate your org chart with responsibilities. Remember to only include instructional leadership tasks. Also, if you completed a Roles and Responsibilities document during the design process, now would be a good time to log in to the portal and revisit this, if it would help you with this task.  You can also look in the portal to see the job descriptions for the roles in your district as an additional resource.   </a:t>
            </a:r>
          </a:p>
          <a:p>
            <a:pPr marL="285750" indent="-285750">
              <a:buFont typeface="Arial"/>
              <a:buChar char="•"/>
            </a:pPr>
            <a:r>
              <a:rPr lang="en-US" dirty="0">
                <a:cs typeface="Calibri"/>
              </a:rPr>
              <a:t>Once you complete your org chart, </a:t>
            </a:r>
            <a:r>
              <a:rPr lang="en-US" b="1" dirty="0">
                <a:cs typeface="Calibri"/>
              </a:rPr>
              <a:t>you will want to document it for the rest of your team</a:t>
            </a:r>
            <a:r>
              <a:rPr lang="en-US" dirty="0">
                <a:cs typeface="Calibri"/>
              </a:rPr>
              <a:t>. </a:t>
            </a:r>
            <a:endParaRPr lang="en-US"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1" dirty="0">
                <a:cs typeface="Calibri"/>
              </a:rPr>
              <a:t>Note to PI facilitator:</a:t>
            </a:r>
            <a:r>
              <a:rPr lang="en-US" b="0" i="1" dirty="0">
                <a:cs typeface="Calibri"/>
              </a:rPr>
              <a:t> Organizational charts must be recorded </a:t>
            </a:r>
            <a:r>
              <a:rPr lang="en-US" b="1" i="1" dirty="0">
                <a:cs typeface="Calibri"/>
              </a:rPr>
              <a:t>during</a:t>
            </a:r>
            <a:r>
              <a:rPr lang="en-US" b="0" i="1" dirty="0">
                <a:cs typeface="Calibri"/>
              </a:rPr>
              <a:t> the session.</a:t>
            </a:r>
            <a:r>
              <a:rPr lang="en-US" b="1" i="1" dirty="0">
                <a:cs typeface="Calibri"/>
              </a:rPr>
              <a:t> </a:t>
            </a:r>
            <a:r>
              <a:rPr lang="en-US" b="0" i="1" dirty="0">
                <a:cs typeface="Calibri"/>
              </a:rPr>
              <a:t>Organizational charts will be used to assist with the fall support visits and with estimating reach. You can take one of two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cs typeface="Calibri"/>
              </a:rPr>
              <a:t>1) You, as the facilitator, take pictures of participants org charts using the process described here (</a:t>
            </a:r>
            <a:r>
              <a:rPr lang="en-US" dirty="0">
                <a:hlinkClick r:id="rId3"/>
              </a:rPr>
              <a:t>https://opportunityculture.schoolexcellenceportal.org/node/5309</a:t>
            </a:r>
            <a:r>
              <a:rPr lang="en-US" b="0" i="1" dirty="0">
                <a:cs typeface="Calibri"/>
              </a:rPr>
              <a:t>). In advance, you schedule an analyst to update the org charts from the pictures on the Portal </a:t>
            </a:r>
            <a:r>
              <a:rPr lang="en-US" b="1" i="1" dirty="0">
                <a:cs typeface="Calibri"/>
              </a:rPr>
              <a:t>during </a:t>
            </a:r>
            <a:r>
              <a:rPr lang="en-US" b="0" i="1" dirty="0">
                <a:cs typeface="Calibri"/>
              </a:rPr>
              <a:t>the session, and have principals review the information (see slide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cs typeface="Calibri"/>
              </a:rPr>
              <a:t>2) Principal participants enter their information directly into the Organizational Charts, following the directions on slides 12-14.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1" dirty="0">
              <a:cs typeface="Calibri"/>
            </a:endParaRPr>
          </a:p>
          <a:p>
            <a:r>
              <a:rPr lang="en-US" b="1" i="1" dirty="0">
                <a:cs typeface="Calibri"/>
              </a:rPr>
              <a:t>In either case, the principal will use the time provided in slide 15 to review the updated organizational chart.</a:t>
            </a:r>
          </a:p>
          <a:p>
            <a:pPr marL="285750" indent="-285750">
              <a:buFont typeface="Arial"/>
              <a:buChar char="•"/>
            </a:pPr>
            <a:endParaRPr lang="en-US" dirty="0">
              <a:cs typeface="Calibri"/>
            </a:endParaRPr>
          </a:p>
          <a:p>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11</a:t>
            </a:fld>
            <a:endParaRPr lang="en-US"/>
          </a:p>
        </p:txBody>
      </p:sp>
    </p:spTree>
    <p:extLst>
      <p:ext uri="{BB962C8B-B14F-4D97-AF65-F5344CB8AC3E}">
        <p14:creationId xmlns:p14="http://schemas.microsoft.com/office/powerpoint/2010/main" val="27352329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cs typeface="Calibri"/>
              </a:rPr>
              <a:t>Note: Use slides 12—15 if you are having principals enter organizational chart in the portal themselves. If you are uploading photo and asking a PI analyst to document org chart data during the session, you can hide these slides. </a:t>
            </a:r>
          </a:p>
          <a:p>
            <a:pPr>
              <a:defRPr/>
            </a:pPr>
            <a:r>
              <a:rPr lang="en-US" b="1" i="1" dirty="0">
                <a:cs typeface="Calibri"/>
              </a:rPr>
              <a:t>  </a:t>
            </a:r>
            <a:endParaRPr lang="en-US" b="1" i="1"/>
          </a:p>
          <a:p>
            <a:r>
              <a:rPr lang="en-US" b="1" i="1" dirty="0"/>
              <a:t>Objective of this slide:</a:t>
            </a:r>
            <a:r>
              <a:rPr lang="en-US" dirty="0"/>
              <a:t> To provide time for principals to document their decisions and next steps in the School Excellence Portal</a:t>
            </a:r>
            <a:endParaRPr lang="en-US" dirty="0">
              <a:cs typeface="Calibri"/>
            </a:endParaRPr>
          </a:p>
          <a:p>
            <a:endParaRPr lang="en-US"/>
          </a:p>
          <a:p>
            <a:r>
              <a:rPr lang="en-US" b="1" i="1" dirty="0"/>
              <a:t>Estimated time: </a:t>
            </a:r>
            <a:r>
              <a:rPr lang="en-US" i="0" dirty="0"/>
              <a:t>5 minutes</a:t>
            </a:r>
            <a:endParaRPr lang="en-US" i="0" dirty="0">
              <a:cs typeface="Calibri"/>
            </a:endParaRPr>
          </a:p>
          <a:p>
            <a:endParaRPr lang="en-US"/>
          </a:p>
          <a:p>
            <a:r>
              <a:rPr lang="en-US" b="1" i="1" dirty="0"/>
              <a:t>Facilitator says:</a:t>
            </a:r>
            <a:endParaRPr lang="en-US" dirty="0"/>
          </a:p>
          <a:p>
            <a:pPr marL="171450" indent="-171450">
              <a:buFont typeface="Arial,Sans-Serif"/>
              <a:buChar char="•"/>
            </a:pPr>
            <a:r>
              <a:rPr lang="en-US" dirty="0">
                <a:cs typeface="Calibri"/>
              </a:rPr>
              <a:t>As mentioned earlier, we will be using the School Excellence Portal to document key decisions. Please open the Portal now and navigate to the Organizational Chart.</a:t>
            </a:r>
          </a:p>
          <a:p>
            <a:pPr marL="171450" indent="-171450">
              <a:buFont typeface="Arial,Sans-Serif"/>
              <a:buChar char="•"/>
            </a:pPr>
            <a:r>
              <a:rPr lang="en-US" dirty="0">
                <a:cs typeface="Calibri"/>
              </a:rPr>
              <a:t>Please go ahead and take a few minutes to upload your Organizational Chart into the portal so you have a written version that you can share with your staff, following the directions on slides 12 through 15.</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12</a:t>
            </a:fld>
            <a:endParaRPr lang="en-US"/>
          </a:p>
        </p:txBody>
      </p:sp>
    </p:spTree>
    <p:extLst>
      <p:ext uri="{BB962C8B-B14F-4D97-AF65-F5344CB8AC3E}">
        <p14:creationId xmlns:p14="http://schemas.microsoft.com/office/powerpoint/2010/main" val="3533808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cs typeface="Calibri"/>
              </a:rPr>
              <a:t>Note: Use slides 12–15 if you are having principals enter organizational chart in the portal themselves. If you are uploading photo and asking a PI analyst to document org chart data during the session, you can hide these slides. </a:t>
            </a:r>
          </a:p>
          <a:p>
            <a:pPr>
              <a:defRPr/>
            </a:pPr>
            <a:r>
              <a:rPr lang="en-US" b="1" i="1" dirty="0">
                <a:cs typeface="Calibri"/>
              </a:rPr>
              <a:t>  </a:t>
            </a:r>
            <a:endParaRPr lang="en-US" b="1" i="1"/>
          </a:p>
          <a:p>
            <a:r>
              <a:rPr lang="en-US" b="1" i="1" dirty="0"/>
              <a:t>Objective of this slide:</a:t>
            </a:r>
            <a:r>
              <a:rPr lang="en-US" dirty="0"/>
              <a:t> To provide time for principals to document their decisions and next steps in the School Excellence Portal</a:t>
            </a:r>
            <a:endParaRPr lang="en-US" dirty="0">
              <a:cs typeface="Calibri"/>
            </a:endParaRPr>
          </a:p>
          <a:p>
            <a:endParaRPr lang="en-US"/>
          </a:p>
          <a:p>
            <a:r>
              <a:rPr lang="en-US" b="1" i="1" dirty="0"/>
              <a:t>Estimated time: </a:t>
            </a:r>
            <a:r>
              <a:rPr lang="en-US" i="0" dirty="0"/>
              <a:t>5 minutes</a:t>
            </a:r>
            <a:endParaRPr lang="en-US" i="0" dirty="0">
              <a:cs typeface="Calibri"/>
            </a:endParaRPr>
          </a:p>
          <a:p>
            <a:endParaRPr lang="en-US"/>
          </a:p>
          <a:p>
            <a:r>
              <a:rPr lang="en-US" b="1" i="1" dirty="0"/>
              <a:t>Facilitator says: </a:t>
            </a:r>
            <a:r>
              <a:rPr lang="en-US" dirty="0"/>
              <a:t>[go through instructions on screen as needed]</a:t>
            </a: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13</a:t>
            </a:fld>
            <a:endParaRPr lang="en-US"/>
          </a:p>
        </p:txBody>
      </p:sp>
    </p:spTree>
    <p:extLst>
      <p:ext uri="{BB962C8B-B14F-4D97-AF65-F5344CB8AC3E}">
        <p14:creationId xmlns:p14="http://schemas.microsoft.com/office/powerpoint/2010/main" val="332656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cs typeface="Calibri"/>
              </a:rPr>
              <a:t>Note: Use slides 12–15 if you are having principals enter organizational chart in the portal themselves. If you are uploading photo and asking a PI analyst to document org chart data during the session, you can hide these slides. </a:t>
            </a:r>
          </a:p>
          <a:p>
            <a:pPr>
              <a:defRPr/>
            </a:pPr>
            <a:r>
              <a:rPr lang="en-US" b="1" i="1" dirty="0">
                <a:cs typeface="Calibri"/>
              </a:rPr>
              <a:t>  </a:t>
            </a:r>
            <a:endParaRPr lang="en-US" b="1" i="1"/>
          </a:p>
          <a:p>
            <a:r>
              <a:rPr lang="en-US" b="1" i="1" dirty="0"/>
              <a:t>Objective of this slide:</a:t>
            </a:r>
            <a:r>
              <a:rPr lang="en-US" dirty="0"/>
              <a:t> To provide time for principals to document their decisions and next steps in the School Excellence Portal</a:t>
            </a:r>
            <a:endParaRPr lang="en-US">
              <a:cs typeface="Calibri"/>
            </a:endParaRPr>
          </a:p>
          <a:p>
            <a:endParaRPr lang="en-US"/>
          </a:p>
          <a:p>
            <a:r>
              <a:rPr lang="en-US" b="1" i="1" dirty="0"/>
              <a:t>Estimated time: </a:t>
            </a:r>
            <a:r>
              <a:rPr lang="en-US" i="0" dirty="0"/>
              <a:t>5 minutes</a:t>
            </a:r>
            <a:endParaRPr lang="en-US" i="0" dirty="0">
              <a:cs typeface="Calibri"/>
            </a:endParaRPr>
          </a:p>
          <a:p>
            <a:endParaRPr lang="en-US"/>
          </a:p>
          <a:p>
            <a:r>
              <a:rPr lang="en-US" b="1" i="1" dirty="0"/>
              <a:t>Facilitator says: </a:t>
            </a:r>
            <a:r>
              <a:rPr lang="en-US" dirty="0"/>
              <a:t>[go through instructions on screen as needed]</a:t>
            </a:r>
            <a:endParaRPr lang="en-US" dirty="0">
              <a:cs typeface="Calibri"/>
            </a:endParaRPr>
          </a:p>
          <a:p>
            <a:pPr marL="171450" indent="-171450">
              <a:buFont typeface="Arial,Sans-Serif"/>
              <a:buChar char="•"/>
            </a:pPr>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14</a:t>
            </a:fld>
            <a:endParaRPr lang="en-US"/>
          </a:p>
        </p:txBody>
      </p:sp>
    </p:spTree>
    <p:extLst>
      <p:ext uri="{BB962C8B-B14F-4D97-AF65-F5344CB8AC3E}">
        <p14:creationId xmlns:p14="http://schemas.microsoft.com/office/powerpoint/2010/main" val="3008945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cs typeface="Calibri"/>
              </a:rPr>
              <a:t>Note: Use slides 12–15 if you are having principals enter org chart in the portal themselves. If you are uploading photo and asking a PI analyst to document org chart data during the session, you can hide these slides. </a:t>
            </a:r>
          </a:p>
          <a:p>
            <a:pPr>
              <a:defRPr/>
            </a:pPr>
            <a:r>
              <a:rPr lang="en-US" b="1" i="1" dirty="0">
                <a:cs typeface="Calibri"/>
              </a:rPr>
              <a:t>  </a:t>
            </a:r>
            <a:endParaRPr lang="en-US" b="1" i="1"/>
          </a:p>
          <a:p>
            <a:r>
              <a:rPr lang="en-US" b="1" i="1" dirty="0"/>
              <a:t>Objective of this slide:</a:t>
            </a:r>
            <a:r>
              <a:rPr lang="en-US" dirty="0"/>
              <a:t> To provide time for principals to document their decisions and next steps in the School Excellence Portal</a:t>
            </a:r>
            <a:endParaRPr lang="en-US" dirty="0">
              <a:cs typeface="Calibri"/>
            </a:endParaRPr>
          </a:p>
          <a:p>
            <a:endParaRPr lang="en-US"/>
          </a:p>
          <a:p>
            <a:r>
              <a:rPr lang="en-US" b="1" i="1" dirty="0"/>
              <a:t>Estimated time: </a:t>
            </a:r>
            <a:r>
              <a:rPr lang="en-US" i="0" dirty="0"/>
              <a:t>5 minutes</a:t>
            </a:r>
            <a:endParaRPr lang="en-US" i="0" dirty="0">
              <a:cs typeface="Calibri"/>
            </a:endParaRPr>
          </a:p>
          <a:p>
            <a:endParaRPr lang="en-US"/>
          </a:p>
          <a:p>
            <a:r>
              <a:rPr lang="en-US" b="1" i="1" dirty="0"/>
              <a:t>Facilitator says: </a:t>
            </a:r>
            <a:r>
              <a:rPr lang="en-US" dirty="0"/>
              <a:t>[go through instructions on screen as needed]</a:t>
            </a:r>
          </a:p>
          <a:p>
            <a:pPr marL="171450" indent="-171450">
              <a:buFont typeface="Arial,Sans-Serif"/>
              <a:buChar char="•"/>
            </a:pPr>
            <a:endParaRPr lang="en-US" dirty="0">
              <a:cs typeface="Calibri"/>
            </a:endParaRP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15</a:t>
            </a:fld>
            <a:endParaRPr lang="en-US"/>
          </a:p>
        </p:txBody>
      </p:sp>
    </p:spTree>
    <p:extLst>
      <p:ext uri="{BB962C8B-B14F-4D97-AF65-F5344CB8AC3E}">
        <p14:creationId xmlns:p14="http://schemas.microsoft.com/office/powerpoint/2010/main" val="968383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dirty="0">
                <a:cs typeface="Calibri"/>
              </a:rPr>
              <a:t>Note: Ask all principals to review organizational chart in the portal regardless of how the information was uploaded.  </a:t>
            </a:r>
          </a:p>
          <a:p>
            <a:pPr>
              <a:defRPr/>
            </a:pPr>
            <a:r>
              <a:rPr lang="en-US" b="1" i="1" dirty="0">
                <a:cs typeface="Calibri"/>
              </a:rPr>
              <a:t>  </a:t>
            </a:r>
            <a:endParaRPr lang="en-US" b="1" i="1"/>
          </a:p>
          <a:p>
            <a:r>
              <a:rPr lang="en-US" b="1" i="1" dirty="0"/>
              <a:t>Objective of this slide:</a:t>
            </a:r>
            <a:r>
              <a:rPr lang="en-US" dirty="0"/>
              <a:t> To provide time for principals to review their organizational chart in the School Excellence Portal</a:t>
            </a:r>
            <a:endParaRPr lang="en-US" dirty="0">
              <a:cs typeface="Calibri"/>
            </a:endParaRPr>
          </a:p>
          <a:p>
            <a:endParaRPr lang="en-US"/>
          </a:p>
          <a:p>
            <a:r>
              <a:rPr lang="en-US" b="1" i="1" dirty="0"/>
              <a:t>Estimated time: </a:t>
            </a:r>
            <a:r>
              <a:rPr lang="en-US" i="0" dirty="0"/>
              <a:t>10 minutes</a:t>
            </a:r>
            <a:endParaRPr lang="en-US" i="0" dirty="0">
              <a:cs typeface="Calibri"/>
            </a:endParaRPr>
          </a:p>
          <a:p>
            <a:endParaRPr lang="en-US"/>
          </a:p>
          <a:p>
            <a:r>
              <a:rPr lang="en-US" b="1" i="1" dirty="0"/>
              <a:t>Facilitator says:</a:t>
            </a:r>
            <a:endParaRPr lang="en-US" dirty="0"/>
          </a:p>
          <a:p>
            <a:pPr marL="171450" indent="-171450">
              <a:buFont typeface="Arial,Sans-Serif"/>
              <a:buChar char="•"/>
            </a:pPr>
            <a:r>
              <a:rPr lang="en-US" dirty="0">
                <a:cs typeface="Calibri"/>
              </a:rPr>
              <a:t>[if previous slides were hidden] As mentioned earlier, we will be using the School Excellence Portal to document key decisions. Please open the Portal and navigate to the Organizational Chart.</a:t>
            </a:r>
          </a:p>
          <a:p>
            <a:pPr marL="171450" indent="-171450">
              <a:buFont typeface="Arial,Sans-Serif"/>
              <a:buChar char="•"/>
            </a:pPr>
            <a:r>
              <a:rPr lang="en-US" dirty="0">
                <a:cs typeface="Calibri"/>
              </a:rPr>
              <a:t>Please take a few minutes to review your Organizational Chart in the portal. Ensure that your organizational chart includes:</a:t>
            </a:r>
          </a:p>
          <a:p>
            <a:pPr marL="628650" lvl="1" indent="-171450">
              <a:buFont typeface="Arial,Sans-Serif"/>
              <a:buChar char="•"/>
            </a:pPr>
            <a:r>
              <a:rPr lang="en-US" dirty="0">
                <a:cs typeface="Calibri"/>
              </a:rPr>
              <a:t>Members of your Instructional Team of Leaders, particularly OC leaders</a:t>
            </a:r>
          </a:p>
          <a:p>
            <a:pPr marL="628650" lvl="1" indent="-171450">
              <a:buFont typeface="Arial,Sans-Serif"/>
              <a:buChar char="•"/>
            </a:pPr>
            <a:r>
              <a:rPr lang="en-US" dirty="0">
                <a:cs typeface="Calibri"/>
              </a:rPr>
              <a:t>Names of teachers in each of the MCL, TRT, and RA roles and on an MCL team</a:t>
            </a:r>
          </a:p>
          <a:p>
            <a:pPr marL="628650" lvl="1" indent="-171450">
              <a:buFont typeface="Arial,Sans-Serif"/>
              <a:buChar char="•"/>
            </a:pPr>
            <a:r>
              <a:rPr lang="en-US" dirty="0">
                <a:cs typeface="Calibri"/>
              </a:rPr>
              <a:t>The subject, grade, and number of students reached.</a:t>
            </a:r>
            <a:endParaRPr lang="en-US" sz="2400" dirty="0">
              <a:cs typeface="Calibri" panose="020F0502020204030204"/>
            </a:endParaRPr>
          </a:p>
          <a:p>
            <a:pPr marL="171450" lvl="0" indent="-171450">
              <a:buFont typeface="Arial,Sans-Serif"/>
              <a:buChar char="•"/>
            </a:pPr>
            <a:r>
              <a:rPr lang="en-US" sz="2400" dirty="0">
                <a:cs typeface="Calibri" panose="020F0502020204030204"/>
              </a:rPr>
              <a:t>If you need to make changes to your org chart, now or later:</a:t>
            </a:r>
          </a:p>
          <a:p>
            <a:pPr marL="628650" lvl="1" indent="-171450">
              <a:buFont typeface="Arial,Sans-Serif"/>
              <a:buChar char="•"/>
            </a:pPr>
            <a:r>
              <a:rPr lang="en-US" sz="2400" dirty="0">
                <a:cs typeface="Calibri" panose="020F0502020204030204"/>
              </a:rPr>
              <a:t>Click </a:t>
            </a:r>
            <a:r>
              <a:rPr lang="en-US" sz="2400" b="1" dirty="0">
                <a:cs typeface="Calibri" panose="020F0502020204030204"/>
              </a:rPr>
              <a:t>Add Team Member</a:t>
            </a:r>
            <a:r>
              <a:rPr lang="en-US" sz="2400" dirty="0">
                <a:cs typeface="Calibri" panose="020F0502020204030204"/>
              </a:rPr>
              <a:t> to add a new team member.</a:t>
            </a:r>
          </a:p>
          <a:p>
            <a:pPr marL="628650" lvl="1" indent="-171450">
              <a:buFont typeface="Arial,Sans-Serif"/>
              <a:buChar char="•"/>
            </a:pPr>
            <a:r>
              <a:rPr lang="en-US" sz="2400" dirty="0">
                <a:cs typeface="Calibri" panose="020F0502020204030204"/>
              </a:rPr>
              <a:t>Select the team member from the list, or add a new one.</a:t>
            </a:r>
          </a:p>
          <a:p>
            <a:pPr marL="628650" lvl="1" indent="-171450">
              <a:buFont typeface="Arial,Sans-Serif"/>
              <a:buChar char="•"/>
            </a:pPr>
            <a:r>
              <a:rPr lang="en-US" sz="2400" dirty="0">
                <a:cs typeface="Calibri" panose="020F0502020204030204"/>
              </a:rPr>
              <a:t>Add or change information about a team member by clicking </a:t>
            </a:r>
            <a:r>
              <a:rPr lang="en-US" sz="2400" b="1" dirty="0">
                <a:cs typeface="Calibri" panose="020F0502020204030204"/>
              </a:rPr>
              <a:t>edit</a:t>
            </a:r>
            <a:r>
              <a:rPr lang="en-US" sz="2400" dirty="0">
                <a:cs typeface="Calibri" panose="020F0502020204030204"/>
              </a:rPr>
              <a:t>.</a:t>
            </a:r>
          </a:p>
          <a:p>
            <a:pPr marL="0" indent="0">
              <a:buFont typeface="Arial,Sans-Serif"/>
              <a:buNone/>
            </a:pPr>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16</a:t>
            </a:fld>
            <a:endParaRPr lang="en-US"/>
          </a:p>
        </p:txBody>
      </p:sp>
    </p:spTree>
    <p:extLst>
      <p:ext uri="{BB962C8B-B14F-4D97-AF65-F5344CB8AC3E}">
        <p14:creationId xmlns:p14="http://schemas.microsoft.com/office/powerpoint/2010/main" val="2515244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Facilitator: </a:t>
            </a:r>
            <a:endParaRPr lang="en-US" b="1" i="1" dirty="0"/>
          </a:p>
          <a:p>
            <a:endParaRPr lang="en-US" b="1" i="1" dirty="0"/>
          </a:p>
          <a:p>
            <a:r>
              <a:rPr lang="en-US" b="1" i="1" dirty="0"/>
              <a:t>Objective of this slide: </a:t>
            </a:r>
            <a:r>
              <a:rPr lang="en-US" b="0" i="0" dirty="0"/>
              <a:t>To</a:t>
            </a:r>
            <a:r>
              <a:rPr lang="en-US" dirty="0"/>
              <a:t> reflect on the match between roles and responsibilities</a:t>
            </a:r>
            <a:endParaRPr lang="en-US" sz="1200" b="1" i="1" kern="1200" baseline="0" dirty="0">
              <a:solidFill>
                <a:schemeClr val="tx1"/>
              </a:solidFill>
              <a:effectLst/>
              <a:latin typeface="+mn-lt"/>
              <a:cs typeface="Calibri"/>
            </a:endParaRPr>
          </a:p>
          <a:p>
            <a:endParaRPr lang="en-US" dirty="0"/>
          </a:p>
          <a:p>
            <a:r>
              <a:rPr lang="en-US" sz="1200" b="1" i="1" kern="1200" baseline="0" dirty="0">
                <a:solidFill>
                  <a:schemeClr val="tx1"/>
                </a:solidFill>
                <a:effectLst/>
                <a:latin typeface="+mn-lt"/>
                <a:ea typeface="+mn-ea"/>
                <a:cs typeface="+mn-cs"/>
              </a:rPr>
              <a:t>Estimated time:</a:t>
            </a:r>
            <a:r>
              <a:rPr lang="en-US" sz="1200" b="0" i="0" kern="1200" baseline="0" dirty="0">
                <a:solidFill>
                  <a:schemeClr val="tx1"/>
                </a:solidFill>
                <a:effectLst/>
                <a:latin typeface="+mn-lt"/>
                <a:ea typeface="+mn-ea"/>
                <a:cs typeface="+mn-cs"/>
              </a:rPr>
              <a:t> 5</a:t>
            </a:r>
            <a:r>
              <a:rPr lang="en-US" dirty="0"/>
              <a:t> minutes</a:t>
            </a:r>
            <a:endParaRPr lang="en-US" sz="1200" b="1" i="1" kern="1200" baseline="0" dirty="0">
              <a:solidFill>
                <a:schemeClr val="tx1"/>
              </a:solidFill>
              <a:effectLst/>
              <a:latin typeface="+mn-lt"/>
              <a:ea typeface="+mn-ea"/>
              <a:cs typeface="+mn-cs"/>
            </a:endParaRP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285750" indent="-285750">
              <a:buFont typeface="Arial"/>
              <a:buChar char="•"/>
            </a:pPr>
            <a:r>
              <a:rPr lang="en-US" i="0" dirty="0">
                <a:cs typeface="Calibri" panose="020F0502020204030204"/>
              </a:rPr>
              <a:t>Now, let’s take 5 minutes to reflect on the two questions posted. </a:t>
            </a:r>
          </a:p>
          <a:p>
            <a:pPr marL="285750" indent="-285750">
              <a:buFont typeface="Arial"/>
              <a:buChar char="•"/>
            </a:pPr>
            <a:r>
              <a:rPr lang="en-US" i="0" dirty="0">
                <a:cs typeface="Calibri" panose="020F0502020204030204"/>
              </a:rPr>
              <a:t>As you can see, it's not enough to think about who is being tasked with a particular responsibility. </a:t>
            </a:r>
          </a:p>
          <a:p>
            <a:pPr marL="285750" indent="-285750">
              <a:buFont typeface="Arial"/>
              <a:buChar char="•"/>
            </a:pPr>
            <a:r>
              <a:rPr lang="en-US" i="0" dirty="0">
                <a:cs typeface="Calibri" panose="020F0502020204030204"/>
              </a:rPr>
              <a:t>It is also very important to think about how an individual will grow in executing that skill. </a:t>
            </a:r>
          </a:p>
          <a:p>
            <a:endParaRPr lang="en-US" dirty="0"/>
          </a:p>
        </p:txBody>
      </p:sp>
      <p:sp>
        <p:nvSpPr>
          <p:cNvPr id="4" name="Slide Number Placeholder 3"/>
          <p:cNvSpPr>
            <a:spLocks noGrp="1"/>
          </p:cNvSpPr>
          <p:nvPr>
            <p:ph type="sldNum" sz="quarter" idx="5"/>
          </p:nvPr>
        </p:nvSpPr>
        <p:spPr/>
        <p:txBody>
          <a:bodyPr/>
          <a:lstStyle/>
          <a:p>
            <a:fld id="{896ECE7F-0B4A-4070-80F6-26359A84C081}" type="slidenum">
              <a:rPr lang="en-US" smtClean="0"/>
              <a:t>17</a:t>
            </a:fld>
            <a:endParaRPr lang="en-US"/>
          </a:p>
        </p:txBody>
      </p:sp>
    </p:spTree>
    <p:extLst>
      <p:ext uri="{BB962C8B-B14F-4D97-AF65-F5344CB8AC3E}">
        <p14:creationId xmlns:p14="http://schemas.microsoft.com/office/powerpoint/2010/main" val="1656876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a:cs typeface="Calibri"/>
              </a:rPr>
              <a:t>Facilitator: </a:t>
            </a:r>
            <a:endParaRPr lang="en-US" b="1" i="1"/>
          </a:p>
          <a:p>
            <a:pPr>
              <a:defRPr/>
            </a:pPr>
            <a:endParaRPr lang="en-US" b="1" i="1"/>
          </a:p>
          <a:p>
            <a:pPr marL="0" marR="0" lvl="0" indent="0" algn="l" defTabSz="914400">
              <a:lnSpc>
                <a:spcPct val="100000"/>
              </a:lnSpc>
              <a:spcBef>
                <a:spcPts val="0"/>
              </a:spcBef>
              <a:spcAft>
                <a:spcPts val="0"/>
              </a:spcAft>
              <a:buClrTx/>
              <a:buSzTx/>
              <a:buFontTx/>
              <a:buNone/>
              <a:tabLst/>
              <a:defRPr/>
            </a:pPr>
            <a:r>
              <a:rPr lang="en-US" b="1" i="1"/>
              <a:t>Objective of this slide: </a:t>
            </a:r>
            <a:r>
              <a:rPr lang="en-US" b="0" i="0"/>
              <a:t>To share the key questions that principals must answer in preparation to Launch and Lead</a:t>
            </a:r>
            <a:endParaRPr lang="en-US" b="1" i="1">
              <a:cs typeface="Calibri"/>
            </a:endParaRPr>
          </a:p>
          <a:p>
            <a:endParaRPr lang="en-US" sz="1200" b="0" i="0"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Estimated time:</a:t>
            </a:r>
            <a:r>
              <a:rPr lang="en-US" sz="1200" b="0" i="0" kern="1200" baseline="0">
                <a:solidFill>
                  <a:schemeClr val="tx1"/>
                </a:solidFill>
                <a:effectLst/>
                <a:latin typeface="+mn-lt"/>
                <a:ea typeface="+mn-ea"/>
                <a:cs typeface="+mn-cs"/>
              </a:rPr>
              <a:t> </a:t>
            </a:r>
            <a:r>
              <a:rPr lang="en-US"/>
              <a:t>2 minutes</a:t>
            </a:r>
            <a:endParaRPr lang="en-US" sz="1200" b="1" i="1" kern="1200" baseline="0">
              <a:solidFill>
                <a:schemeClr val="tx1"/>
              </a:solidFill>
              <a:effectLst/>
              <a:latin typeface="+mn-lt"/>
              <a:ea typeface="+mn-ea"/>
              <a:cs typeface="+mn-cs"/>
            </a:endParaRPr>
          </a:p>
          <a:p>
            <a:endParaRPr lang="en-US" sz="1200" b="1" i="1"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Facilitator says:</a:t>
            </a:r>
          </a:p>
          <a:p>
            <a:pPr marL="171450" indent="-171450">
              <a:buFont typeface="Arial,Sans-Serif" panose="020B0604020202020204" pitchFamily="34" charset="0"/>
              <a:buChar char="•"/>
            </a:pPr>
            <a:r>
              <a:rPr lang="en-US"/>
              <a:t>Next, we are going to take a look at a few tools that we hope will help you establish a strong collaborative culture on your instructional team of leaders. Different from our previous sections, we are not going to take time today for you to answer the question, but we did want to share some tools with you so you can think this through before the school year starts.  You learned about some ways principals collaborate in the last session, and now we’d like to provide you with resources to support your collaboration. </a:t>
            </a:r>
            <a:endParaRPr lang="en-US" b="0" i="0">
              <a:cs typeface="Calibri" panose="020F0502020204030204"/>
            </a:endParaRPr>
          </a:p>
        </p:txBody>
      </p:sp>
      <p:sp>
        <p:nvSpPr>
          <p:cNvPr id="4" name="Slide Number Placeholder 3"/>
          <p:cNvSpPr>
            <a:spLocks noGrp="1"/>
          </p:cNvSpPr>
          <p:nvPr>
            <p:ph type="sldNum" sz="quarter" idx="5"/>
          </p:nvPr>
        </p:nvSpPr>
        <p:spPr/>
        <p:txBody>
          <a:bodyPr/>
          <a:lstStyle/>
          <a:p>
            <a:fld id="{896ECE7F-0B4A-4070-80F6-26359A84C081}" type="slidenum">
              <a:rPr lang="en-US" smtClean="0"/>
              <a:t>18</a:t>
            </a:fld>
            <a:endParaRPr lang="en-US"/>
          </a:p>
        </p:txBody>
      </p:sp>
    </p:spTree>
    <p:extLst>
      <p:ext uri="{BB962C8B-B14F-4D97-AF65-F5344CB8AC3E}">
        <p14:creationId xmlns:p14="http://schemas.microsoft.com/office/powerpoint/2010/main" val="133578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 </a:t>
            </a:r>
            <a:endParaRPr lang="en-US" dirty="0"/>
          </a:p>
          <a:p>
            <a:endParaRPr lang="en-US" dirty="0"/>
          </a:p>
          <a:p>
            <a:r>
              <a:rPr lang="en-US" b="1" i="1" dirty="0"/>
              <a:t>Objective of this slide: </a:t>
            </a:r>
            <a:r>
              <a:rPr lang="en-US" dirty="0"/>
              <a:t>To review a tool to support an instructional team of leaders’ collaboration and reflect on the tool</a:t>
            </a:r>
            <a:endParaRPr lang="en-US" dirty="0">
              <a:cs typeface="Calibri"/>
            </a:endParaRPr>
          </a:p>
          <a:p>
            <a:endParaRPr lang="en-US" dirty="0"/>
          </a:p>
          <a:p>
            <a:r>
              <a:rPr lang="en-US" b="1" i="1" dirty="0"/>
              <a:t>Estimated time:</a:t>
            </a:r>
            <a:r>
              <a:rPr lang="en-US" dirty="0"/>
              <a:t> 10 minutes</a:t>
            </a:r>
          </a:p>
          <a:p>
            <a:endParaRPr lang="en-US" dirty="0"/>
          </a:p>
          <a:p>
            <a:r>
              <a:rPr lang="en-US" b="1" i="1" dirty="0"/>
              <a:t>Facilitator says:</a:t>
            </a:r>
            <a:endParaRPr lang="en-US" dirty="0"/>
          </a:p>
          <a:p>
            <a:pPr marL="171450" indent="-171450">
              <a:buFont typeface="Arial,Sans-Serif"/>
              <a:buChar char="•"/>
            </a:pPr>
            <a:r>
              <a:rPr lang="en-US" dirty="0">
                <a:cs typeface="Calibri"/>
              </a:rPr>
              <a:t>On the Opportunity Culture website, there are many tools you can use to guide your work. As I navigate to this tool, follow along. </a:t>
            </a:r>
          </a:p>
          <a:p>
            <a:pPr marL="171450" indent="-171450">
              <a:buFont typeface="Arial,Sans-Serif"/>
              <a:buChar char="•"/>
            </a:pPr>
            <a:r>
              <a:rPr lang="en-US" dirty="0">
                <a:cs typeface="Calibri"/>
              </a:rPr>
              <a:t>When you go to OpportunityCulture.org you’ll see a top tab called “resources for educators.” In the drop-down menu underneath, you’ll want to explore the first tab on instructional leadership and excellence—it is full of resources, from short videos of Opportunity Culture educators discussing their keys to success, to study guides you can use on your own or with your team of leaders, to a multitude of tools. </a:t>
            </a:r>
          </a:p>
          <a:p>
            <a:pPr marL="171450" indent="-171450">
              <a:buFont typeface="Arial,Sans-Serif"/>
              <a:buChar char="•"/>
            </a:pPr>
            <a:r>
              <a:rPr lang="en-US" dirty="0">
                <a:cs typeface="Calibri"/>
              </a:rPr>
              <a:t>Right now, please click on “launch and lead,” and then “learn more.” Now click on “tools for principals and multi-school leaders.” Go to the </a:t>
            </a:r>
            <a:r>
              <a:rPr lang="en-US" b="1" dirty="0">
                <a:cs typeface="Calibri"/>
              </a:rPr>
              <a:t>Standing Agendas for Leading an Instructional Team of Leaders </a:t>
            </a:r>
            <a:r>
              <a:rPr lang="en-US" b="0" dirty="0">
                <a:cs typeface="Calibri"/>
              </a:rPr>
              <a:t>and open it.</a:t>
            </a:r>
          </a:p>
          <a:p>
            <a:pPr marL="171450" indent="-171450">
              <a:buFont typeface="Arial,Sans-Serif"/>
              <a:buChar char="•"/>
            </a:pPr>
            <a:r>
              <a:rPr lang="en-US" dirty="0">
                <a:cs typeface="Calibri"/>
              </a:rPr>
              <a:t>Please take 10 minutes to review this tool and reflect on the questions posted on the slide. </a:t>
            </a:r>
          </a:p>
          <a:p>
            <a:endParaRPr lang="en-US" dirty="0">
              <a:cs typeface="Calibri"/>
            </a:endParaRPr>
          </a:p>
        </p:txBody>
      </p:sp>
      <p:sp>
        <p:nvSpPr>
          <p:cNvPr id="4" name="Slide Number Placeholder 3"/>
          <p:cNvSpPr>
            <a:spLocks noGrp="1"/>
          </p:cNvSpPr>
          <p:nvPr>
            <p:ph type="sldNum" sz="quarter" idx="5"/>
          </p:nvPr>
        </p:nvSpPr>
        <p:spPr/>
        <p:txBody>
          <a:bodyPr/>
          <a:lstStyle/>
          <a:p>
            <a:fld id="{896ECE7F-0B4A-4070-80F6-26359A84C081}" type="slidenum">
              <a:rPr lang="en-US" smtClean="0"/>
              <a:t>19</a:t>
            </a:fld>
            <a:endParaRPr lang="en-US"/>
          </a:p>
        </p:txBody>
      </p:sp>
    </p:spTree>
    <p:extLst>
      <p:ext uri="{BB962C8B-B14F-4D97-AF65-F5344CB8AC3E}">
        <p14:creationId xmlns:p14="http://schemas.microsoft.com/office/powerpoint/2010/main" val="248059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Facilitator: </a:t>
            </a:r>
            <a:endParaRPr lang="en-US" b="1" i="1" dirty="0"/>
          </a:p>
          <a:p>
            <a:endParaRPr lang="en-US" b="1" i="1" dirty="0"/>
          </a:p>
          <a:p>
            <a:r>
              <a:rPr lang="en-US" b="1" i="1" dirty="0"/>
              <a:t>Objective of this slide: </a:t>
            </a:r>
            <a:r>
              <a:rPr lang="en-US" b="0" i="0" dirty="0"/>
              <a:t>To </a:t>
            </a:r>
            <a:r>
              <a:rPr lang="en-US" dirty="0"/>
              <a:t>have principals reflect on all of the instructional leadership tasks that they execute</a:t>
            </a:r>
            <a:endParaRPr lang="en-US" sz="1200" b="0" i="0" kern="1200" baseline="0" dirty="0">
              <a:solidFill>
                <a:schemeClr val="tx1"/>
              </a:solidFill>
              <a:effectLst/>
              <a:latin typeface="+mn-lt"/>
              <a:cs typeface="Calibri"/>
            </a:endParaRPr>
          </a:p>
          <a:p>
            <a:endParaRPr lang="en-US" dirty="0"/>
          </a:p>
          <a:p>
            <a:r>
              <a:rPr lang="en-US" sz="1200" b="1" i="1" kern="1200" baseline="0" dirty="0">
                <a:solidFill>
                  <a:schemeClr val="tx1"/>
                </a:solidFill>
                <a:effectLst/>
                <a:latin typeface="+mn-lt"/>
                <a:ea typeface="+mn-ea"/>
                <a:cs typeface="+mn-cs"/>
              </a:rPr>
              <a:t>Estimated time:</a:t>
            </a:r>
            <a:r>
              <a:rPr lang="en-US" sz="1200" b="0" i="0" kern="1200" baseline="0" dirty="0">
                <a:solidFill>
                  <a:schemeClr val="tx1"/>
                </a:solidFill>
                <a:effectLst/>
                <a:latin typeface="+mn-lt"/>
                <a:ea typeface="+mn-ea"/>
                <a:cs typeface="+mn-cs"/>
              </a:rPr>
              <a:t> 4</a:t>
            </a:r>
            <a:r>
              <a:rPr lang="en-US" dirty="0"/>
              <a:t> minutes</a:t>
            </a:r>
            <a:endParaRPr lang="en-US" sz="1200" b="1" i="1" kern="1200" baseline="0" dirty="0">
              <a:solidFill>
                <a:schemeClr val="tx1"/>
              </a:solidFill>
              <a:effectLst/>
              <a:latin typeface="+mn-lt"/>
              <a:ea typeface="+mn-ea"/>
              <a:cs typeface="+mn-cs"/>
            </a:endParaRPr>
          </a:p>
          <a:p>
            <a:endParaRPr lang="en-US" sz="1200" kern="1200" baseline="0" dirty="0">
              <a:solidFill>
                <a:schemeClr val="tx1"/>
              </a:solidFill>
              <a:effectLst/>
              <a:latin typeface="+mn-lt"/>
              <a:cs typeface="Calibri"/>
            </a:endParaRPr>
          </a:p>
          <a:p>
            <a:r>
              <a:rPr lang="en-US" b="1" i="1" dirty="0">
                <a:cs typeface="Calibri"/>
              </a:rPr>
              <a:t>Materials:</a:t>
            </a:r>
            <a:r>
              <a:rPr lang="en-US" dirty="0">
                <a:cs typeface="Calibri"/>
              </a:rPr>
              <a:t> sticky notes</a:t>
            </a:r>
          </a:p>
          <a:p>
            <a:endParaRPr lang="en-US" b="1" i="1" dirty="0"/>
          </a:p>
          <a:p>
            <a:r>
              <a:rPr lang="en-US" sz="1200" b="1" i="1" kern="1200" baseline="0" dirty="0">
                <a:solidFill>
                  <a:schemeClr val="tx1"/>
                </a:solidFill>
                <a:effectLst/>
                <a:latin typeface="+mn-lt"/>
                <a:ea typeface="+mn-ea"/>
                <a:cs typeface="+mn-cs"/>
              </a:rPr>
              <a:t>Facilitator says </a:t>
            </a:r>
            <a:r>
              <a:rPr lang="en-US" b="1" i="1" kern="1200" baseline="0" dirty="0">
                <a:effectLst/>
              </a:rPr>
              <a:t>(</a:t>
            </a:r>
            <a:r>
              <a:rPr lang="en-US" b="1" i="1" dirty="0"/>
              <a:t>throughout the </a:t>
            </a:r>
            <a:r>
              <a:rPr lang="en-US" b="1" i="1" kern="1200" baseline="0" dirty="0">
                <a:effectLst/>
              </a:rPr>
              <a:t>slides, put </a:t>
            </a:r>
            <a:r>
              <a:rPr lang="en-US" b="1" i="1" dirty="0"/>
              <a:t>this</a:t>
            </a:r>
            <a:r>
              <a:rPr lang="en-US" b="1" i="1" kern="1200" baseline="0" dirty="0">
                <a:effectLst/>
              </a:rPr>
              <a:t> in your own words):</a:t>
            </a:r>
          </a:p>
          <a:p>
            <a:pPr marL="171450" indent="-171450">
              <a:buFont typeface="Arial" panose="020B0604020202020204" pitchFamily="34" charset="0"/>
              <a:buChar char="•"/>
            </a:pPr>
            <a:r>
              <a:rPr lang="en-US" i="0" dirty="0"/>
              <a:t>In our first session, we saw this graphic that outlined the instructional leadership activities that most principals are responsible for. </a:t>
            </a:r>
            <a:endParaRPr lang="en-US" i="0" dirty="0">
              <a:cs typeface="Calibri"/>
            </a:endParaRPr>
          </a:p>
          <a:p>
            <a:pPr marL="171450" indent="-171450">
              <a:buFont typeface="Arial" panose="020B0604020202020204" pitchFamily="34" charset="0"/>
              <a:buChar char="•"/>
            </a:pPr>
            <a:r>
              <a:rPr lang="en-US" dirty="0">
                <a:cs typeface="Calibri"/>
              </a:rPr>
              <a:t>I bet</a:t>
            </a:r>
            <a:r>
              <a:rPr lang="en-US" i="0" dirty="0">
                <a:cs typeface="Calibri"/>
              </a:rPr>
              <a:t> that this list is not comprehensive. So, take three minutes to write down each of the </a:t>
            </a:r>
            <a:r>
              <a:rPr lang="en-US" i="1" dirty="0">
                <a:cs typeface="Calibri"/>
              </a:rPr>
              <a:t>instructional </a:t>
            </a:r>
            <a:r>
              <a:rPr lang="en-US" i="0" dirty="0">
                <a:cs typeface="Calibri"/>
              </a:rPr>
              <a:t>leadership tasks that you currently execute as the school leader. </a:t>
            </a:r>
          </a:p>
          <a:p>
            <a:pPr lvl="1" indent="-171450">
              <a:buFont typeface="Arial" panose="020B0604020202020204" pitchFamily="34" charset="0"/>
              <a:buChar char="•"/>
            </a:pPr>
            <a:r>
              <a:rPr lang="en-US" i="0" dirty="0">
                <a:cs typeface="Calibri"/>
              </a:rPr>
              <a:t>Be sure to include only instructional leadership tasks that directly affect teaching and learning. </a:t>
            </a:r>
          </a:p>
          <a:p>
            <a:pPr lvl="1" indent="-171450">
              <a:buFont typeface="Arial" panose="020B0604020202020204" pitchFamily="34" charset="0"/>
              <a:buChar char="•"/>
            </a:pPr>
            <a:r>
              <a:rPr lang="en-US" i="0" dirty="0">
                <a:cs typeface="Calibri"/>
              </a:rPr>
              <a:t>Also, it helps to be specific as possible—so, for example, instead of writing “monitor student achievement,” write “conduct quarterly data analysis meetings.”  </a:t>
            </a:r>
          </a:p>
          <a:p>
            <a:pPr lvl="1" indent="-171450">
              <a:buFont typeface="Arial" panose="020B0604020202020204" pitchFamily="34" charset="0"/>
              <a:buChar char="•"/>
            </a:pPr>
            <a:r>
              <a:rPr lang="en-US" i="0" dirty="0">
                <a:cs typeface="Calibri"/>
              </a:rPr>
              <a:t>Write each task on a separate sticky note.</a:t>
            </a:r>
          </a:p>
          <a:p>
            <a:pPr marL="171450" indent="-171450">
              <a:buFont typeface="Arial" panose="020B0604020202020204" pitchFamily="34" charset="0"/>
              <a:buChar char="•"/>
            </a:pPr>
            <a:r>
              <a:rPr lang="en-US" i="0" dirty="0">
                <a:cs typeface="Calibri"/>
              </a:rPr>
              <a:t>[After three minutes] OK, put those to the side, and we will come back to them soon.</a:t>
            </a:r>
          </a:p>
        </p:txBody>
      </p:sp>
      <p:sp>
        <p:nvSpPr>
          <p:cNvPr id="4" name="Slide Number Placeholder 3"/>
          <p:cNvSpPr>
            <a:spLocks noGrp="1"/>
          </p:cNvSpPr>
          <p:nvPr>
            <p:ph type="sldNum" sz="quarter" idx="10"/>
          </p:nvPr>
        </p:nvSpPr>
        <p:spPr/>
        <p:txBody>
          <a:bodyPr/>
          <a:lstStyle/>
          <a:p>
            <a:fld id="{896ECE7F-0B4A-4070-80F6-26359A84C081}" type="slidenum">
              <a:rPr lang="en-US" smtClean="0"/>
              <a:t>2</a:t>
            </a:fld>
            <a:endParaRPr lang="en-US"/>
          </a:p>
        </p:txBody>
      </p:sp>
    </p:spTree>
    <p:extLst>
      <p:ext uri="{BB962C8B-B14F-4D97-AF65-F5344CB8AC3E}">
        <p14:creationId xmlns:p14="http://schemas.microsoft.com/office/powerpoint/2010/main" val="26276497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a:cs typeface="Calibri"/>
              </a:rPr>
              <a:t>Facilitator: </a:t>
            </a:r>
            <a:endParaRPr lang="en-US" b="1" i="1"/>
          </a:p>
          <a:p>
            <a:pPr>
              <a:defRPr/>
            </a:pPr>
            <a:endParaRPr lang="en-US" b="1" i="1"/>
          </a:p>
          <a:p>
            <a:pPr>
              <a:defRPr/>
            </a:pPr>
            <a:r>
              <a:rPr lang="en-US" sz="1200" b="1" i="1" kern="1200">
                <a:solidFill>
                  <a:schemeClr val="tx1"/>
                </a:solidFill>
                <a:effectLst/>
                <a:latin typeface="+mn-lt"/>
                <a:ea typeface="+mn-ea"/>
                <a:cs typeface="+mn-cs"/>
              </a:rPr>
              <a:t>Objective of this slide:</a:t>
            </a:r>
            <a:r>
              <a:rPr lang="en-US" sz="1200" b="0" i="0" u="none" kern="1200" baseline="0">
                <a:solidFill>
                  <a:schemeClr val="tx1"/>
                </a:solidFill>
                <a:effectLst/>
                <a:latin typeface="+mn-lt"/>
                <a:ea typeface="+mn-ea"/>
                <a:cs typeface="+mn-cs"/>
              </a:rPr>
              <a:t> </a:t>
            </a:r>
            <a:r>
              <a:rPr lang="en-US"/>
              <a:t>To solidify immediate and long-term next steps</a:t>
            </a:r>
            <a:endParaRPr lang="en-US" sz="1200" b="0" i="0" u="none" kern="1200" baseline="0">
              <a:solidFill>
                <a:schemeClr val="tx1"/>
              </a:solidFill>
              <a:effectLst/>
              <a:latin typeface="+mn-lt"/>
              <a:cs typeface="Calibri"/>
            </a:endParaRPr>
          </a:p>
          <a:p>
            <a:endParaRPr lang="en-US"/>
          </a:p>
          <a:p>
            <a:r>
              <a:rPr lang="en-US" sz="1200" b="1" i="1" u="none" kern="1200" baseline="0">
                <a:solidFill>
                  <a:schemeClr val="tx1"/>
                </a:solidFill>
                <a:effectLst/>
                <a:latin typeface="+mn-lt"/>
                <a:ea typeface="+mn-ea"/>
                <a:cs typeface="+mn-cs"/>
              </a:rPr>
              <a:t>Estimated time:</a:t>
            </a:r>
            <a:r>
              <a:rPr lang="en-US" sz="1200" b="1" i="0" u="none" kern="1200" baseline="0">
                <a:solidFill>
                  <a:schemeClr val="tx1"/>
                </a:solidFill>
                <a:effectLst/>
                <a:latin typeface="+mn-lt"/>
                <a:ea typeface="+mn-ea"/>
                <a:cs typeface="+mn-cs"/>
              </a:rPr>
              <a:t> </a:t>
            </a:r>
            <a:r>
              <a:rPr lang="en-US" i="0"/>
              <a:t>5 </a:t>
            </a:r>
            <a:r>
              <a:rPr lang="en-US" sz="1200" i="0" u="none" kern="1200" baseline="0">
                <a:solidFill>
                  <a:schemeClr val="tx1"/>
                </a:solidFill>
                <a:effectLst/>
                <a:latin typeface="+mn-lt"/>
                <a:ea typeface="+mn-ea"/>
                <a:cs typeface="+mn-cs"/>
              </a:rPr>
              <a:t>minutes</a:t>
            </a:r>
            <a:endParaRPr lang="en-US" sz="1200" i="0" u="none" kern="1200" baseline="0">
              <a:solidFill>
                <a:schemeClr val="tx1"/>
              </a:solidFill>
              <a:effectLst/>
              <a:latin typeface="+mn-lt"/>
              <a:cs typeface="Calibri"/>
            </a:endParaRPr>
          </a:p>
          <a:p>
            <a:endParaRPr lang="en-US" sz="1200" b="1" i="1" u="none" kern="1200" baseline="0">
              <a:solidFill>
                <a:schemeClr val="tx1"/>
              </a:solidFill>
              <a:effectLst/>
              <a:latin typeface="+mn-lt"/>
              <a:ea typeface="+mn-ea"/>
              <a:cs typeface="+mn-cs"/>
            </a:endParaRPr>
          </a:p>
          <a:p>
            <a:r>
              <a:rPr lang="en-US" sz="1200" b="1" i="1" u="none" kern="1200" baseline="0">
                <a:solidFill>
                  <a:schemeClr val="tx1"/>
                </a:solidFill>
                <a:effectLst/>
                <a:latin typeface="+mn-lt"/>
                <a:ea typeface="+mn-ea"/>
                <a:cs typeface="+mn-cs"/>
              </a:rPr>
              <a:t>Facilitator says:</a:t>
            </a:r>
          </a:p>
          <a:p>
            <a:pPr marL="171450" indent="-171450">
              <a:buFont typeface="Arial,Sans-Serif" panose="020B0604020202020204" pitchFamily="34" charset="0"/>
              <a:buChar char="•"/>
            </a:pPr>
            <a:r>
              <a:rPr lang="en-US"/>
              <a:t>To close out this session, we’d like for you to reflect on next steps and record them in the portal. </a:t>
            </a:r>
          </a:p>
          <a:p>
            <a:pPr marL="171450" indent="-171450">
              <a:buFont typeface="Arial,Sans-Serif" panose="020B0604020202020204" pitchFamily="34" charset="0"/>
              <a:buChar char="•"/>
            </a:pPr>
            <a:r>
              <a:rPr lang="en-US"/>
              <a:t>If you open up the Next Steps Tracker in the portal, you will see that we have gone ahead and pre-populated if with some next steps from this session that we think you will want to record, but of course feel free to edit and delete these and add your own.   </a:t>
            </a:r>
          </a:p>
          <a:p>
            <a:pPr marL="171450" indent="-171450">
              <a:buFont typeface="Arial,Sans-Serif" panose="020B0604020202020204" pitchFamily="34" charset="0"/>
              <a:buChar char="•"/>
            </a:pPr>
            <a:r>
              <a:rPr lang="en-US"/>
              <a:t>Be sure to share leadership and assign tasks to someone </a:t>
            </a:r>
            <a:r>
              <a:rPr lang="en-US" i="1"/>
              <a:t>other than yourselves!</a:t>
            </a:r>
            <a:r>
              <a:rPr lang="en-US"/>
              <a:t> </a:t>
            </a:r>
          </a:p>
          <a:p>
            <a:pPr marL="171450" indent="-171450">
              <a:buFont typeface="Arial,Sans-Serif" panose="020B0604020202020204" pitchFamily="34" charset="0"/>
              <a:buChar char="•"/>
            </a:pPr>
            <a:r>
              <a:rPr lang="en-US"/>
              <a:t>Consider timelines based on the school year. Do you need to complete this task before school starts? During the first quarter? By the end of first semester? </a:t>
            </a:r>
          </a:p>
          <a:p>
            <a:pPr marL="171450" indent="-171450">
              <a:buFont typeface="Arial,Sans-Serif" panose="020B0604020202020204" pitchFamily="34" charset="0"/>
              <a:buChar char="•"/>
            </a:pPr>
            <a:r>
              <a:rPr lang="en-US"/>
              <a:t>Finally, make note of any notes or resources that will support you in completing this task.</a:t>
            </a:r>
          </a:p>
          <a:p>
            <a:pPr marL="171450" indent="-171450">
              <a:buFont typeface="Arial,Sans-Serif" panose="020B0604020202020204" pitchFamily="34" charset="0"/>
              <a:buChar char="•"/>
            </a:pPr>
            <a:endParaRPr lang="en-US" b="0" i="0" kern="1200">
              <a:effectLst/>
              <a:cs typeface="Calibri"/>
            </a:endParaRPr>
          </a:p>
          <a:p>
            <a:pPr marL="171450" indent="-171450">
              <a:buFont typeface="Arial" panose="020B0604020202020204" pitchFamily="34" charset="0"/>
              <a:buChar char="•"/>
            </a:pPr>
            <a:endParaRPr lang="en-US" sz="1200" u="none" kern="1200" baseline="0">
              <a:solidFill>
                <a:schemeClr val="tx1"/>
              </a:solidFill>
              <a:effectLst/>
              <a:latin typeface="+mn-lt"/>
              <a:cs typeface="Calibri"/>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00806C3-9141-4EC1-ABA6-4049AB307FA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570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ECE7F-0B4A-4070-80F6-26359A84C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521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i="1">
                <a:cs typeface="Calibri"/>
              </a:rPr>
              <a:t>Facilitator: </a:t>
            </a:r>
            <a:endParaRPr lang="en-US" sz="1100" b="1" i="1"/>
          </a:p>
          <a:p>
            <a:endParaRPr lang="en-US" sz="1100" b="1" i="1"/>
          </a:p>
          <a:p>
            <a:r>
              <a:rPr lang="en-US" sz="1100" b="1" i="1" kern="1200">
                <a:solidFill>
                  <a:schemeClr val="tx1"/>
                </a:solidFill>
                <a:effectLst/>
                <a:latin typeface="+mn-lt"/>
                <a:ea typeface="+mn-ea"/>
                <a:cs typeface="+mn-cs"/>
              </a:rPr>
              <a:t>Objective of this slide:</a:t>
            </a:r>
            <a:r>
              <a:rPr lang="en-US" sz="1100" b="0" i="0" kern="1200">
                <a:solidFill>
                  <a:schemeClr val="tx1"/>
                </a:solidFill>
                <a:effectLst/>
                <a:latin typeface="+mn-lt"/>
                <a:ea typeface="+mn-ea"/>
                <a:cs typeface="+mn-cs"/>
              </a:rPr>
              <a:t> Introduce session objectives</a:t>
            </a:r>
            <a:endParaRPr lang="en-US" sz="1100" b="1" i="1" kern="1200">
              <a:solidFill>
                <a:schemeClr val="tx1"/>
              </a:solidFill>
              <a:effectLst/>
              <a:latin typeface="+mn-lt"/>
              <a:cs typeface="Calibri"/>
            </a:endParaRPr>
          </a:p>
          <a:p>
            <a:endParaRPr lang="en-US" sz="1100" b="0" i="0" kern="1200" baseline="0">
              <a:solidFill>
                <a:schemeClr val="tx1"/>
              </a:solidFill>
              <a:effectLst/>
              <a:latin typeface="+mn-lt"/>
              <a:ea typeface="+mn-ea"/>
              <a:cs typeface="+mn-cs"/>
            </a:endParaRPr>
          </a:p>
          <a:p>
            <a:r>
              <a:rPr lang="en-US" sz="1100" b="1" i="1" kern="1200" baseline="0">
                <a:solidFill>
                  <a:schemeClr val="tx1"/>
                </a:solidFill>
                <a:effectLst/>
                <a:latin typeface="+mn-lt"/>
                <a:ea typeface="+mn-ea"/>
                <a:cs typeface="+mn-cs"/>
              </a:rPr>
              <a:t>Estimated time:</a:t>
            </a:r>
            <a:r>
              <a:rPr lang="en-US" sz="1100" b="0" i="0" kern="1200" baseline="0">
                <a:solidFill>
                  <a:schemeClr val="tx1"/>
                </a:solidFill>
                <a:effectLst/>
                <a:latin typeface="+mn-lt"/>
                <a:ea typeface="+mn-ea"/>
                <a:cs typeface="+mn-cs"/>
              </a:rPr>
              <a:t> 2 minutes</a:t>
            </a:r>
            <a:endParaRPr lang="en-US" sz="1100" b="1" i="1" kern="1200" baseline="0">
              <a:solidFill>
                <a:schemeClr val="tx1"/>
              </a:solidFill>
              <a:effectLst/>
              <a:latin typeface="+mn-lt"/>
              <a:ea typeface="+mn-ea"/>
              <a:cs typeface="+mn-cs"/>
            </a:endParaRPr>
          </a:p>
          <a:p>
            <a:endParaRPr lang="en-US" sz="1100" b="1" i="1" kern="1200" baseline="0">
              <a:solidFill>
                <a:schemeClr val="tx1"/>
              </a:solidFill>
              <a:effectLst/>
              <a:latin typeface="+mn-lt"/>
              <a:ea typeface="+mn-ea"/>
              <a:cs typeface="+mn-cs"/>
            </a:endParaRPr>
          </a:p>
          <a:p>
            <a:r>
              <a:rPr lang="en-US" sz="1100" b="1" i="1" kern="1200" baseline="0">
                <a:solidFill>
                  <a:schemeClr val="tx1"/>
                </a:solidFill>
                <a:effectLst/>
                <a:latin typeface="+mn-lt"/>
                <a:ea typeface="+mn-ea"/>
                <a:cs typeface="+mn-cs"/>
              </a:rPr>
              <a:t>Facilitator says:</a:t>
            </a:r>
            <a:endParaRPr lang="en-US" sz="1100" b="1" i="1" kern="1200" baseline="0">
              <a:solidFill>
                <a:schemeClr val="tx1"/>
              </a:solidFill>
              <a:effectLst/>
              <a:latin typeface="+mn-lt"/>
              <a:cs typeface="Calibri"/>
            </a:endParaRPr>
          </a:p>
          <a:p>
            <a:pPr marL="171450" indent="-171450">
              <a:buFont typeface="Arial" panose="020B0604020202020204" pitchFamily="34" charset="0"/>
              <a:buChar char="•"/>
            </a:pPr>
            <a:r>
              <a:rPr lang="en-US" sz="1100" b="0" i="0" kern="1200" baseline="0">
                <a:solidFill>
                  <a:schemeClr val="tx1"/>
                </a:solidFill>
                <a:effectLst/>
                <a:latin typeface="+mn-lt"/>
                <a:ea typeface="+mn-ea"/>
                <a:cs typeface="+mn-cs"/>
              </a:rPr>
              <a:t>During this session, we will </a:t>
            </a:r>
            <a:r>
              <a:rPr lang="en-US" sz="1100"/>
              <a:t>be </a:t>
            </a:r>
            <a:r>
              <a:rPr lang="en-US" sz="1100" b="0" i="0" kern="1200" baseline="0">
                <a:solidFill>
                  <a:schemeClr val="tx1"/>
                </a:solidFill>
                <a:effectLst/>
                <a:latin typeface="+mn-lt"/>
                <a:ea typeface="+mn-ea"/>
                <a:cs typeface="+mn-cs"/>
              </a:rPr>
              <a:t>discussing how your role will be different next year leading a team of leaders, who in </a:t>
            </a:r>
            <a:r>
              <a:rPr lang="en-US" sz="1100"/>
              <a:t>turn</a:t>
            </a:r>
            <a:r>
              <a:rPr lang="en-US" sz="1100" b="0" i="0" kern="1200" baseline="0">
                <a:solidFill>
                  <a:schemeClr val="tx1"/>
                </a:solidFill>
                <a:effectLst/>
                <a:latin typeface="+mn-lt"/>
                <a:ea typeface="+mn-ea"/>
                <a:cs typeface="+mn-cs"/>
              </a:rPr>
              <a:t> lead teams of teachers.</a:t>
            </a:r>
            <a:r>
              <a:rPr lang="en-US" sz="1100"/>
              <a:t> </a:t>
            </a:r>
            <a:endParaRPr lang="en-US" sz="1100" b="0" i="0" kern="1200" baseline="0">
              <a:solidFill>
                <a:schemeClr val="tx1"/>
              </a:solidFill>
              <a:effectLst/>
              <a:latin typeface="+mn-lt"/>
              <a:ea typeface="+mn-ea"/>
              <a:cs typeface="+mn-cs"/>
            </a:endParaRPr>
          </a:p>
          <a:p>
            <a:pPr marL="171450" indent="-171450">
              <a:buFont typeface="Arial" panose="020B0604020202020204" pitchFamily="34" charset="0"/>
              <a:buChar char="•"/>
            </a:pPr>
            <a:r>
              <a:rPr lang="en-US" sz="1100" b="0" i="0" kern="1200" baseline="0">
                <a:solidFill>
                  <a:schemeClr val="tx1"/>
                </a:solidFill>
                <a:effectLst/>
                <a:latin typeface="+mn-lt"/>
                <a:ea typeface="+mn-ea"/>
                <a:cs typeface="+mn-cs"/>
                <a:sym typeface="Calibri"/>
              </a:rPr>
              <a:t>Here are our objectives:</a:t>
            </a:r>
            <a:endParaRPr lang="en-US" sz="1100" b="0" i="0" kern="1200" baseline="0">
              <a:solidFill>
                <a:schemeClr val="tx1"/>
              </a:solidFill>
              <a:effectLst/>
              <a:latin typeface="+mn-lt"/>
              <a:cs typeface="Calibri"/>
            </a:endParaRPr>
          </a:p>
          <a:p>
            <a:pPr marL="628650" lvl="1" indent="-171450">
              <a:buFont typeface="Arial" panose="020B0604020202020204" pitchFamily="34" charset="0"/>
              <a:buChar char="•"/>
            </a:pPr>
            <a:r>
              <a:rPr lang="en-US"/>
              <a:t>Apply distributed leadership practices to your instructional team of leaders.</a:t>
            </a:r>
            <a:endParaRPr lang="en-US">
              <a:cs typeface="Calibri"/>
            </a:endParaRPr>
          </a:p>
          <a:p>
            <a:pPr marL="628650" lvl="1" indent="-171450">
              <a:buFont typeface="Arial" panose="020B0604020202020204" pitchFamily="34" charset="0"/>
              <a:buChar char="•"/>
            </a:pPr>
            <a:r>
              <a:rPr lang="en-US"/>
              <a:t>Define each Opportunity Culture team member’s role and responsibilities and how they contribute to achieving school vision and goals. </a:t>
            </a:r>
            <a:endParaRPr lang="en-US">
              <a:cs typeface="Calibri"/>
            </a:endParaRPr>
          </a:p>
          <a:p>
            <a:pPr marL="628650" lvl="1" indent="-171450">
              <a:buFont typeface="Arial" panose="020B0604020202020204" pitchFamily="34" charset="0"/>
              <a:buChar char="•"/>
            </a:pPr>
            <a:r>
              <a:rPr lang="en-US"/>
              <a:t>Examine structures for OC teacher collaboration.</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896ECE7F-0B4A-4070-80F6-26359A84C081}" type="slidenum">
              <a:rPr lang="en-US" smtClean="0"/>
              <a:t>3</a:t>
            </a:fld>
            <a:endParaRPr lang="en-US"/>
          </a:p>
        </p:txBody>
      </p:sp>
    </p:spTree>
    <p:extLst>
      <p:ext uri="{BB962C8B-B14F-4D97-AF65-F5344CB8AC3E}">
        <p14:creationId xmlns:p14="http://schemas.microsoft.com/office/powerpoint/2010/main" val="195150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r>
              <a:rPr lang="en-US" b="1" i="1" dirty="0"/>
              <a:t>Facilitator:</a:t>
            </a:r>
            <a:endParaRPr lang="en-US" dirty="0"/>
          </a:p>
          <a:p>
            <a:pPr>
              <a:lnSpc>
                <a:spcPct val="90000"/>
              </a:lnSpc>
              <a:spcBef>
                <a:spcPts val="1000"/>
              </a:spcBef>
            </a:pPr>
            <a:r>
              <a:rPr lang="en-US" dirty="0"/>
              <a:t> </a:t>
            </a:r>
            <a:endParaRPr lang="en-US" dirty="0">
              <a:cs typeface="Calibri"/>
            </a:endParaRPr>
          </a:p>
          <a:p>
            <a:r>
              <a:rPr lang="en-US" b="1" i="1" dirty="0"/>
              <a:t>Objective of this slide: </a:t>
            </a:r>
            <a:r>
              <a:rPr lang="en-US" i="1" dirty="0"/>
              <a:t> </a:t>
            </a:r>
            <a:r>
              <a:rPr lang="en-US" dirty="0"/>
              <a:t>To reorient principals to the Leading a Team section of the Principal Action Planner</a:t>
            </a:r>
          </a:p>
          <a:p>
            <a:endParaRPr lang="en-US" b="1" i="1" dirty="0"/>
          </a:p>
          <a:p>
            <a:r>
              <a:rPr lang="en-US" b="1" i="1" dirty="0"/>
              <a:t>Estimated time:</a:t>
            </a:r>
            <a:r>
              <a:rPr lang="en-US" dirty="0"/>
              <a:t> 1 minutes </a:t>
            </a:r>
            <a:endParaRPr lang="en-US" dirty="0">
              <a:cs typeface="Calibri"/>
            </a:endParaRPr>
          </a:p>
          <a:p>
            <a:endParaRPr lang="en-US" dirty="0"/>
          </a:p>
          <a:p>
            <a:r>
              <a:rPr lang="en-US" b="1" i="1" dirty="0"/>
              <a:t>Facilitator says:</a:t>
            </a:r>
            <a:endParaRPr lang="en-US" dirty="0"/>
          </a:p>
          <a:p>
            <a:pPr marL="171450" indent="-171450">
              <a:buFont typeface="Arial,Sans-Serif"/>
              <a:buChar char="•"/>
            </a:pPr>
            <a:r>
              <a:rPr lang="en-US" dirty="0">
                <a:cs typeface="Calibri"/>
              </a:rPr>
              <a:t>During an earlier session, we mentioned that over the next few days we planned to focus on one strand of the Principal Action Planner—Leading a Team.  </a:t>
            </a:r>
          </a:p>
          <a:p>
            <a:endParaRPr lang="en-US" dirty="0">
              <a:cs typeface="Calibri"/>
            </a:endParaRPr>
          </a:p>
        </p:txBody>
      </p:sp>
      <p:sp>
        <p:nvSpPr>
          <p:cNvPr id="4" name="Slide Number Placeholder 3"/>
          <p:cNvSpPr>
            <a:spLocks noGrp="1"/>
          </p:cNvSpPr>
          <p:nvPr>
            <p:ph type="sldNum" sz="quarter" idx="5"/>
          </p:nvPr>
        </p:nvSpPr>
        <p:spPr/>
        <p:txBody>
          <a:bodyPr/>
          <a:lstStyle/>
          <a:p>
            <a:fld id="{896ECE7F-0B4A-4070-80F6-26359A84C081}" type="slidenum">
              <a:rPr lang="en-US" smtClean="0"/>
              <a:t>4</a:t>
            </a:fld>
            <a:endParaRPr lang="en-US"/>
          </a:p>
        </p:txBody>
      </p:sp>
    </p:spTree>
    <p:extLst>
      <p:ext uri="{BB962C8B-B14F-4D97-AF65-F5344CB8AC3E}">
        <p14:creationId xmlns:p14="http://schemas.microsoft.com/office/powerpoint/2010/main" val="2877096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i="1">
                <a:cs typeface="Calibri"/>
              </a:rPr>
              <a:t>Facilitator: </a:t>
            </a:r>
            <a:endParaRPr lang="en-US" b="1" i="1"/>
          </a:p>
          <a:p>
            <a:pPr>
              <a:defRPr/>
            </a:pPr>
            <a:endParaRPr lang="en-US" b="1" i="1">
              <a:cs typeface="Calibri"/>
            </a:endParaRPr>
          </a:p>
          <a:p>
            <a:pPr marL="0" marR="0" lvl="0" indent="0" algn="l" defTabSz="914400">
              <a:lnSpc>
                <a:spcPct val="100000"/>
              </a:lnSpc>
              <a:spcBef>
                <a:spcPts val="0"/>
              </a:spcBef>
              <a:spcAft>
                <a:spcPts val="0"/>
              </a:spcAft>
              <a:buClrTx/>
              <a:buSzTx/>
              <a:buFontTx/>
              <a:buNone/>
              <a:tabLst/>
              <a:defRPr/>
            </a:pPr>
            <a:r>
              <a:rPr lang="en-US" b="1" i="1"/>
              <a:t>Objective of this slide: </a:t>
            </a:r>
            <a:r>
              <a:rPr lang="en-US" b="0" i="0"/>
              <a:t>To share the key questions that principals must answer in preparation to “Launch and Lead”</a:t>
            </a:r>
            <a:endParaRPr lang="en-US" b="1" i="1">
              <a:cs typeface="Calibri"/>
            </a:endParaRPr>
          </a:p>
          <a:p>
            <a:endParaRPr lang="en-US" sz="1200" b="0" i="0"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Estimated time:</a:t>
            </a:r>
            <a:r>
              <a:rPr lang="en-US" sz="1200" b="0" i="0" kern="1200" baseline="0">
                <a:solidFill>
                  <a:schemeClr val="tx1"/>
                </a:solidFill>
                <a:effectLst/>
                <a:latin typeface="+mn-lt"/>
                <a:ea typeface="+mn-ea"/>
                <a:cs typeface="+mn-cs"/>
              </a:rPr>
              <a:t> </a:t>
            </a:r>
            <a:r>
              <a:rPr lang="en-US"/>
              <a:t>2</a:t>
            </a:r>
            <a:r>
              <a:rPr lang="en-US" sz="1200" b="0" i="0" kern="1200" baseline="0">
                <a:solidFill>
                  <a:schemeClr val="tx1"/>
                </a:solidFill>
                <a:effectLst/>
                <a:latin typeface="+mn-lt"/>
                <a:ea typeface="+mn-ea"/>
                <a:cs typeface="+mn-cs"/>
              </a:rPr>
              <a:t> minutes</a:t>
            </a:r>
            <a:endParaRPr lang="en-US" sz="1200" b="1" i="1" kern="1200" baseline="0">
              <a:solidFill>
                <a:schemeClr val="tx1"/>
              </a:solidFill>
              <a:effectLst/>
              <a:latin typeface="+mn-lt"/>
              <a:ea typeface="+mn-ea"/>
              <a:cs typeface="+mn-cs"/>
            </a:endParaRPr>
          </a:p>
          <a:p>
            <a:endParaRPr lang="en-US" sz="1200" b="1" i="1"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Facilitator says:</a:t>
            </a:r>
            <a:endParaRPr lang="en-US" sz="1200" b="1" i="1" kern="1200" baseline="0">
              <a:solidFill>
                <a:schemeClr val="tx1"/>
              </a:solidFill>
              <a:effectLst/>
              <a:latin typeface="+mn-lt"/>
              <a:cs typeface="Calibri"/>
            </a:endParaRPr>
          </a:p>
          <a:p>
            <a:pPr marL="171450" indent="-171450">
              <a:buFont typeface="Arial" panose="020B0604020202020204" pitchFamily="34" charset="0"/>
              <a:buChar char="•"/>
            </a:pPr>
            <a:r>
              <a:rPr lang="en-US"/>
              <a:t>As you recall, during the last session you had a chance to revise your school's Theory of Action and Measures of Success. Now, we will shift our focus to revisiting the roles and responsibilities of the people on your instructional team of leaders. </a:t>
            </a:r>
          </a:p>
          <a:p>
            <a:pPr marL="171450" indent="-171450">
              <a:buFont typeface="Arial" panose="020B0604020202020204" pitchFamily="34" charset="0"/>
              <a:buChar char="•"/>
            </a:pPr>
            <a:r>
              <a:rPr lang="en-US"/>
              <a:t>Can someone read the three questions related to the roles and responsibilities of the people on your leadership team?</a:t>
            </a:r>
            <a:endParaRPr lang="en-US" i="1">
              <a:cs typeface="Calibri"/>
            </a:endParaRPr>
          </a:p>
          <a:p>
            <a:pPr marL="171450" indent="-171450">
              <a:buFont typeface="Arial" panose="020B0604020202020204" pitchFamily="34" charset="0"/>
              <a:buChar char="•"/>
            </a:pPr>
            <a:r>
              <a:rPr lang="en-US"/>
              <a:t>We are going to talk more about what we mean by the term “instructional team of leaders” in a moment, but for now let’s focus on the big picture of how a principal’s mindset changes in a school that moves to true distributed leadership.   </a:t>
            </a:r>
            <a:endParaRPr lang="en-US">
              <a:cs typeface="Calibri"/>
            </a:endParaRPr>
          </a:p>
        </p:txBody>
      </p:sp>
      <p:sp>
        <p:nvSpPr>
          <p:cNvPr id="4" name="Slide Number Placeholder 3"/>
          <p:cNvSpPr>
            <a:spLocks noGrp="1"/>
          </p:cNvSpPr>
          <p:nvPr>
            <p:ph type="sldNum" sz="quarter" idx="5"/>
          </p:nvPr>
        </p:nvSpPr>
        <p:spPr/>
        <p:txBody>
          <a:bodyPr/>
          <a:lstStyle/>
          <a:p>
            <a:fld id="{896ECE7F-0B4A-4070-80F6-26359A84C081}" type="slidenum">
              <a:rPr lang="en-US" smtClean="0"/>
              <a:t>5</a:t>
            </a:fld>
            <a:endParaRPr lang="en-US"/>
          </a:p>
        </p:txBody>
      </p:sp>
    </p:spTree>
    <p:extLst>
      <p:ext uri="{BB962C8B-B14F-4D97-AF65-F5344CB8AC3E}">
        <p14:creationId xmlns:p14="http://schemas.microsoft.com/office/powerpoint/2010/main" val="1799693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Facilitator:</a:t>
            </a:r>
          </a:p>
          <a:p>
            <a:endParaRPr lang="en-US" b="1" i="1"/>
          </a:p>
          <a:p>
            <a:r>
              <a:rPr lang="en-US" b="1" i="1"/>
              <a:t>Objective of this slide: </a:t>
            </a:r>
            <a:r>
              <a:rPr lang="en-US" b="0" i="0"/>
              <a:t>To </a:t>
            </a:r>
            <a:r>
              <a:rPr lang="en-US"/>
              <a:t>highlight mindset shifts for</a:t>
            </a:r>
            <a:r>
              <a:rPr lang="en-US" b="0" i="0"/>
              <a:t> distributing leadership</a:t>
            </a:r>
            <a:endParaRPr lang="en-US" b="1" i="1"/>
          </a:p>
          <a:p>
            <a:endParaRPr lang="en-US" sz="1200" b="0" i="0"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Estimated time:</a:t>
            </a:r>
            <a:r>
              <a:rPr lang="en-US" sz="1200" b="0" i="0" kern="1200" baseline="0">
                <a:solidFill>
                  <a:schemeClr val="tx1"/>
                </a:solidFill>
                <a:effectLst/>
                <a:latin typeface="+mn-lt"/>
                <a:ea typeface="+mn-ea"/>
                <a:cs typeface="+mn-cs"/>
              </a:rPr>
              <a:t> 2 minutes</a:t>
            </a:r>
            <a:endParaRPr lang="en-US" sz="1200" b="1" i="1" kern="1200" baseline="0">
              <a:solidFill>
                <a:schemeClr val="tx1"/>
              </a:solidFill>
              <a:effectLst/>
              <a:latin typeface="+mn-lt"/>
              <a:ea typeface="+mn-ea"/>
              <a:cs typeface="+mn-cs"/>
            </a:endParaRPr>
          </a:p>
          <a:p>
            <a:endParaRPr lang="en-US" sz="1200" b="1" i="1" kern="1200" baseline="0">
              <a:solidFill>
                <a:schemeClr val="tx1"/>
              </a:solidFill>
              <a:effectLst/>
              <a:latin typeface="+mn-lt"/>
              <a:ea typeface="+mn-ea"/>
              <a:cs typeface="+mn-cs"/>
            </a:endParaRPr>
          </a:p>
          <a:p>
            <a:r>
              <a:rPr lang="en-US" sz="1200" b="1" i="1" kern="1200" baseline="0">
                <a:solidFill>
                  <a:schemeClr val="tx1"/>
                </a:solidFill>
                <a:effectLst/>
                <a:latin typeface="+mn-lt"/>
                <a:ea typeface="+mn-ea"/>
                <a:cs typeface="+mn-cs"/>
              </a:rPr>
              <a:t>Facilitator says:</a:t>
            </a:r>
            <a:endParaRPr lang="en-US" sz="1200" b="1" i="1" kern="1200" baseline="0">
              <a:solidFill>
                <a:schemeClr val="tx1"/>
              </a:solidFill>
              <a:effectLst/>
              <a:latin typeface="+mn-lt"/>
              <a:cs typeface="Calibri"/>
            </a:endParaRPr>
          </a:p>
          <a:p>
            <a:pPr marL="171450" indent="-171450">
              <a:buFont typeface="Arial" panose="020B0604020202020204" pitchFamily="34" charset="0"/>
              <a:buChar char="•"/>
            </a:pPr>
            <a:r>
              <a:rPr lang="en-US">
                <a:cs typeface="Calibri"/>
              </a:rPr>
              <a:t>Let’s start by anchoring ourselves back in distributed leadership. Earlier you all shared some of your hopes and fears related to distributed leadership in an Opportunity Culture, and here we can see some key mindset shifts for principals to consider. </a:t>
            </a:r>
            <a:endParaRPr lang="en-US"/>
          </a:p>
          <a:p>
            <a:pPr marL="171450" indent="-171450">
              <a:buFont typeface="Arial" panose="020B0604020202020204" pitchFamily="34" charset="0"/>
              <a:buChar char="•"/>
            </a:pPr>
            <a:r>
              <a:rPr lang="en-US"/>
              <a:t>Principals from other OC schools have identified some keys to this.</a:t>
            </a:r>
            <a:endParaRPr lang="en-US">
              <a:cs typeface="Calibri"/>
            </a:endParaRPr>
          </a:p>
          <a:p>
            <a:pPr marL="628650" lvl="1" indent="-171450">
              <a:buFont typeface="Arial" panose="020B0604020202020204" pitchFamily="34" charset="0"/>
              <a:buChar char="•"/>
            </a:pPr>
            <a:r>
              <a:rPr lang="en-US">
                <a:cs typeface="Calibri"/>
              </a:rPr>
              <a:t>First is accepting that your role as the principal will change in some ways. In many cases, this means that instead of your </a:t>
            </a:r>
            <a:r>
              <a:rPr lang="en-US" b="1" i="1">
                <a:cs typeface="Calibri"/>
              </a:rPr>
              <a:t>doing </a:t>
            </a:r>
            <a:r>
              <a:rPr lang="en-US">
                <a:cs typeface="Calibri"/>
              </a:rPr>
              <a:t>the work, you are </a:t>
            </a:r>
            <a:r>
              <a:rPr lang="en-US" b="1" i="1">
                <a:cs typeface="Calibri"/>
              </a:rPr>
              <a:t>leading </a:t>
            </a:r>
            <a:r>
              <a:rPr lang="en-US">
                <a:cs typeface="Calibri"/>
              </a:rPr>
              <a:t>and guiding the work.  </a:t>
            </a:r>
            <a:endParaRPr lang="en-US"/>
          </a:p>
          <a:p>
            <a:pPr marL="628650" lvl="1" indent="-171450">
              <a:buFont typeface="Arial" panose="020B0604020202020204" pitchFamily="34" charset="0"/>
              <a:buChar char="•"/>
            </a:pPr>
            <a:r>
              <a:rPr lang="en-US"/>
              <a:t>Next is to actually give leadership team members the </a:t>
            </a:r>
            <a:r>
              <a:rPr lang="en-US" b="1"/>
              <a:t>autonomy</a:t>
            </a:r>
            <a:r>
              <a:rPr lang="en-US"/>
              <a:t> to do tasks effectively. A common pitfall some leaders have when implementing Opportunity Culture is telling people that they have responsibilities, but in reality, the leader is still making decisions and pulling the strings from the background. It will be important to truly give your MCLs autonomy to do their jobs and do them well.</a:t>
            </a:r>
            <a:endParaRPr lang="en-US">
              <a:cs typeface="Calibri"/>
            </a:endParaRPr>
          </a:p>
          <a:p>
            <a:pPr marL="628650" lvl="1" indent="-171450">
              <a:buFont typeface="Arial" panose="020B0604020202020204" pitchFamily="34" charset="0"/>
              <a:buChar char="•"/>
            </a:pPr>
            <a:r>
              <a:rPr lang="en-US"/>
              <a:t>Just like your MCLs are committed to developing their teachers and have to differentiate their coaching, you as the principal will need to do the same. As you release leadership to other team members, you will need to commit to developing your leaders and differentiating your </a:t>
            </a:r>
            <a:r>
              <a:rPr lang="en-US" b="1"/>
              <a:t>leadership style </a:t>
            </a:r>
            <a:r>
              <a:rPr lang="en-US"/>
              <a:t>to meet the needs of each team member. </a:t>
            </a:r>
            <a:endParaRPr lang="en-US">
              <a:cs typeface="Calibri" panose="020F0502020204030204"/>
            </a:endParaRPr>
          </a:p>
          <a:p>
            <a:pPr marL="628650" lvl="1" indent="-171450">
              <a:buFont typeface="Arial" panose="020B0604020202020204" pitchFamily="34" charset="0"/>
              <a:buChar char="•"/>
            </a:pPr>
            <a:r>
              <a:rPr lang="en-US"/>
              <a:t>And finally, there will need to be a clear system in place to monitor the work. Since your MCLs are closer to the work and know the intricate details, you as the principal will need to create a system to </a:t>
            </a:r>
            <a:r>
              <a:rPr lang="en-US" b="1"/>
              <a:t>track leadership team members’ progress to know whether or not your school is on track for success</a:t>
            </a:r>
            <a:r>
              <a:rPr lang="en-US"/>
              <a:t>. The most successful OC principals create a shared tracking document that all MCLs can update when they see their teachers. We’ll share some examples with you later today.</a:t>
            </a:r>
            <a:endParaRPr lang="en-US">
              <a:cs typeface="Calibri"/>
            </a:endParaRPr>
          </a:p>
          <a:p>
            <a:pPr marL="285750" indent="-171450">
              <a:buFont typeface="Arial" panose="020B0604020202020204" pitchFamily="34" charset="0"/>
              <a:buChar char="•"/>
            </a:pPr>
            <a:r>
              <a:rPr lang="en-US">
                <a:cs typeface="Calibri"/>
              </a:rPr>
              <a:t>As each of you considers how you will make the key decisions you need to lead an effective OC school, keep these mindset shifts in mind.</a:t>
            </a:r>
          </a:p>
        </p:txBody>
      </p:sp>
      <p:sp>
        <p:nvSpPr>
          <p:cNvPr id="4" name="Slide Number Placeholder 3"/>
          <p:cNvSpPr>
            <a:spLocks noGrp="1"/>
          </p:cNvSpPr>
          <p:nvPr>
            <p:ph type="sldNum" sz="quarter" idx="10"/>
          </p:nvPr>
        </p:nvSpPr>
        <p:spPr/>
        <p:txBody>
          <a:bodyPr/>
          <a:lstStyle/>
          <a:p>
            <a:fld id="{896ECE7F-0B4A-4070-80F6-26359A84C081}" type="slidenum">
              <a:rPr lang="en-US" smtClean="0"/>
              <a:t>6</a:t>
            </a:fld>
            <a:endParaRPr lang="en-US"/>
          </a:p>
        </p:txBody>
      </p:sp>
    </p:spTree>
    <p:extLst>
      <p:ext uri="{BB962C8B-B14F-4D97-AF65-F5344CB8AC3E}">
        <p14:creationId xmlns:p14="http://schemas.microsoft.com/office/powerpoint/2010/main" val="2061568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Facilitator:</a:t>
            </a:r>
          </a:p>
          <a:p>
            <a:endParaRPr lang="en-US" b="1" i="1" dirty="0"/>
          </a:p>
          <a:p>
            <a:r>
              <a:rPr lang="en-US" b="1" i="1" dirty="0"/>
              <a:t>Objective of this slide: </a:t>
            </a:r>
            <a:r>
              <a:rPr lang="en-US" b="0" i="0" dirty="0"/>
              <a:t>To define instructional team of leaders</a:t>
            </a:r>
            <a:endParaRPr lang="en-US" sz="1200" b="0" i="0" kern="1200" baseline="0" dirty="0">
              <a:solidFill>
                <a:schemeClr val="tx1"/>
              </a:solidFill>
              <a:effectLst/>
              <a:latin typeface="+mn-lt"/>
              <a:ea typeface="+mn-ea"/>
              <a:cs typeface="+mn-cs"/>
            </a:endParaRP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Estimated time:</a:t>
            </a:r>
            <a:r>
              <a:rPr lang="en-US" sz="1200" b="0" i="0" kern="1200" baseline="0" dirty="0">
                <a:solidFill>
                  <a:schemeClr val="tx1"/>
                </a:solidFill>
                <a:effectLst/>
                <a:latin typeface="+mn-lt"/>
                <a:ea typeface="+mn-ea"/>
                <a:cs typeface="+mn-cs"/>
              </a:rPr>
              <a:t> 3 minutes</a:t>
            </a:r>
            <a:endParaRPr lang="en-US" sz="1200" b="1" i="1" kern="1200" baseline="0" dirty="0">
              <a:solidFill>
                <a:schemeClr val="tx1"/>
              </a:solidFill>
              <a:effectLst/>
              <a:latin typeface="+mn-lt"/>
              <a:ea typeface="+mn-ea"/>
              <a:cs typeface="+mn-cs"/>
            </a:endParaRP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p>
          <a:p>
            <a:pPr marL="171450" indent="-171450">
              <a:buFont typeface="Arial" panose="020B0604020202020204" pitchFamily="34" charset="0"/>
              <a:buChar char="•"/>
            </a:pPr>
            <a:r>
              <a:rPr lang="en-US" dirty="0"/>
              <a:t>Assuming that most, if not all, of you have an instructional leadership team or ILT, what are some topics covered currently during these meetings? [Listen for operations, discipline, school activities, instruction.. How long do these meetings typically last? [Listen for short periods of time.] Do you feel you’re able to achieve school goals and drive change when you try to cover so much in a short period of time?  </a:t>
            </a:r>
            <a:endParaRPr lang="en-US" dirty="0">
              <a:cs typeface="Calibri"/>
            </a:endParaRPr>
          </a:p>
          <a:p>
            <a:pPr marL="171450" indent="-171450">
              <a:buFont typeface="Arial" panose="020B0604020202020204" pitchFamily="34" charset="0"/>
              <a:buChar char="•"/>
            </a:pPr>
            <a:r>
              <a:rPr lang="en-US" i="0" u="none" dirty="0"/>
              <a:t>[Click]</a:t>
            </a:r>
            <a:r>
              <a:rPr lang="en-US" i="1" u="none" dirty="0"/>
              <a:t> </a:t>
            </a:r>
            <a:r>
              <a:rPr lang="en-US" i="0" u="none" dirty="0"/>
              <a:t>All of the things we cover in ILT meetings are important, but w</a:t>
            </a:r>
            <a:r>
              <a:rPr lang="en-US" dirty="0"/>
              <a:t>hen they try to cover so much in a short meeting, principals report that they do not have the opportunity to really dig into teacher's instructional needs. That limits their ability to quickly increase teacher efficacy and student outcomes. </a:t>
            </a:r>
            <a:r>
              <a:rPr lang="en-US" dirty="0">
                <a:cs typeface="Calibri"/>
              </a:rPr>
              <a:t>One of the most critical decisions that you will make as a principal in an OC school is to think through how your new OC teacher-leaders—your MCLs and possibly your TRTs—will be incorporated into your instructional team of leaders. </a:t>
            </a:r>
            <a:endParaRPr lang="en-US" dirty="0"/>
          </a:p>
          <a:p>
            <a:pPr marL="171450" indent="-171450">
              <a:buFont typeface="Arial" panose="020B0604020202020204" pitchFamily="34" charset="0"/>
              <a:buChar char="•"/>
            </a:pPr>
            <a:r>
              <a:rPr lang="en-US" i="0" dirty="0"/>
              <a:t>[Click]</a:t>
            </a:r>
            <a:r>
              <a:rPr lang="en-US" i="1" dirty="0"/>
              <a:t> </a:t>
            </a:r>
            <a:r>
              <a:rPr lang="en-US" dirty="0">
                <a:cs typeface="Calibri"/>
              </a:rPr>
              <a:t>Looking at the data on OC schools that are able to quickly and significantly improve teacher practice and student outcomes, one factor that stands out is that principals shift their focus to what we call an “instructional team of leaders.” This team is made up of the leaders in the building </a:t>
            </a:r>
            <a:r>
              <a:rPr lang="en-US" b="1" i="1" dirty="0">
                <a:cs typeface="Calibri"/>
              </a:rPr>
              <a:t>who are accountable for student outcomes and the growth of all instructional staff. </a:t>
            </a:r>
            <a:r>
              <a:rPr lang="en-US" b="0" i="0" dirty="0">
                <a:cs typeface="Calibri"/>
              </a:rPr>
              <a:t>The team usually involves the principal, APs, </a:t>
            </a:r>
            <a:r>
              <a:rPr lang="en-US" dirty="0">
                <a:cs typeface="Calibri"/>
              </a:rPr>
              <a:t>MCLs, and in some cases TRTs. </a:t>
            </a:r>
            <a:endParaRPr lang="en-US" b="1" i="1" dirty="0">
              <a:cs typeface="Calibri"/>
            </a:endParaRPr>
          </a:p>
          <a:p>
            <a:pPr marL="171450" indent="-171450">
              <a:buFont typeface="Arial" panose="020B0604020202020204" pitchFamily="34" charset="0"/>
              <a:buChar char="•"/>
            </a:pPr>
            <a:r>
              <a:rPr lang="en-US" dirty="0">
                <a:cs typeface="Calibri"/>
              </a:rPr>
              <a:t>In these successful Opportunity Culture schools, leaders shift </a:t>
            </a:r>
            <a:r>
              <a:rPr lang="en-US" dirty="0"/>
              <a:t>from trying to cover several topics during one hectic ILT meeting to making sure that the time they have together is laser-focused on monitoring progress toward schoolwide teacher and student goals and making adjustments if needed.</a:t>
            </a:r>
          </a:p>
          <a:p>
            <a:pPr marL="171450" indent="-171450">
              <a:buFont typeface="Arial" panose="020B0604020202020204" pitchFamily="34" charset="0"/>
              <a:buChar char="•"/>
            </a:pPr>
            <a:r>
              <a:rPr lang="en-US" dirty="0"/>
              <a:t>For distributed leadership to work in your school, your MCLs will need this focused time to discuss data, report on successes and challenges they are having with teachers and students, discuss new instructional strategies and curriculum updates, and reflect upon their own practice and ensure that their actions are aligned to your vision and goals as a leader. As you saw from the articles in the previous session, Opportunity Culture principals use this time to lead teachers as well as keep a pulse on the support MCLs provide to teachers.</a:t>
            </a:r>
            <a:endParaRPr lang="en-US" dirty="0">
              <a:cs typeface="Calibri"/>
            </a:endParaRP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cs typeface="Calibri"/>
            </a:endParaRPr>
          </a:p>
        </p:txBody>
      </p:sp>
      <p:sp>
        <p:nvSpPr>
          <p:cNvPr id="4" name="Slide Number Placeholder 3"/>
          <p:cNvSpPr>
            <a:spLocks noGrp="1"/>
          </p:cNvSpPr>
          <p:nvPr>
            <p:ph type="sldNum" sz="quarter" idx="5"/>
          </p:nvPr>
        </p:nvSpPr>
        <p:spPr/>
        <p:txBody>
          <a:bodyPr/>
          <a:lstStyle/>
          <a:p>
            <a:fld id="{896ECE7F-0B4A-4070-80F6-26359A84C081}" type="slidenum">
              <a:rPr lang="en-US" smtClean="0"/>
              <a:t>7</a:t>
            </a:fld>
            <a:endParaRPr lang="en-US"/>
          </a:p>
        </p:txBody>
      </p:sp>
    </p:spTree>
    <p:extLst>
      <p:ext uri="{BB962C8B-B14F-4D97-AF65-F5344CB8AC3E}">
        <p14:creationId xmlns:p14="http://schemas.microsoft.com/office/powerpoint/2010/main" val="4086809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Facilitator: </a:t>
            </a:r>
            <a:endParaRPr lang="en-US" b="1" i="1" dirty="0"/>
          </a:p>
          <a:p>
            <a:endParaRPr lang="en-US" b="1" i="1" dirty="0"/>
          </a:p>
          <a:p>
            <a:r>
              <a:rPr lang="en-US" b="1" i="1" dirty="0"/>
              <a:t>Objective of this slide: </a:t>
            </a:r>
            <a:r>
              <a:rPr lang="en-US" i="1" dirty="0"/>
              <a:t> </a:t>
            </a:r>
            <a:r>
              <a:rPr lang="en-US" dirty="0"/>
              <a:t>To reflect on how an instructional team of leaders is similar to and different from current conceptions of an ILT  </a:t>
            </a:r>
            <a:endParaRPr lang="en-US" dirty="0">
              <a:cs typeface="Calibri"/>
            </a:endParaRPr>
          </a:p>
          <a:p>
            <a:endParaRPr lang="en-US" dirty="0"/>
          </a:p>
          <a:p>
            <a:r>
              <a:rPr lang="en-US" b="1" i="1" dirty="0"/>
              <a:t>Estimated time:</a:t>
            </a:r>
            <a:r>
              <a:rPr lang="en-US" dirty="0"/>
              <a:t> 7 minutes </a:t>
            </a:r>
            <a:endParaRPr lang="en-US" dirty="0">
              <a:cs typeface="Calibri"/>
            </a:endParaRPr>
          </a:p>
          <a:p>
            <a:endParaRPr lang="en-US" dirty="0"/>
          </a:p>
          <a:p>
            <a:r>
              <a:rPr lang="en-US" b="1" i="1" dirty="0"/>
              <a:t>Facilitator says:</a:t>
            </a:r>
            <a:endParaRPr lang="en-US" dirty="0"/>
          </a:p>
          <a:p>
            <a:pPr marL="171450" indent="-171450">
              <a:buFont typeface="Arial,Sans-Serif"/>
              <a:buChar char="•"/>
            </a:pPr>
            <a:r>
              <a:rPr lang="en-US" dirty="0">
                <a:cs typeface="Calibri"/>
              </a:rPr>
              <a:t>Take a moment to silently reflect on the question, "How is this definition of an instructional team of leaders similar to or different from your conception of your Instructional Leadership team?" In other words, to what extent does this definition align to your current ILT? If it doesn’t, do you have any hesitations about moving to this structure? </a:t>
            </a:r>
          </a:p>
          <a:p>
            <a:pPr marL="171450" indent="-171450">
              <a:buFont typeface="Arial,Sans-Serif"/>
              <a:buChar char="•"/>
            </a:pPr>
            <a:r>
              <a:rPr lang="en-US" dirty="0">
                <a:cs typeface="Calibri"/>
              </a:rPr>
              <a:t>[Give participants 2 minutes]</a:t>
            </a:r>
          </a:p>
          <a:p>
            <a:pPr marL="171450" indent="-171450">
              <a:buFont typeface="Arial,Sans-Serif"/>
              <a:buChar char="•"/>
            </a:pPr>
            <a:r>
              <a:rPr lang="en-US" dirty="0">
                <a:cs typeface="Calibri"/>
              </a:rPr>
              <a:t>Now, share your thoughts with a partner.</a:t>
            </a:r>
          </a:p>
          <a:p>
            <a:pPr marL="171450" indent="-171450">
              <a:buFont typeface="Arial,Sans-Serif"/>
              <a:buChar char="•"/>
            </a:pPr>
            <a:r>
              <a:rPr lang="en-US" dirty="0">
                <a:cs typeface="Calibri"/>
              </a:rPr>
              <a:t>[Give 3 minutes]</a:t>
            </a:r>
          </a:p>
          <a:p>
            <a:pPr marL="171450" indent="-171450">
              <a:buFont typeface="Arial,Sans-Serif"/>
              <a:buChar char="•"/>
            </a:pPr>
            <a:r>
              <a:rPr lang="en-US" dirty="0">
                <a:cs typeface="Calibri"/>
              </a:rPr>
              <a:t>In a moment, we will be diving deep into the roles and responsibilities of each of the accountable leaders in your building. In order to do so, it would help to have clarity and some agreement on the purpose of the group we are calling an instructional team of leaders, so I am particularly interested in hearing from those of you who would have to make significant changes to your ILT if you shift to this definition, and who have some hesitation about making this move. What are your thoughts and concerns?  </a:t>
            </a:r>
          </a:p>
          <a:p>
            <a:pPr marL="0" indent="0">
              <a:buFont typeface="Arial,Sans-Serif"/>
              <a:buNone/>
            </a:pPr>
            <a:r>
              <a:rPr lang="en-US" dirty="0">
                <a:cs typeface="Calibri"/>
              </a:rPr>
              <a:t> </a:t>
            </a:r>
          </a:p>
          <a:p>
            <a:endParaRPr lang="en-US" dirty="0">
              <a:cs typeface="Calibri"/>
            </a:endParaRPr>
          </a:p>
        </p:txBody>
      </p:sp>
      <p:sp>
        <p:nvSpPr>
          <p:cNvPr id="4" name="Slide Number Placeholder 3"/>
          <p:cNvSpPr>
            <a:spLocks noGrp="1"/>
          </p:cNvSpPr>
          <p:nvPr>
            <p:ph type="sldNum" sz="quarter" idx="5"/>
          </p:nvPr>
        </p:nvSpPr>
        <p:spPr/>
        <p:txBody>
          <a:bodyPr/>
          <a:lstStyle/>
          <a:p>
            <a:fld id="{896ECE7F-0B4A-4070-80F6-26359A84C081}" type="slidenum">
              <a:rPr lang="en-US" smtClean="0"/>
              <a:t>8</a:t>
            </a:fld>
            <a:endParaRPr lang="en-US"/>
          </a:p>
        </p:txBody>
      </p:sp>
    </p:spTree>
    <p:extLst>
      <p:ext uri="{BB962C8B-B14F-4D97-AF65-F5344CB8AC3E}">
        <p14:creationId xmlns:p14="http://schemas.microsoft.com/office/powerpoint/2010/main" val="747711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cs typeface="Calibri"/>
              </a:rPr>
              <a:t>Facilitator: </a:t>
            </a:r>
            <a:endParaRPr lang="en-US" b="1" i="1" dirty="0"/>
          </a:p>
          <a:p>
            <a:endParaRPr lang="en-US" b="1" i="1" dirty="0"/>
          </a:p>
          <a:p>
            <a:r>
              <a:rPr lang="en-US" b="1" i="1" dirty="0"/>
              <a:t>Objective of this slide: </a:t>
            </a:r>
            <a:r>
              <a:rPr lang="en-US" dirty="0"/>
              <a:t>To identify who is on the instructional team of leaders (OC and non-OC) and to identify the number of students that each OC team member is responsible for</a:t>
            </a:r>
            <a:endParaRPr lang="en-US" sz="1200" b="1" i="1" kern="1200" baseline="0" dirty="0">
              <a:solidFill>
                <a:schemeClr val="tx1"/>
              </a:solidFill>
              <a:effectLst/>
              <a:latin typeface="+mn-lt"/>
              <a:cs typeface="Calibri"/>
            </a:endParaRPr>
          </a:p>
          <a:p>
            <a:endParaRPr lang="en-US" dirty="0">
              <a:cs typeface="Calibri"/>
            </a:endParaRPr>
          </a:p>
          <a:p>
            <a:r>
              <a:rPr lang="en-US" sz="1200" b="1" i="1" kern="1200" baseline="0" dirty="0">
                <a:solidFill>
                  <a:schemeClr val="tx1"/>
                </a:solidFill>
                <a:effectLst/>
                <a:latin typeface="+mn-lt"/>
                <a:ea typeface="+mn-ea"/>
                <a:cs typeface="+mn-cs"/>
              </a:rPr>
              <a:t>Estimated time:</a:t>
            </a:r>
            <a:r>
              <a:rPr lang="en-US" sz="1200" b="0" i="0" kern="1200" baseline="0" dirty="0">
                <a:solidFill>
                  <a:schemeClr val="tx1"/>
                </a:solidFill>
                <a:effectLst/>
                <a:latin typeface="+mn-lt"/>
                <a:ea typeface="+mn-ea"/>
                <a:cs typeface="+mn-cs"/>
              </a:rPr>
              <a:t> </a:t>
            </a:r>
            <a:r>
              <a:rPr lang="en-US" dirty="0"/>
              <a:t>10</a:t>
            </a:r>
            <a:r>
              <a:rPr lang="en-US" sz="1200" b="0" i="0" kern="1200" baseline="0" dirty="0">
                <a:solidFill>
                  <a:schemeClr val="tx1"/>
                </a:solidFill>
                <a:effectLst/>
                <a:latin typeface="+mn-lt"/>
                <a:ea typeface="+mn-ea"/>
                <a:cs typeface="+mn-cs"/>
              </a:rPr>
              <a:t> minutes</a:t>
            </a:r>
            <a:endParaRPr lang="en-US" sz="1200" b="1" i="1" kern="1200" baseline="0" dirty="0">
              <a:solidFill>
                <a:schemeClr val="tx1"/>
              </a:solidFill>
              <a:effectLst/>
              <a:latin typeface="+mn-lt"/>
              <a:ea typeface="+mn-ea"/>
              <a:cs typeface="+mn-cs"/>
            </a:endParaRPr>
          </a:p>
          <a:p>
            <a:endParaRPr lang="en-US" sz="1200" b="1" i="1" kern="1200" baseline="0" dirty="0">
              <a:solidFill>
                <a:schemeClr val="tx1"/>
              </a:solidFill>
              <a:effectLst/>
              <a:latin typeface="+mn-lt"/>
              <a:ea typeface="+mn-ea"/>
              <a:cs typeface="+mn-cs"/>
            </a:endParaRPr>
          </a:p>
          <a:p>
            <a:r>
              <a:rPr lang="en-US" sz="1200" b="1" i="1" kern="1200" baseline="0" dirty="0">
                <a:solidFill>
                  <a:schemeClr val="tx1"/>
                </a:solidFill>
                <a:effectLst/>
                <a:latin typeface="+mn-lt"/>
                <a:ea typeface="+mn-ea"/>
                <a:cs typeface="+mn-cs"/>
              </a:rPr>
              <a:t>Facilitator says:</a:t>
            </a:r>
            <a:endParaRPr lang="en-US" sz="1200" b="1" i="1" kern="1200" baseline="0" dirty="0">
              <a:solidFill>
                <a:schemeClr val="tx1"/>
              </a:solidFill>
              <a:effectLst/>
              <a:latin typeface="+mn-lt"/>
              <a:cs typeface="Calibri"/>
            </a:endParaRPr>
          </a:p>
          <a:p>
            <a:pPr marL="285750" indent="-285750">
              <a:buFont typeface="Arial" panose="020B0604020202020204" pitchFamily="34" charset="0"/>
              <a:buChar char="•"/>
            </a:pPr>
            <a:r>
              <a:rPr lang="en-US" dirty="0"/>
              <a:t>Now that we understand what it means to have an instructional focus through the instructional team of leaders, it is now time to identify whom we will have on this team. </a:t>
            </a:r>
          </a:p>
          <a:p>
            <a:pPr marL="285750" indent="-285750">
              <a:buFont typeface="Arial" panose="020B0604020202020204" pitchFamily="34" charset="0"/>
              <a:buChar char="•"/>
            </a:pPr>
            <a:r>
              <a:rPr lang="en-US" dirty="0"/>
              <a:t>During design sessions, you drafted an OC role clarity document and shared it with your school teams. Let’s build off that and get really concrete. Here, we are specifically talking about the teacher-leaders in your building who will coach and support instruction and who will make up your </a:t>
            </a:r>
            <a:r>
              <a:rPr lang="en-US" b="1" i="1" u="none" dirty="0"/>
              <a:t>instructional</a:t>
            </a:r>
            <a:r>
              <a:rPr lang="en-US" dirty="0"/>
              <a:t> team of leaders.</a:t>
            </a:r>
            <a:r>
              <a:rPr lang="en-US" dirty="0">
                <a:cs typeface="Calibri"/>
              </a:rPr>
              <a:t> </a:t>
            </a:r>
            <a:r>
              <a:rPr lang="en-US" dirty="0"/>
              <a:t>The example on the screen is of a small school, where the instructional team of leaders consists of the AP, who is not in an OC role, two multi-classroom leaders, and a team reach teacher. A larger school may have a principal managing a group of APs, who then manage the MCLs, who manage the rest of the instructional staff.</a:t>
            </a:r>
            <a:endParaRPr lang="en-US" dirty="0">
              <a:cs typeface="Calibri"/>
            </a:endParaRPr>
          </a:p>
          <a:p>
            <a:pPr marL="171450" indent="-171450">
              <a:buFont typeface="Arial" panose="020B0604020202020204" pitchFamily="34" charset="0"/>
              <a:buChar char="•"/>
            </a:pPr>
            <a:r>
              <a:rPr lang="en-US" dirty="0">
                <a:cs typeface="Calibri"/>
              </a:rPr>
              <a:t>For each role, I have identified the content or grade level that they are leading. </a:t>
            </a:r>
          </a:p>
          <a:p>
            <a:pPr marL="171450" indent="-171450">
              <a:buFont typeface="Arial" panose="020B0604020202020204" pitchFamily="34" charset="0"/>
              <a:buChar char="•"/>
            </a:pPr>
            <a:r>
              <a:rPr lang="en-US" dirty="0"/>
              <a:t>Please choose a chart paper posted around the room and move to that spot. When you get there, start drafting your org chart, making sure to answer all three questions on the screen.</a:t>
            </a:r>
            <a:endParaRPr lang="en-US" dirty="0">
              <a:cs typeface="Calibri"/>
            </a:endParaRPr>
          </a:p>
          <a:p>
            <a:pPr marL="171450" indent="-171450">
              <a:buFont typeface="Arial" panose="020B0604020202020204" pitchFamily="34" charset="0"/>
              <a:buChar char="•"/>
            </a:pPr>
            <a:r>
              <a:rPr lang="en-US" dirty="0"/>
              <a:t>[</a:t>
            </a:r>
            <a:r>
              <a:rPr lang="en-US" i="0" dirty="0"/>
              <a:t>Give principals 5 minutes to draw org charts.</a:t>
            </a:r>
            <a:r>
              <a:rPr lang="en-US" i="1" dirty="0"/>
              <a:t> </a:t>
            </a:r>
            <a:r>
              <a:rPr lang="en-US" dirty="0"/>
              <a:t>Move about the room and ask the questions posted on the slide to ensure that this information is captured.]</a:t>
            </a:r>
            <a:endParaRPr lang="en-US" dirty="0">
              <a:cs typeface="Calibri" panose="020F0502020204030204"/>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96ECE7F-0B4A-4070-80F6-26359A84C081}" type="slidenum">
              <a:rPr lang="en-US" smtClean="0"/>
              <a:t>9</a:t>
            </a:fld>
            <a:endParaRPr lang="en-US"/>
          </a:p>
        </p:txBody>
      </p:sp>
    </p:spTree>
    <p:extLst>
      <p:ext uri="{BB962C8B-B14F-4D97-AF65-F5344CB8AC3E}">
        <p14:creationId xmlns:p14="http://schemas.microsoft.com/office/powerpoint/2010/main" val="7462731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76FC818-2A56-4B15-A621-771042A30073}"/>
              </a:ext>
            </a:extLst>
          </p:cNvPr>
          <p:cNvSpPr/>
          <p:nvPr userDrawn="1"/>
        </p:nvSpPr>
        <p:spPr>
          <a:xfrm>
            <a:off x="0" y="3366655"/>
            <a:ext cx="4479989" cy="3487341"/>
          </a:xfrm>
          <a:prstGeom prst="rect">
            <a:avLst/>
          </a:prstGeom>
          <a:solidFill>
            <a:srgbClr val="3FAB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BA598FC-731D-4A66-AC9A-CDE02D6E91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4749" y="3366655"/>
            <a:ext cx="4679251" cy="3487341"/>
          </a:xfrm>
          <a:prstGeom prst="rect">
            <a:avLst/>
          </a:prstGeom>
        </p:spPr>
      </p:pic>
      <p:sp>
        <p:nvSpPr>
          <p:cNvPr id="12" name="TextBox 11">
            <a:extLst>
              <a:ext uri="{FF2B5EF4-FFF2-40B4-BE49-F238E27FC236}">
                <a16:creationId xmlns:a16="http://schemas.microsoft.com/office/drawing/2014/main" id="{64CCD650-7A81-48EA-B0BA-D31E87070949}"/>
              </a:ext>
            </a:extLst>
          </p:cNvPr>
          <p:cNvSpPr txBox="1"/>
          <p:nvPr userDrawn="1"/>
        </p:nvSpPr>
        <p:spPr>
          <a:xfrm>
            <a:off x="2078785" y="6271169"/>
            <a:ext cx="2321469" cy="430887"/>
          </a:xfrm>
          <a:prstGeom prst="rect">
            <a:avLst/>
          </a:prstGeom>
          <a:noFill/>
        </p:spPr>
        <p:txBody>
          <a:bodyPr wrap="none" rtlCol="0">
            <a:spAutoFit/>
          </a:bodyPr>
          <a:lstStyle/>
          <a:p>
            <a:r>
              <a:rPr lang="en-US" sz="1100" b="0">
                <a:solidFill>
                  <a:schemeClr val="bg1"/>
                </a:solidFill>
              </a:rPr>
              <a:t>To copy or adapt this material, see </a:t>
            </a:r>
          </a:p>
          <a:p>
            <a:r>
              <a:rPr lang="en-US" sz="1100" b="0">
                <a:solidFill>
                  <a:schemeClr val="bg1"/>
                </a:solidFill>
              </a:rPr>
              <a:t>OpportunityCulture.org/terms-of-use</a:t>
            </a:r>
          </a:p>
        </p:txBody>
      </p:sp>
      <p:sp>
        <p:nvSpPr>
          <p:cNvPr id="16" name="Text Placeholder 10">
            <a:extLst>
              <a:ext uri="{FF2B5EF4-FFF2-40B4-BE49-F238E27FC236}">
                <a16:creationId xmlns:a16="http://schemas.microsoft.com/office/drawing/2014/main" id="{F6C63DF8-3942-48E5-A7EF-394502821DC5}"/>
              </a:ext>
            </a:extLst>
          </p:cNvPr>
          <p:cNvSpPr>
            <a:spLocks noGrp="1"/>
          </p:cNvSpPr>
          <p:nvPr>
            <p:ph type="body" sz="quarter" idx="17" hasCustomPrompt="1"/>
          </p:nvPr>
        </p:nvSpPr>
        <p:spPr>
          <a:xfrm>
            <a:off x="258509" y="1427702"/>
            <a:ext cx="8675284" cy="1048869"/>
          </a:xfrm>
          <a:prstGeom prst="rect">
            <a:avLst/>
          </a:prstGeom>
        </p:spPr>
        <p:txBody>
          <a:bodyPr anchor="ctr">
            <a:noAutofit/>
          </a:bodyPr>
          <a:lstStyle>
            <a:lvl1pPr>
              <a:buFontTx/>
              <a:buNone/>
              <a:defRPr sz="4000" b="1" baseline="0">
                <a:solidFill>
                  <a:srgbClr val="3FAB9B"/>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pic>
        <p:nvPicPr>
          <p:cNvPr id="11" name="Picture 10">
            <a:extLst>
              <a:ext uri="{FF2B5EF4-FFF2-40B4-BE49-F238E27FC236}">
                <a16:creationId xmlns:a16="http://schemas.microsoft.com/office/drawing/2014/main" id="{D2447F89-A2CF-442E-95E8-96678FC574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6195693"/>
            <a:ext cx="1861888" cy="581840"/>
          </a:xfrm>
          <a:prstGeom prst="rect">
            <a:avLst/>
          </a:prstGeom>
        </p:spPr>
      </p:pic>
      <p:pic>
        <p:nvPicPr>
          <p:cNvPr id="17" name="Picture 16">
            <a:extLst>
              <a:ext uri="{FF2B5EF4-FFF2-40B4-BE49-F238E27FC236}">
                <a16:creationId xmlns:a16="http://schemas.microsoft.com/office/drawing/2014/main" id="{00B30177-FBAE-4BCC-8B9C-553D05D5BCC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8551" y="205071"/>
            <a:ext cx="7315200" cy="497498"/>
          </a:xfrm>
          <a:prstGeom prst="rect">
            <a:avLst/>
          </a:prstGeom>
        </p:spPr>
      </p:pic>
    </p:spTree>
    <p:extLst>
      <p:ext uri="{BB962C8B-B14F-4D97-AF65-F5344CB8AC3E}">
        <p14:creationId xmlns:p14="http://schemas.microsoft.com/office/powerpoint/2010/main" val="3864887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 Teal">
    <p:spTree>
      <p:nvGrpSpPr>
        <p:cNvPr id="1" name=""/>
        <p:cNvGrpSpPr/>
        <p:nvPr/>
      </p:nvGrpSpPr>
      <p:grpSpPr>
        <a:xfrm>
          <a:off x="0" y="0"/>
          <a:ext cx="0" cy="0"/>
          <a:chOff x="0" y="0"/>
          <a:chExt cx="0" cy="0"/>
        </a:xfrm>
      </p:grpSpPr>
      <p:sp>
        <p:nvSpPr>
          <p:cNvPr id="14" name="Chart Placeholder 2">
            <a:extLst>
              <a:ext uri="{FF2B5EF4-FFF2-40B4-BE49-F238E27FC236}">
                <a16:creationId xmlns:a16="http://schemas.microsoft.com/office/drawing/2014/main" id="{F54C192B-8AE5-41BB-B230-A4522DAB90B6}"/>
              </a:ext>
            </a:extLst>
          </p:cNvPr>
          <p:cNvSpPr>
            <a:spLocks noGrp="1"/>
          </p:cNvSpPr>
          <p:nvPr>
            <p:ph type="chart" sz="quarter" idx="18"/>
          </p:nvPr>
        </p:nvSpPr>
        <p:spPr>
          <a:xfrm>
            <a:off x="723207" y="1415524"/>
            <a:ext cx="7815851" cy="4592638"/>
          </a:xfrm>
          <a:prstGeom prst="rect">
            <a:avLst/>
          </a:prstGeom>
        </p:spPr>
        <p:txBody>
          <a:bodyPr/>
          <a:lstStyle/>
          <a:p>
            <a:endParaRPr lang="en-US"/>
          </a:p>
        </p:txBody>
      </p:sp>
      <p:sp>
        <p:nvSpPr>
          <p:cNvPr id="15" name="Text Placeholder 10">
            <a:extLst>
              <a:ext uri="{FF2B5EF4-FFF2-40B4-BE49-F238E27FC236}">
                <a16:creationId xmlns:a16="http://schemas.microsoft.com/office/drawing/2014/main" id="{993B6066-92B4-434B-BB1F-54E6575CE642}"/>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737067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 Te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68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7378" y="1472790"/>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0">
            <a:extLst>
              <a:ext uri="{FF2B5EF4-FFF2-40B4-BE49-F238E27FC236}">
                <a16:creationId xmlns:a16="http://schemas.microsoft.com/office/drawing/2014/main" id="{635DCBAC-FADE-4A82-A094-33C4BF6F2C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2996591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choose and tailor school models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C Principle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66186" y="1327633"/>
            <a:ext cx="2285997" cy="1703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F6F45FC8-52C7-4BD2-8D71-297862A78990}"/>
              </a:ext>
            </a:extLst>
          </p:cNvPr>
          <p:cNvSpPr txBox="1"/>
          <p:nvPr userDrawn="1"/>
        </p:nvSpPr>
        <p:spPr>
          <a:xfrm>
            <a:off x="97892" y="3253516"/>
            <a:ext cx="8951515" cy="3108543"/>
          </a:xfrm>
          <a:prstGeom prst="rect">
            <a:avLst/>
          </a:prstGeom>
          <a:noFill/>
        </p:spPr>
        <p:txBody>
          <a:bodyPr wrap="square" rtlCol="0">
            <a:spAutoFit/>
          </a:bodyPr>
          <a:lstStyle/>
          <a:p>
            <a:pPr marL="0" indent="0" algn="l">
              <a:buNone/>
            </a:pPr>
            <a:r>
              <a:rPr lang="en-US" sz="2400" b="0"/>
              <a:t>1.  </a:t>
            </a:r>
            <a:r>
              <a:rPr lang="en-US" sz="2400" b="1">
                <a:solidFill>
                  <a:schemeClr val="accent2"/>
                </a:solidFill>
              </a:rPr>
              <a:t>Reach</a:t>
            </a:r>
            <a:r>
              <a:rPr lang="en-US" sz="2400">
                <a:solidFill>
                  <a:schemeClr val="accent2"/>
                </a:solidFill>
              </a:rPr>
              <a:t> </a:t>
            </a:r>
            <a:r>
              <a:rPr lang="en-US" sz="2400" b="1">
                <a:solidFill>
                  <a:schemeClr val="accent2"/>
                </a:solidFill>
              </a:rPr>
              <a:t>more students </a:t>
            </a:r>
            <a:r>
              <a:rPr lang="en-US" sz="2400"/>
              <a:t>with excellent teachers and their teams. </a:t>
            </a:r>
          </a:p>
          <a:p>
            <a:pPr marL="342900" indent="-342900" algn="l">
              <a:buAutoNum type="arabicPeriod"/>
            </a:pPr>
            <a:endParaRPr lang="en-US" sz="700"/>
          </a:p>
          <a:p>
            <a:pPr marL="0" indent="0" algn="l">
              <a:buNone/>
            </a:pPr>
            <a:r>
              <a:rPr lang="en-US" sz="2400" b="0"/>
              <a:t>2.  </a:t>
            </a:r>
            <a:r>
              <a:rPr lang="en-US" sz="2400" b="1">
                <a:solidFill>
                  <a:schemeClr val="accent2"/>
                </a:solidFill>
              </a:rPr>
              <a:t>Pay</a:t>
            </a:r>
            <a:r>
              <a:rPr lang="en-US" sz="2400">
                <a:solidFill>
                  <a:schemeClr val="accent2"/>
                </a:solidFill>
              </a:rPr>
              <a:t> </a:t>
            </a:r>
            <a:r>
              <a:rPr lang="en-US" sz="2400" b="1">
                <a:solidFill>
                  <a:schemeClr val="accent2"/>
                </a:solidFill>
              </a:rPr>
              <a:t>teachers more </a:t>
            </a:r>
            <a:r>
              <a:rPr lang="en-US" sz="2400"/>
              <a:t>for extending their reach.</a:t>
            </a:r>
          </a:p>
          <a:p>
            <a:pPr marL="342900" indent="-342900" algn="l">
              <a:buAutoNum type="arabicPeriod"/>
            </a:pPr>
            <a:endParaRPr lang="en-US" sz="700"/>
          </a:p>
          <a:p>
            <a:pPr marL="0" indent="0" algn="l">
              <a:buNone/>
            </a:pPr>
            <a:r>
              <a:rPr lang="en-US" sz="2400"/>
              <a:t>3.  Fund pay within </a:t>
            </a:r>
            <a:r>
              <a:rPr lang="en-US" sz="2400" b="1">
                <a:solidFill>
                  <a:schemeClr val="accent2"/>
                </a:solidFill>
              </a:rPr>
              <a:t>regular budgets</a:t>
            </a:r>
            <a:r>
              <a:rPr lang="en-US" sz="2400"/>
              <a:t>.</a:t>
            </a:r>
          </a:p>
          <a:p>
            <a:pPr marL="342900" indent="-342900" algn="l">
              <a:buAutoNum type="arabicPeriod"/>
            </a:pPr>
            <a:endParaRPr lang="en-US" sz="700"/>
          </a:p>
          <a:p>
            <a:pPr marL="0" indent="0" algn="l">
              <a:buNone/>
            </a:pPr>
            <a:r>
              <a:rPr lang="en-US" sz="2400"/>
              <a:t>4.  Provide protected in-school time and clarity about how to use it for </a:t>
            </a:r>
          </a:p>
          <a:p>
            <a:pPr marL="0" indent="0" algn="l">
              <a:buNone/>
            </a:pPr>
            <a:r>
              <a:rPr lang="en-US" sz="2400" b="1"/>
              <a:t>     </a:t>
            </a:r>
            <a:r>
              <a:rPr lang="en-US" sz="2400" b="1">
                <a:solidFill>
                  <a:schemeClr val="accent2"/>
                </a:solidFill>
              </a:rPr>
              <a:t>planning, collaboration, and development</a:t>
            </a:r>
            <a:r>
              <a:rPr lang="en-US" sz="2400"/>
              <a:t>. </a:t>
            </a:r>
          </a:p>
          <a:p>
            <a:pPr marL="342900" indent="-342900" algn="l">
              <a:buAutoNum type="arabicPeriod"/>
            </a:pPr>
            <a:endParaRPr lang="en-US" sz="700"/>
          </a:p>
          <a:p>
            <a:pPr marL="0" indent="0" algn="l">
              <a:buNone/>
            </a:pPr>
            <a:r>
              <a:rPr lang="en-US" sz="2400"/>
              <a:t>5.  Match </a:t>
            </a:r>
            <a:r>
              <a:rPr lang="en-US" sz="2400" b="1">
                <a:solidFill>
                  <a:schemeClr val="accent2"/>
                </a:solidFill>
              </a:rPr>
              <a:t>authority and accountability </a:t>
            </a:r>
            <a:r>
              <a:rPr lang="en-US" sz="2400"/>
              <a:t>to each person’s</a:t>
            </a:r>
          </a:p>
          <a:p>
            <a:pPr marL="0" indent="0" algn="l">
              <a:buNone/>
            </a:pPr>
            <a:r>
              <a:rPr lang="en-US" sz="2400"/>
              <a:t>     responsibilities.</a:t>
            </a:r>
          </a:p>
        </p:txBody>
      </p:sp>
      <p:sp>
        <p:nvSpPr>
          <p:cNvPr id="3" name="Rectangle 2">
            <a:extLst>
              <a:ext uri="{FF2B5EF4-FFF2-40B4-BE49-F238E27FC236}">
                <a16:creationId xmlns:a16="http://schemas.microsoft.com/office/drawing/2014/main" id="{1A09F0E4-2F7F-45A6-8B56-55EA4E3838E5}"/>
              </a:ext>
            </a:extLst>
          </p:cNvPr>
          <p:cNvSpPr/>
          <p:nvPr userDrawn="1"/>
        </p:nvSpPr>
        <p:spPr>
          <a:xfrm>
            <a:off x="0" y="1672405"/>
            <a:ext cx="6666186" cy="954107"/>
          </a:xfrm>
          <a:prstGeom prst="rect">
            <a:avLst/>
          </a:prstGeom>
          <a:solidFill>
            <a:schemeClr val="accent6">
              <a:lumMod val="20000"/>
              <a:lumOff val="80000"/>
            </a:schemeClr>
          </a:solidFill>
        </p:spPr>
        <p:txBody>
          <a:bodyPr wrap="square">
            <a:spAutoFit/>
          </a:bodyPr>
          <a:lstStyle/>
          <a:p>
            <a:pPr algn="ctr"/>
            <a:r>
              <a:rPr lang="en-US" sz="2800" b="1"/>
              <a:t>Teams of teachers and school leaders </a:t>
            </a:r>
          </a:p>
          <a:p>
            <a:pPr algn="ctr"/>
            <a:r>
              <a:rPr lang="en-US" sz="2800" b="1"/>
              <a:t>adopt roles to:</a:t>
            </a:r>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Opportunity Culture Principles</a:t>
            </a:r>
          </a:p>
        </p:txBody>
      </p:sp>
    </p:spTree>
    <p:extLst>
      <p:ext uri="{BB962C8B-B14F-4D97-AF65-F5344CB8AC3E}">
        <p14:creationId xmlns:p14="http://schemas.microsoft.com/office/powerpoint/2010/main" val="42431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mon Challenge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477875"/>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Excellent teachers have no greater reach than others.</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Students are losing excellent teachers to district jobs and other careers that pay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work alone and don’t have the support they need. </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feel overwhelmed.</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Common Challenges</a:t>
            </a:r>
          </a:p>
        </p:txBody>
      </p:sp>
      <p:grpSp>
        <p:nvGrpSpPr>
          <p:cNvPr id="9" name="Group 8">
            <a:extLst>
              <a:ext uri="{FF2B5EF4-FFF2-40B4-BE49-F238E27FC236}">
                <a16:creationId xmlns:a16="http://schemas.microsoft.com/office/drawing/2014/main" id="{02E4E34D-E6DD-49B3-8C40-4EE2E9D2B543}"/>
              </a:ext>
            </a:extLst>
          </p:cNvPr>
          <p:cNvGrpSpPr/>
          <p:nvPr userDrawn="1"/>
        </p:nvGrpSpPr>
        <p:grpSpPr>
          <a:xfrm>
            <a:off x="132254" y="1486028"/>
            <a:ext cx="3992957" cy="4691243"/>
            <a:chOff x="1678421" y="1436649"/>
            <a:chExt cx="3992957" cy="4691243"/>
          </a:xfrm>
        </p:grpSpPr>
        <p:sp>
          <p:nvSpPr>
            <p:cNvPr id="10" name="Rectangle: Rounded Corners 38">
              <a:extLst>
                <a:ext uri="{FF2B5EF4-FFF2-40B4-BE49-F238E27FC236}">
                  <a16:creationId xmlns:a16="http://schemas.microsoft.com/office/drawing/2014/main" id="{EE530D11-836C-40AD-872C-38AE45A08AC8}"/>
                </a:ext>
              </a:extLst>
            </p:cNvPr>
            <p:cNvSpPr/>
            <p:nvPr/>
          </p:nvSpPr>
          <p:spPr>
            <a:xfrm>
              <a:off x="1969914" y="1723147"/>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EDA226E6-22F4-40D1-BEE3-2C8D9F762C6D}"/>
                </a:ext>
              </a:extLst>
            </p:cNvPr>
            <p:cNvSpPr/>
            <p:nvPr/>
          </p:nvSpPr>
          <p:spPr>
            <a:xfrm>
              <a:off x="3412019" y="1436649"/>
              <a:ext cx="596118" cy="572996"/>
            </a:xfrm>
            <a:prstGeom prst="ellipse">
              <a:avLst/>
            </a:prstGeom>
            <a:solidFill>
              <a:srgbClr val="E04629"/>
            </a:solidFill>
            <a:ln>
              <a:solidFill>
                <a:srgbClr val="E04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grpSp>
          <p:nvGrpSpPr>
            <p:cNvPr id="12" name="Group 11">
              <a:extLst>
                <a:ext uri="{FF2B5EF4-FFF2-40B4-BE49-F238E27FC236}">
                  <a16:creationId xmlns:a16="http://schemas.microsoft.com/office/drawing/2014/main" id="{22BFE80A-1DDC-477B-91E0-12A6C1EDBABB}"/>
                </a:ext>
              </a:extLst>
            </p:cNvPr>
            <p:cNvGrpSpPr/>
            <p:nvPr/>
          </p:nvGrpSpPr>
          <p:grpSpPr>
            <a:xfrm>
              <a:off x="1678421" y="2132190"/>
              <a:ext cx="3992957" cy="2973211"/>
              <a:chOff x="1694184" y="2209800"/>
              <a:chExt cx="4575342" cy="3276600"/>
            </a:xfrm>
          </p:grpSpPr>
          <p:grpSp>
            <p:nvGrpSpPr>
              <p:cNvPr id="14" name="Group 13">
                <a:extLst>
                  <a:ext uri="{FF2B5EF4-FFF2-40B4-BE49-F238E27FC236}">
                    <a16:creationId xmlns:a16="http://schemas.microsoft.com/office/drawing/2014/main" id="{4CEA7962-E5A0-4723-A634-929F8D9BC8B9}"/>
                  </a:ext>
                </a:extLst>
              </p:cNvPr>
              <p:cNvGrpSpPr/>
              <p:nvPr/>
            </p:nvGrpSpPr>
            <p:grpSpPr>
              <a:xfrm>
                <a:off x="2362200" y="2209800"/>
                <a:ext cx="3276600" cy="3276600"/>
                <a:chOff x="2362200" y="2209800"/>
                <a:chExt cx="3276600" cy="3276600"/>
              </a:xfrm>
            </p:grpSpPr>
            <p:sp>
              <p:nvSpPr>
                <p:cNvPr id="21" name="Oval 20">
                  <a:extLst>
                    <a:ext uri="{FF2B5EF4-FFF2-40B4-BE49-F238E27FC236}">
                      <a16:creationId xmlns:a16="http://schemas.microsoft.com/office/drawing/2014/main" id="{6CF4775D-0079-42C0-B69B-1EFE7AEC0F81}"/>
                    </a:ext>
                  </a:extLst>
                </p:cNvPr>
                <p:cNvSpPr/>
                <p:nvPr/>
              </p:nvSpPr>
              <p:spPr>
                <a:xfrm>
                  <a:off x="32258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2" name="Oval 21">
                  <a:extLst>
                    <a:ext uri="{FF2B5EF4-FFF2-40B4-BE49-F238E27FC236}">
                      <a16:creationId xmlns:a16="http://schemas.microsoft.com/office/drawing/2014/main" id="{90D5BA3D-C51A-4D87-B19A-F3F44DCEAACE}"/>
                    </a:ext>
                  </a:extLst>
                </p:cNvPr>
                <p:cNvSpPr/>
                <p:nvPr/>
              </p:nvSpPr>
              <p:spPr>
                <a:xfrm>
                  <a:off x="40894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3" name="Oval 22">
                  <a:extLst>
                    <a:ext uri="{FF2B5EF4-FFF2-40B4-BE49-F238E27FC236}">
                      <a16:creationId xmlns:a16="http://schemas.microsoft.com/office/drawing/2014/main" id="{63C4020B-8B59-4E1F-A777-DB0403D627C7}"/>
                    </a:ext>
                  </a:extLst>
                </p:cNvPr>
                <p:cNvSpPr/>
                <p:nvPr/>
              </p:nvSpPr>
              <p:spPr>
                <a:xfrm>
                  <a:off x="4953000" y="22098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4" name="Oval 23">
                  <a:extLst>
                    <a:ext uri="{FF2B5EF4-FFF2-40B4-BE49-F238E27FC236}">
                      <a16:creationId xmlns:a16="http://schemas.microsoft.com/office/drawing/2014/main" id="{401D11D5-6104-4F8F-87CC-8F1EEC685A6E}"/>
                    </a:ext>
                  </a:extLst>
                </p:cNvPr>
                <p:cNvSpPr/>
                <p:nvPr/>
              </p:nvSpPr>
              <p:spPr>
                <a:xfrm>
                  <a:off x="2362200" y="30480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25" name="Oval 24">
                  <a:extLst>
                    <a:ext uri="{FF2B5EF4-FFF2-40B4-BE49-F238E27FC236}">
                      <a16:creationId xmlns:a16="http://schemas.microsoft.com/office/drawing/2014/main" id="{B8C12342-3D9B-4772-A97B-46DC4491C8E1}"/>
                    </a:ext>
                  </a:extLst>
                </p:cNvPr>
                <p:cNvSpPr/>
                <p:nvPr/>
              </p:nvSpPr>
              <p:spPr>
                <a:xfrm>
                  <a:off x="32258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6" name="Oval 25">
                  <a:extLst>
                    <a:ext uri="{FF2B5EF4-FFF2-40B4-BE49-F238E27FC236}">
                      <a16:creationId xmlns:a16="http://schemas.microsoft.com/office/drawing/2014/main" id="{B23E6586-DB84-4873-B0F2-29F9ADF64778}"/>
                    </a:ext>
                  </a:extLst>
                </p:cNvPr>
                <p:cNvSpPr/>
                <p:nvPr/>
              </p:nvSpPr>
              <p:spPr>
                <a:xfrm>
                  <a:off x="40894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7" name="Oval 26">
                  <a:extLst>
                    <a:ext uri="{FF2B5EF4-FFF2-40B4-BE49-F238E27FC236}">
                      <a16:creationId xmlns:a16="http://schemas.microsoft.com/office/drawing/2014/main" id="{C94F794D-7AC1-4024-9BC6-F003DD608CF7}"/>
                    </a:ext>
                  </a:extLst>
                </p:cNvPr>
                <p:cNvSpPr/>
                <p:nvPr/>
              </p:nvSpPr>
              <p:spPr>
                <a:xfrm>
                  <a:off x="4953000" y="30480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8" name="Oval 27">
                  <a:extLst>
                    <a:ext uri="{FF2B5EF4-FFF2-40B4-BE49-F238E27FC236}">
                      <a16:creationId xmlns:a16="http://schemas.microsoft.com/office/drawing/2014/main" id="{FF88C41A-5B47-49F9-89C8-25CB15B7EB0A}"/>
                    </a:ext>
                  </a:extLst>
                </p:cNvPr>
                <p:cNvSpPr/>
                <p:nvPr/>
              </p:nvSpPr>
              <p:spPr>
                <a:xfrm>
                  <a:off x="23622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29" name="Oval 28">
                  <a:extLst>
                    <a:ext uri="{FF2B5EF4-FFF2-40B4-BE49-F238E27FC236}">
                      <a16:creationId xmlns:a16="http://schemas.microsoft.com/office/drawing/2014/main" id="{6A9C1D26-A3D2-4EF7-BFD4-2B671C2C2B86}"/>
                    </a:ext>
                  </a:extLst>
                </p:cNvPr>
                <p:cNvSpPr/>
                <p:nvPr/>
              </p:nvSpPr>
              <p:spPr>
                <a:xfrm>
                  <a:off x="32258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0" name="Oval 29">
                  <a:extLst>
                    <a:ext uri="{FF2B5EF4-FFF2-40B4-BE49-F238E27FC236}">
                      <a16:creationId xmlns:a16="http://schemas.microsoft.com/office/drawing/2014/main" id="{5842E9E2-313F-45FC-9CCD-C69426462163}"/>
                    </a:ext>
                  </a:extLst>
                </p:cNvPr>
                <p:cNvSpPr/>
                <p:nvPr/>
              </p:nvSpPr>
              <p:spPr>
                <a:xfrm>
                  <a:off x="4953000" y="38862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1" name="Oval 30">
                  <a:extLst>
                    <a:ext uri="{FF2B5EF4-FFF2-40B4-BE49-F238E27FC236}">
                      <a16:creationId xmlns:a16="http://schemas.microsoft.com/office/drawing/2014/main" id="{42B6E0B1-ED05-4BC0-A85C-1EF612DD5B75}"/>
                    </a:ext>
                  </a:extLst>
                </p:cNvPr>
                <p:cNvSpPr/>
                <p:nvPr/>
              </p:nvSpPr>
              <p:spPr>
                <a:xfrm>
                  <a:off x="4114800" y="38862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2" name="Oval 31">
                  <a:extLst>
                    <a:ext uri="{FF2B5EF4-FFF2-40B4-BE49-F238E27FC236}">
                      <a16:creationId xmlns:a16="http://schemas.microsoft.com/office/drawing/2014/main" id="{5DBA4BAB-CCB2-4A9A-B8C5-3670B4A76D1F}"/>
                    </a:ext>
                  </a:extLst>
                </p:cNvPr>
                <p:cNvSpPr/>
                <p:nvPr/>
              </p:nvSpPr>
              <p:spPr>
                <a:xfrm>
                  <a:off x="23622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3" name="Oval 32">
                  <a:extLst>
                    <a:ext uri="{FF2B5EF4-FFF2-40B4-BE49-F238E27FC236}">
                      <a16:creationId xmlns:a16="http://schemas.microsoft.com/office/drawing/2014/main" id="{4FC0AA4B-2816-4363-AD2E-551E9B4CCCC9}"/>
                    </a:ext>
                  </a:extLst>
                </p:cNvPr>
                <p:cNvSpPr/>
                <p:nvPr/>
              </p:nvSpPr>
              <p:spPr>
                <a:xfrm>
                  <a:off x="3276600" y="4800600"/>
                  <a:ext cx="685800" cy="685800"/>
                </a:xfrm>
                <a:prstGeom prst="ellipse">
                  <a:avLst/>
                </a:prstGeom>
                <a:solidFill>
                  <a:srgbClr val="38AB9A"/>
                </a:solidFill>
                <a:ln w="38100" cmpd="sng">
                  <a:noFill/>
                </a:ln>
                <a:effectLst>
                  <a:glow rad="127000">
                    <a:srgbClr val="38AB9A">
                      <a:alpha val="40000"/>
                    </a:srgbClr>
                  </a:glo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1"/>
                      </a:solidFill>
                    </a:rPr>
                    <a:t>T</a:t>
                  </a:r>
                  <a:r>
                    <a:rPr lang="en-US" b="1" baseline="-25000">
                      <a:solidFill>
                        <a:schemeClr val="bg1"/>
                      </a:solidFill>
                    </a:rPr>
                    <a:t>25</a:t>
                  </a:r>
                </a:p>
              </p:txBody>
            </p:sp>
            <p:sp>
              <p:nvSpPr>
                <p:cNvPr id="34" name="Oval 33">
                  <a:extLst>
                    <a:ext uri="{FF2B5EF4-FFF2-40B4-BE49-F238E27FC236}">
                      <a16:creationId xmlns:a16="http://schemas.microsoft.com/office/drawing/2014/main" id="{9BBF7353-5597-42D1-AC5F-51C0A2833F07}"/>
                    </a:ext>
                  </a:extLst>
                </p:cNvPr>
                <p:cNvSpPr/>
                <p:nvPr/>
              </p:nvSpPr>
              <p:spPr>
                <a:xfrm>
                  <a:off x="41148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5" name="Oval 34">
                  <a:extLst>
                    <a:ext uri="{FF2B5EF4-FFF2-40B4-BE49-F238E27FC236}">
                      <a16:creationId xmlns:a16="http://schemas.microsoft.com/office/drawing/2014/main" id="{71ADEE68-72A8-48BA-845F-40C3EE8C5D27}"/>
                    </a:ext>
                  </a:extLst>
                </p:cNvPr>
                <p:cNvSpPr/>
                <p:nvPr/>
              </p:nvSpPr>
              <p:spPr>
                <a:xfrm>
                  <a:off x="4953000" y="48006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sp>
              <p:nvSpPr>
                <p:cNvPr id="36" name="Oval 35">
                  <a:extLst>
                    <a:ext uri="{FF2B5EF4-FFF2-40B4-BE49-F238E27FC236}">
                      <a16:creationId xmlns:a16="http://schemas.microsoft.com/office/drawing/2014/main" id="{482471BD-2A7F-4BA5-B8BF-0C59F142291F}"/>
                    </a:ext>
                  </a:extLst>
                </p:cNvPr>
                <p:cNvSpPr/>
                <p:nvPr/>
              </p:nvSpPr>
              <p:spPr>
                <a:xfrm>
                  <a:off x="2362200" y="2209800"/>
                  <a:ext cx="685800" cy="685800"/>
                </a:xfrm>
                <a:prstGeom prst="ellipse">
                  <a:avLst/>
                </a:prstGeom>
                <a:noFill/>
                <a:ln w="38100" cmpd="sng">
                  <a:solidFill>
                    <a:schemeClr val="bg2">
                      <a:lumMod val="50000"/>
                    </a:schemeClr>
                  </a:solid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a:solidFill>
                        <a:schemeClr val="bg2">
                          <a:lumMod val="50000"/>
                        </a:schemeClr>
                      </a:solidFill>
                    </a:rPr>
                    <a:t>T</a:t>
                  </a:r>
                  <a:r>
                    <a:rPr lang="en-US" b="1" baseline="-25000">
                      <a:solidFill>
                        <a:schemeClr val="bg2">
                          <a:lumMod val="50000"/>
                        </a:schemeClr>
                      </a:solidFill>
                    </a:rPr>
                    <a:t>25</a:t>
                  </a:r>
                </a:p>
              </p:txBody>
            </p:sp>
          </p:grpSp>
          <p:sp>
            <p:nvSpPr>
              <p:cNvPr id="15" name="Freeform 44">
                <a:extLst>
                  <a:ext uri="{FF2B5EF4-FFF2-40B4-BE49-F238E27FC236}">
                    <a16:creationId xmlns:a16="http://schemas.microsoft.com/office/drawing/2014/main" id="{89DC8391-322F-46E3-8A1D-CA8EC4EF9E66}"/>
                  </a:ext>
                </a:extLst>
              </p:cNvPr>
              <p:cNvSpPr/>
              <p:nvPr/>
            </p:nvSpPr>
            <p:spPr>
              <a:xfrm>
                <a:off x="5456241" y="2423703"/>
                <a:ext cx="813285" cy="23304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7" name="Freeform 45">
                <a:extLst>
                  <a:ext uri="{FF2B5EF4-FFF2-40B4-BE49-F238E27FC236}">
                    <a16:creationId xmlns:a16="http://schemas.microsoft.com/office/drawing/2014/main" id="{F0DA6C37-0B5C-40F0-BC4D-89E91A19DC68}"/>
                  </a:ext>
                </a:extLst>
              </p:cNvPr>
              <p:cNvSpPr/>
              <p:nvPr/>
            </p:nvSpPr>
            <p:spPr>
              <a:xfrm>
                <a:off x="4755047" y="3962400"/>
                <a:ext cx="1514479" cy="224558"/>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18" name="Freeform 46">
                <a:extLst>
                  <a:ext uri="{FF2B5EF4-FFF2-40B4-BE49-F238E27FC236}">
                    <a16:creationId xmlns:a16="http://schemas.microsoft.com/office/drawing/2014/main" id="{BFA279B0-1830-4568-80C5-E8557B324C08}"/>
                  </a:ext>
                </a:extLst>
              </p:cNvPr>
              <p:cNvSpPr/>
              <p:nvPr/>
            </p:nvSpPr>
            <p:spPr>
              <a:xfrm flipH="1">
                <a:off x="1752606" y="3200400"/>
                <a:ext cx="818358" cy="94602"/>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sp>
            <p:nvSpPr>
              <p:cNvPr id="20" name="Freeform 47">
                <a:extLst>
                  <a:ext uri="{FF2B5EF4-FFF2-40B4-BE49-F238E27FC236}">
                    <a16:creationId xmlns:a16="http://schemas.microsoft.com/office/drawing/2014/main" id="{801469F9-9C68-4238-81DB-FB11E0D99BE3}"/>
                  </a:ext>
                </a:extLst>
              </p:cNvPr>
              <p:cNvSpPr/>
              <p:nvPr/>
            </p:nvSpPr>
            <p:spPr>
              <a:xfrm flipH="1">
                <a:off x="1694184" y="4900426"/>
                <a:ext cx="1673522" cy="224560"/>
              </a:xfrm>
              <a:custGeom>
                <a:avLst/>
                <a:gdLst>
                  <a:gd name="connsiteX0" fmla="*/ 0 w 599703"/>
                  <a:gd name="connsiteY0" fmla="*/ 148359 h 148359"/>
                  <a:gd name="connsiteX1" fmla="*/ 246937 w 599703"/>
                  <a:gd name="connsiteY1" fmla="*/ 7260 h 148359"/>
                  <a:gd name="connsiteX2" fmla="*/ 599703 w 599703"/>
                  <a:gd name="connsiteY2" fmla="*/ 19018 h 148359"/>
                </a:gdLst>
                <a:ahLst/>
                <a:cxnLst>
                  <a:cxn ang="0">
                    <a:pos x="connsiteX0" y="connsiteY0"/>
                  </a:cxn>
                  <a:cxn ang="0">
                    <a:pos x="connsiteX1" y="connsiteY1"/>
                  </a:cxn>
                  <a:cxn ang="0">
                    <a:pos x="connsiteX2" y="connsiteY2"/>
                  </a:cxn>
                </a:cxnLst>
                <a:rect l="l" t="t" r="r" b="b"/>
                <a:pathLst>
                  <a:path w="599703" h="148359">
                    <a:moveTo>
                      <a:pt x="0" y="148359"/>
                    </a:moveTo>
                    <a:cubicBezTo>
                      <a:pt x="73493" y="88588"/>
                      <a:pt x="146986" y="28817"/>
                      <a:pt x="246937" y="7260"/>
                    </a:cubicBezTo>
                    <a:cubicBezTo>
                      <a:pt x="346888" y="-14297"/>
                      <a:pt x="599703" y="19018"/>
                      <a:pt x="599703" y="19018"/>
                    </a:cubicBezTo>
                  </a:path>
                </a:pathLst>
              </a:custGeom>
              <a:ln w="28575" cmpd="sng">
                <a:solidFill>
                  <a:srgbClr val="38AB9A"/>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p>
            </p:txBody>
          </p:sp>
        </p:grpSp>
        <p:sp>
          <p:nvSpPr>
            <p:cNvPr id="13" name="TextBox 12">
              <a:extLst>
                <a:ext uri="{FF2B5EF4-FFF2-40B4-BE49-F238E27FC236}">
                  <a16:creationId xmlns:a16="http://schemas.microsoft.com/office/drawing/2014/main" id="{3480A7D1-81B4-4B15-BD5E-BFCD7ACFC8F8}"/>
                </a:ext>
              </a:extLst>
            </p:cNvPr>
            <p:cNvSpPr txBox="1"/>
            <p:nvPr/>
          </p:nvSpPr>
          <p:spPr>
            <a:xfrm>
              <a:off x="2059388" y="5543117"/>
              <a:ext cx="3320497" cy="584775"/>
            </a:xfrm>
            <a:prstGeom prst="rect">
              <a:avLst/>
            </a:prstGeom>
            <a:noFill/>
          </p:spPr>
          <p:txBody>
            <a:bodyPr wrap="square" rtlCol="0" anchor="ctr" anchorCtr="1">
              <a:spAutoFit/>
            </a:bodyPr>
            <a:lstStyle/>
            <a:p>
              <a:r>
                <a:rPr lang="en-US" sz="1600" i="1">
                  <a:solidFill>
                    <a:schemeClr val="tx1">
                      <a:lumMod val="65000"/>
                      <a:lumOff val="35000"/>
                    </a:schemeClr>
                  </a:solidFill>
                </a:rPr>
                <a:t>Too many of the best teachers leave teaching to advance their careers.</a:t>
              </a:r>
              <a:endParaRPr lang="en-US" sz="1600">
                <a:solidFill>
                  <a:schemeClr val="tx1">
                    <a:lumMod val="65000"/>
                    <a:lumOff val="35000"/>
                  </a:schemeClr>
                </a:solidFill>
              </a:endParaRPr>
            </a:p>
          </p:txBody>
        </p:sp>
      </p:grpSp>
    </p:spTree>
    <p:extLst>
      <p:ext uri="{BB962C8B-B14F-4D97-AF65-F5344CB8AC3E}">
        <p14:creationId xmlns:p14="http://schemas.microsoft.com/office/powerpoint/2010/main" val="15278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lutions">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F45FC8-52C7-4BD2-8D71-297862A78990}"/>
              </a:ext>
            </a:extLst>
          </p:cNvPr>
          <p:cNvSpPr txBox="1"/>
          <p:nvPr userDrawn="1"/>
        </p:nvSpPr>
        <p:spPr>
          <a:xfrm>
            <a:off x="4256690" y="1832408"/>
            <a:ext cx="4708635" cy="3847207"/>
          </a:xfrm>
          <a:prstGeom prst="rect">
            <a:avLst/>
          </a:prstGeom>
          <a:noFill/>
        </p:spPr>
        <p:txBody>
          <a:bodyPr wrap="square" rtlCol="0">
            <a:spAutoFit/>
          </a:bodyPr>
          <a:lstStyle/>
          <a:p>
            <a:pPr marL="342900" indent="-342900" algn="l">
              <a:buFont typeface="Arial" panose="020B0604020202020204" pitchFamily="34" charset="0"/>
              <a:buChar char="•"/>
            </a:pPr>
            <a:r>
              <a:rPr lang="en-US" sz="2400" b="0">
                <a:solidFill>
                  <a:schemeClr val="tx1"/>
                </a:solidFill>
              </a:rPr>
              <a:t>Students gain consistent access to excellent teaching.</a:t>
            </a:r>
          </a:p>
          <a:p>
            <a:pPr marL="342900" indent="-342900" algn="l">
              <a:buFont typeface="Arial" panose="020B0604020202020204" pitchFamily="34" charset="0"/>
              <a:buChar char="•"/>
            </a:pPr>
            <a:endParaRPr lang="en-US" sz="700" b="0">
              <a:solidFill>
                <a:schemeClr val="tx1"/>
              </a:solidFill>
            </a:endParaRPr>
          </a:p>
          <a:p>
            <a:pPr marL="342900" indent="-342900" algn="l">
              <a:buFont typeface="Arial" panose="020B0604020202020204" pitchFamily="34" charset="0"/>
              <a:buChar char="•"/>
            </a:pPr>
            <a:r>
              <a:rPr lang="en-US" sz="2400" b="0">
                <a:solidFill>
                  <a:schemeClr val="tx1"/>
                </a:solidFill>
              </a:rPr>
              <a:t>Great teachers advance, lead from the classroom and earn more.</a:t>
            </a:r>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Teachers</a:t>
            </a:r>
            <a:r>
              <a:rPr lang="en-US" sz="2400" baseline="0"/>
              <a:t> get the daily support they need to improve.</a:t>
            </a:r>
            <a:endParaRPr lang="en-US" sz="2400"/>
          </a:p>
          <a:p>
            <a:pPr marL="342900" indent="-342900" algn="l">
              <a:buFont typeface="Arial" panose="020B0604020202020204" pitchFamily="34" charset="0"/>
              <a:buChar char="•"/>
            </a:pPr>
            <a:endParaRPr lang="en-US" sz="700"/>
          </a:p>
          <a:p>
            <a:pPr marL="342900" indent="-342900" algn="l">
              <a:buFont typeface="Arial" panose="020B0604020202020204" pitchFamily="34" charset="0"/>
              <a:buChar char="•"/>
            </a:pPr>
            <a:r>
              <a:rPr lang="en-US" sz="2400"/>
              <a:t>Principals</a:t>
            </a:r>
            <a:r>
              <a:rPr lang="en-US" sz="2400" baseline="0"/>
              <a:t> drive change through distributed leadership.</a:t>
            </a:r>
            <a:endParaRPr lang="en-US" sz="2400"/>
          </a:p>
          <a:p>
            <a:pPr marL="342900" indent="-342900" algn="l">
              <a:buAutoNum type="arabicPeriod"/>
            </a:pPr>
            <a:endParaRPr lang="en-US" sz="700"/>
          </a:p>
        </p:txBody>
      </p:sp>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Solutions</a:t>
            </a:r>
          </a:p>
        </p:txBody>
      </p:sp>
      <p:grpSp>
        <p:nvGrpSpPr>
          <p:cNvPr id="9" name="Group 8">
            <a:extLst>
              <a:ext uri="{FF2B5EF4-FFF2-40B4-BE49-F238E27FC236}">
                <a16:creationId xmlns:a16="http://schemas.microsoft.com/office/drawing/2014/main" id="{D0867853-35F9-4525-B7B6-A60130246BAD}"/>
              </a:ext>
            </a:extLst>
          </p:cNvPr>
          <p:cNvGrpSpPr/>
          <p:nvPr userDrawn="1"/>
        </p:nvGrpSpPr>
        <p:grpSpPr>
          <a:xfrm>
            <a:off x="403511" y="1478885"/>
            <a:ext cx="3409971" cy="4675362"/>
            <a:chOff x="1866551" y="1333286"/>
            <a:chExt cx="3409971" cy="4675362"/>
          </a:xfrm>
        </p:grpSpPr>
        <p:grpSp>
          <p:nvGrpSpPr>
            <p:cNvPr id="10" name="Group 9">
              <a:extLst>
                <a:ext uri="{FF2B5EF4-FFF2-40B4-BE49-F238E27FC236}">
                  <a16:creationId xmlns:a16="http://schemas.microsoft.com/office/drawing/2014/main" id="{B9895218-BBCA-4219-BB3A-418B95E61A60}"/>
                </a:ext>
              </a:extLst>
            </p:cNvPr>
            <p:cNvGrpSpPr/>
            <p:nvPr/>
          </p:nvGrpSpPr>
          <p:grpSpPr>
            <a:xfrm>
              <a:off x="2199999" y="2085208"/>
              <a:ext cx="1285800" cy="1326580"/>
              <a:chOff x="1294281" y="2637695"/>
              <a:chExt cx="1272159" cy="1328345"/>
            </a:xfrm>
          </p:grpSpPr>
          <p:sp>
            <p:nvSpPr>
              <p:cNvPr id="44" name="Rectangle 43">
                <a:extLst>
                  <a:ext uri="{FF2B5EF4-FFF2-40B4-BE49-F238E27FC236}">
                    <a16:creationId xmlns:a16="http://schemas.microsoft.com/office/drawing/2014/main" id="{7A15B36B-B778-4ECE-8110-C9C56006CFB3}"/>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45" name="Oval 44">
                <a:extLst>
                  <a:ext uri="{FF2B5EF4-FFF2-40B4-BE49-F238E27FC236}">
                    <a16:creationId xmlns:a16="http://schemas.microsoft.com/office/drawing/2014/main" id="{20080C09-7C2F-48CB-82D1-4EA32F4F6D5F}"/>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6" name="Oval 45">
                <a:extLst>
                  <a:ext uri="{FF2B5EF4-FFF2-40B4-BE49-F238E27FC236}">
                    <a16:creationId xmlns:a16="http://schemas.microsoft.com/office/drawing/2014/main" id="{F49CAFDA-9AFB-43B1-8167-A508C3B3DE8D}"/>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47" name="Oval 46">
                <a:extLst>
                  <a:ext uri="{FF2B5EF4-FFF2-40B4-BE49-F238E27FC236}">
                    <a16:creationId xmlns:a16="http://schemas.microsoft.com/office/drawing/2014/main" id="{47731AF0-FA15-497E-9F3A-DF34F06AC192}"/>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8" name="Oval 47">
                <a:extLst>
                  <a:ext uri="{FF2B5EF4-FFF2-40B4-BE49-F238E27FC236}">
                    <a16:creationId xmlns:a16="http://schemas.microsoft.com/office/drawing/2014/main" id="{E29646C5-2E6A-446D-99A3-1D0E63BCC24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9" name="TextBox 48">
                <a:extLst>
                  <a:ext uri="{FF2B5EF4-FFF2-40B4-BE49-F238E27FC236}">
                    <a16:creationId xmlns:a16="http://schemas.microsoft.com/office/drawing/2014/main" id="{F0567324-B16E-4E8D-8F19-0EB964BA6B48}"/>
                  </a:ext>
                </a:extLst>
              </p:cNvPr>
              <p:cNvSpPr txBox="1"/>
              <p:nvPr/>
            </p:nvSpPr>
            <p:spPr>
              <a:xfrm>
                <a:off x="1592288" y="3133572"/>
                <a:ext cx="672959" cy="277368"/>
              </a:xfrm>
              <a:prstGeom prst="rect">
                <a:avLst/>
              </a:prstGeom>
              <a:noFill/>
            </p:spPr>
            <p:txBody>
              <a:bodyPr wrap="square" rtlCol="0">
                <a:spAutoFit/>
              </a:bodyPr>
              <a:lstStyle/>
              <a:p>
                <a:pPr algn="ctr"/>
                <a:r>
                  <a:rPr lang="en-US" sz="1200" b="1">
                    <a:solidFill>
                      <a:srgbClr val="38AB9A"/>
                    </a:solidFill>
                  </a:rPr>
                  <a:t>100</a:t>
                </a:r>
              </a:p>
            </p:txBody>
          </p:sp>
        </p:grpSp>
        <p:grpSp>
          <p:nvGrpSpPr>
            <p:cNvPr id="11" name="Group 10">
              <a:extLst>
                <a:ext uri="{FF2B5EF4-FFF2-40B4-BE49-F238E27FC236}">
                  <a16:creationId xmlns:a16="http://schemas.microsoft.com/office/drawing/2014/main" id="{4F88B550-5DC5-4B84-B6A0-893352752791}"/>
                </a:ext>
              </a:extLst>
            </p:cNvPr>
            <p:cNvGrpSpPr/>
            <p:nvPr/>
          </p:nvGrpSpPr>
          <p:grpSpPr>
            <a:xfrm>
              <a:off x="3633686" y="2065355"/>
              <a:ext cx="1285800" cy="1326580"/>
              <a:chOff x="1294281" y="2637695"/>
              <a:chExt cx="1272159" cy="1328345"/>
            </a:xfrm>
          </p:grpSpPr>
          <p:sp>
            <p:nvSpPr>
              <p:cNvPr id="38" name="Rectangle 37">
                <a:extLst>
                  <a:ext uri="{FF2B5EF4-FFF2-40B4-BE49-F238E27FC236}">
                    <a16:creationId xmlns:a16="http://schemas.microsoft.com/office/drawing/2014/main" id="{76C9E497-5DD7-4100-8583-FE19D1740CE1}"/>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39" name="Oval 38">
                <a:extLst>
                  <a:ext uri="{FF2B5EF4-FFF2-40B4-BE49-F238E27FC236}">
                    <a16:creationId xmlns:a16="http://schemas.microsoft.com/office/drawing/2014/main" id="{E885210C-A0E5-4427-8F47-4ACB91A10F1B}"/>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40" name="Oval 39">
                <a:extLst>
                  <a:ext uri="{FF2B5EF4-FFF2-40B4-BE49-F238E27FC236}">
                    <a16:creationId xmlns:a16="http://schemas.microsoft.com/office/drawing/2014/main" id="{0223371F-B2FE-4F03-B5AA-93799A0F84D2}"/>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1400" spc="-100">
                  <a:solidFill>
                    <a:schemeClr val="bg2">
                      <a:lumMod val="50000"/>
                    </a:schemeClr>
                  </a:solidFill>
                </a:endParaRPr>
              </a:p>
            </p:txBody>
          </p:sp>
          <p:sp>
            <p:nvSpPr>
              <p:cNvPr id="41" name="Oval 40">
                <a:extLst>
                  <a:ext uri="{FF2B5EF4-FFF2-40B4-BE49-F238E27FC236}">
                    <a16:creationId xmlns:a16="http://schemas.microsoft.com/office/drawing/2014/main" id="{392A4465-9814-4933-AE45-D1889C9227FE}"/>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2" name="Oval 41">
                <a:extLst>
                  <a:ext uri="{FF2B5EF4-FFF2-40B4-BE49-F238E27FC236}">
                    <a16:creationId xmlns:a16="http://schemas.microsoft.com/office/drawing/2014/main" id="{5D5F11C8-F6B1-4F4E-B665-F0E3C51DF807}"/>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43" name="TextBox 42">
                <a:extLst>
                  <a:ext uri="{FF2B5EF4-FFF2-40B4-BE49-F238E27FC236}">
                    <a16:creationId xmlns:a16="http://schemas.microsoft.com/office/drawing/2014/main" id="{EDDBF927-0393-4B8E-B06D-7A834A83C8AD}"/>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2" name="Group 11">
              <a:extLst>
                <a:ext uri="{FF2B5EF4-FFF2-40B4-BE49-F238E27FC236}">
                  <a16:creationId xmlns:a16="http://schemas.microsoft.com/office/drawing/2014/main" id="{C066749F-A0CD-4ADF-8363-7FAF58565428}"/>
                </a:ext>
              </a:extLst>
            </p:cNvPr>
            <p:cNvGrpSpPr/>
            <p:nvPr/>
          </p:nvGrpSpPr>
          <p:grpSpPr>
            <a:xfrm>
              <a:off x="2223623" y="3647958"/>
              <a:ext cx="1285800" cy="1301179"/>
              <a:chOff x="1294281" y="2663128"/>
              <a:chExt cx="1272159" cy="1302912"/>
            </a:xfrm>
          </p:grpSpPr>
          <p:sp>
            <p:nvSpPr>
              <p:cNvPr id="32" name="Rectangle 31">
                <a:extLst>
                  <a:ext uri="{FF2B5EF4-FFF2-40B4-BE49-F238E27FC236}">
                    <a16:creationId xmlns:a16="http://schemas.microsoft.com/office/drawing/2014/main" id="{164E0139-F7EE-4C78-AEC9-0259681D0FA8}"/>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a:extLst>
                  <a:ext uri="{FF2B5EF4-FFF2-40B4-BE49-F238E27FC236}">
                    <a16:creationId xmlns:a16="http://schemas.microsoft.com/office/drawing/2014/main" id="{F448D2D9-7987-4875-8F8E-54C034BFC8A4}"/>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T</a:t>
                </a:r>
              </a:p>
            </p:txBody>
          </p:sp>
          <p:sp>
            <p:nvSpPr>
              <p:cNvPr id="34" name="Oval 33">
                <a:extLst>
                  <a:ext uri="{FF2B5EF4-FFF2-40B4-BE49-F238E27FC236}">
                    <a16:creationId xmlns:a16="http://schemas.microsoft.com/office/drawing/2014/main" id="{95CEA2B5-FE0D-46BF-9BB4-2A26216D4C8A}"/>
                  </a:ext>
                </a:extLst>
              </p:cNvPr>
              <p:cNvSpPr/>
              <p:nvPr/>
            </p:nvSpPr>
            <p:spPr>
              <a:xfrm>
                <a:off x="2144408" y="2663128"/>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35" name="Oval 34">
                <a:extLst>
                  <a:ext uri="{FF2B5EF4-FFF2-40B4-BE49-F238E27FC236}">
                    <a16:creationId xmlns:a16="http://schemas.microsoft.com/office/drawing/2014/main" id="{6E42FBBD-CC5F-40E1-B547-DDDD176E6875}"/>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6" name="Oval 35">
                <a:extLst>
                  <a:ext uri="{FF2B5EF4-FFF2-40B4-BE49-F238E27FC236}">
                    <a16:creationId xmlns:a16="http://schemas.microsoft.com/office/drawing/2014/main" id="{8279DD8C-9A94-4693-B6BA-32776CA48269}"/>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7" name="TextBox 36">
                <a:extLst>
                  <a:ext uri="{FF2B5EF4-FFF2-40B4-BE49-F238E27FC236}">
                    <a16:creationId xmlns:a16="http://schemas.microsoft.com/office/drawing/2014/main" id="{EA48174C-6C31-4CEB-8B36-EE861CB7994F}"/>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grpSp>
          <p:nvGrpSpPr>
            <p:cNvPr id="13" name="Group 12">
              <a:extLst>
                <a:ext uri="{FF2B5EF4-FFF2-40B4-BE49-F238E27FC236}">
                  <a16:creationId xmlns:a16="http://schemas.microsoft.com/office/drawing/2014/main" id="{FFC33417-A5C2-42C6-8E8A-A9C95E675F88}"/>
                </a:ext>
              </a:extLst>
            </p:cNvPr>
            <p:cNvGrpSpPr/>
            <p:nvPr/>
          </p:nvGrpSpPr>
          <p:grpSpPr>
            <a:xfrm>
              <a:off x="3647290" y="3618698"/>
              <a:ext cx="1285800" cy="1326580"/>
              <a:chOff x="1294281" y="2637695"/>
              <a:chExt cx="1272159" cy="1328345"/>
            </a:xfrm>
          </p:grpSpPr>
          <p:sp>
            <p:nvSpPr>
              <p:cNvPr id="26" name="Rectangle 25">
                <a:extLst>
                  <a:ext uri="{FF2B5EF4-FFF2-40B4-BE49-F238E27FC236}">
                    <a16:creationId xmlns:a16="http://schemas.microsoft.com/office/drawing/2014/main" id="{F6A36BE9-BD3E-4AA2-9735-0F4DBB2E01C5}"/>
                  </a:ext>
                </a:extLst>
              </p:cNvPr>
              <p:cNvSpPr/>
              <p:nvPr/>
            </p:nvSpPr>
            <p:spPr>
              <a:xfrm>
                <a:off x="1511159" y="2836614"/>
                <a:ext cx="844062" cy="891696"/>
              </a:xfrm>
              <a:prstGeom prst="rect">
                <a:avLst/>
              </a:prstGeom>
              <a:noFill/>
              <a:ln w="57150">
                <a:solidFill>
                  <a:srgbClr val="38AB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bg1"/>
                  </a:solidFill>
                </a:endParaRPr>
              </a:p>
            </p:txBody>
          </p:sp>
          <p:sp>
            <p:nvSpPr>
              <p:cNvPr id="27" name="Oval 26">
                <a:extLst>
                  <a:ext uri="{FF2B5EF4-FFF2-40B4-BE49-F238E27FC236}">
                    <a16:creationId xmlns:a16="http://schemas.microsoft.com/office/drawing/2014/main" id="{CDF2B2D1-1B04-4EB1-827E-DF3348822938}"/>
                  </a:ext>
                </a:extLst>
              </p:cNvPr>
              <p:cNvSpPr/>
              <p:nvPr/>
            </p:nvSpPr>
            <p:spPr>
              <a:xfrm>
                <a:off x="1331674" y="3512479"/>
                <a:ext cx="422032" cy="422030"/>
              </a:xfrm>
              <a:prstGeom prst="ellipse">
                <a:avLst/>
              </a:prstGeom>
              <a:solidFill>
                <a:srgbClr val="38AB9A"/>
              </a:solidFill>
              <a:ln>
                <a:noFill/>
              </a:ln>
              <a:effectLst>
                <a:glow rad="63500">
                  <a:srgbClr val="38AB9A">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1"/>
                    </a:solidFill>
                  </a:rPr>
                  <a:t>T</a:t>
                </a:r>
              </a:p>
            </p:txBody>
          </p:sp>
          <p:sp>
            <p:nvSpPr>
              <p:cNvPr id="28" name="Oval 27">
                <a:extLst>
                  <a:ext uri="{FF2B5EF4-FFF2-40B4-BE49-F238E27FC236}">
                    <a16:creationId xmlns:a16="http://schemas.microsoft.com/office/drawing/2014/main" id="{9BDAAE2A-7F16-4A6F-9905-9031592A2217}"/>
                  </a:ext>
                </a:extLst>
              </p:cNvPr>
              <p:cNvSpPr/>
              <p:nvPr/>
            </p:nvSpPr>
            <p:spPr>
              <a:xfrm>
                <a:off x="2144408" y="2637695"/>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bg2">
                      <a:lumMod val="50000"/>
                    </a:schemeClr>
                  </a:solidFill>
                </a:endParaRPr>
              </a:p>
            </p:txBody>
          </p:sp>
          <p:sp>
            <p:nvSpPr>
              <p:cNvPr id="29" name="Oval 28">
                <a:extLst>
                  <a:ext uri="{FF2B5EF4-FFF2-40B4-BE49-F238E27FC236}">
                    <a16:creationId xmlns:a16="http://schemas.microsoft.com/office/drawing/2014/main" id="{E5154980-6E90-41E9-913E-43C10B93F710}"/>
                  </a:ext>
                </a:extLst>
              </p:cNvPr>
              <p:cNvSpPr/>
              <p:nvPr/>
            </p:nvSpPr>
            <p:spPr>
              <a:xfrm>
                <a:off x="1294281" y="2676502"/>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0" name="Oval 29">
                <a:extLst>
                  <a:ext uri="{FF2B5EF4-FFF2-40B4-BE49-F238E27FC236}">
                    <a16:creationId xmlns:a16="http://schemas.microsoft.com/office/drawing/2014/main" id="{3AFA3628-E0BE-435B-99F3-32CA120F539E}"/>
                  </a:ext>
                </a:extLst>
              </p:cNvPr>
              <p:cNvSpPr/>
              <p:nvPr/>
            </p:nvSpPr>
            <p:spPr>
              <a:xfrm>
                <a:off x="2133898" y="3544010"/>
                <a:ext cx="422032" cy="422030"/>
              </a:xfrm>
              <a:prstGeom prst="ellipse">
                <a:avLst/>
              </a:prstGeom>
              <a:solidFill>
                <a:schemeClr val="bg1"/>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bg2">
                        <a:lumMod val="50000"/>
                      </a:schemeClr>
                    </a:solidFill>
                  </a:rPr>
                  <a:t>T</a:t>
                </a:r>
              </a:p>
            </p:txBody>
          </p:sp>
          <p:sp>
            <p:nvSpPr>
              <p:cNvPr id="31" name="TextBox 30">
                <a:extLst>
                  <a:ext uri="{FF2B5EF4-FFF2-40B4-BE49-F238E27FC236}">
                    <a16:creationId xmlns:a16="http://schemas.microsoft.com/office/drawing/2014/main" id="{F00463EF-3F22-4DF8-A348-96285B826D85}"/>
                  </a:ext>
                </a:extLst>
              </p:cNvPr>
              <p:cNvSpPr txBox="1"/>
              <p:nvPr/>
            </p:nvSpPr>
            <p:spPr>
              <a:xfrm>
                <a:off x="1590189" y="3107056"/>
                <a:ext cx="672959" cy="277368"/>
              </a:xfrm>
              <a:prstGeom prst="rect">
                <a:avLst/>
              </a:prstGeom>
              <a:noFill/>
            </p:spPr>
            <p:txBody>
              <a:bodyPr wrap="square" rtlCol="0">
                <a:spAutoFit/>
              </a:bodyPr>
              <a:lstStyle/>
              <a:p>
                <a:pPr algn="ctr"/>
                <a:endParaRPr lang="en-US" sz="1200" b="1">
                  <a:solidFill>
                    <a:srgbClr val="0070C0"/>
                  </a:solidFill>
                </a:endParaRPr>
              </a:p>
            </p:txBody>
          </p:sp>
        </p:grpSp>
        <p:sp>
          <p:nvSpPr>
            <p:cNvPr id="14" name="Rectangle: Rounded Corners 13">
              <a:extLst>
                <a:ext uri="{FF2B5EF4-FFF2-40B4-BE49-F238E27FC236}">
                  <a16:creationId xmlns:a16="http://schemas.microsoft.com/office/drawing/2014/main" id="{9E31382E-DA2A-45B7-ABDA-741F7B65FBF2}"/>
                </a:ext>
              </a:extLst>
            </p:cNvPr>
            <p:cNvSpPr/>
            <p:nvPr/>
          </p:nvSpPr>
          <p:spPr>
            <a:xfrm>
              <a:off x="1866551" y="1619784"/>
              <a:ext cx="3409971" cy="3750826"/>
            </a:xfrm>
            <a:prstGeom prst="roundRect">
              <a:avLst/>
            </a:prstGeom>
            <a:noFill/>
            <a:ln w="38100">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5A4D1693-9926-4651-B0D9-077F3AF92837}"/>
                </a:ext>
              </a:extLst>
            </p:cNvPr>
            <p:cNvSpPr/>
            <p:nvPr/>
          </p:nvSpPr>
          <p:spPr>
            <a:xfrm>
              <a:off x="3308656" y="1333286"/>
              <a:ext cx="596118" cy="572996"/>
            </a:xfrm>
            <a:prstGeom prst="ellipse">
              <a:avLst/>
            </a:prstGeom>
            <a:solidFill>
              <a:srgbClr val="E04427"/>
            </a:solidFill>
            <a:ln>
              <a:solidFill>
                <a:srgbClr val="E046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P</a:t>
              </a:r>
            </a:p>
          </p:txBody>
        </p:sp>
        <p:sp>
          <p:nvSpPr>
            <p:cNvPr id="17" name="TextBox 16">
              <a:extLst>
                <a:ext uri="{FF2B5EF4-FFF2-40B4-BE49-F238E27FC236}">
                  <a16:creationId xmlns:a16="http://schemas.microsoft.com/office/drawing/2014/main" id="{7E25EA66-82E6-4650-99C8-16E2C1DEE7DD}"/>
                </a:ext>
              </a:extLst>
            </p:cNvPr>
            <p:cNvSpPr txBox="1"/>
            <p:nvPr/>
          </p:nvSpPr>
          <p:spPr>
            <a:xfrm>
              <a:off x="3917474" y="2580426"/>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18" name="TextBox 17">
              <a:extLst>
                <a:ext uri="{FF2B5EF4-FFF2-40B4-BE49-F238E27FC236}">
                  <a16:creationId xmlns:a16="http://schemas.microsoft.com/office/drawing/2014/main" id="{C037A59F-5A1F-48C8-AF41-C6A3E00D95F9}"/>
                </a:ext>
              </a:extLst>
            </p:cNvPr>
            <p:cNvSpPr txBox="1"/>
            <p:nvPr/>
          </p:nvSpPr>
          <p:spPr>
            <a:xfrm>
              <a:off x="2501201" y="4112593"/>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0" name="TextBox 19">
              <a:extLst>
                <a:ext uri="{FF2B5EF4-FFF2-40B4-BE49-F238E27FC236}">
                  <a16:creationId xmlns:a16="http://schemas.microsoft.com/office/drawing/2014/main" id="{09546B09-91CD-4D84-A2FA-7BBE23CF17B7}"/>
                </a:ext>
              </a:extLst>
            </p:cNvPr>
            <p:cNvSpPr txBox="1"/>
            <p:nvPr/>
          </p:nvSpPr>
          <p:spPr>
            <a:xfrm>
              <a:off x="3932189" y="4103561"/>
              <a:ext cx="680175" cy="276999"/>
            </a:xfrm>
            <a:prstGeom prst="rect">
              <a:avLst/>
            </a:prstGeom>
            <a:noFill/>
          </p:spPr>
          <p:txBody>
            <a:bodyPr wrap="square" rtlCol="0">
              <a:spAutoFit/>
            </a:bodyPr>
            <a:lstStyle/>
            <a:p>
              <a:pPr algn="ctr"/>
              <a:r>
                <a:rPr lang="en-US" sz="1200" b="1">
                  <a:solidFill>
                    <a:srgbClr val="38AB9A"/>
                  </a:solidFill>
                </a:rPr>
                <a:t>100</a:t>
              </a:r>
            </a:p>
          </p:txBody>
        </p:sp>
        <p:sp>
          <p:nvSpPr>
            <p:cNvPr id="21" name="TextBox 20">
              <a:extLst>
                <a:ext uri="{FF2B5EF4-FFF2-40B4-BE49-F238E27FC236}">
                  <a16:creationId xmlns:a16="http://schemas.microsoft.com/office/drawing/2014/main" id="{785FC0A9-D1D1-4B97-85C9-606F271CACD8}"/>
                </a:ext>
              </a:extLst>
            </p:cNvPr>
            <p:cNvSpPr txBox="1"/>
            <p:nvPr/>
          </p:nvSpPr>
          <p:spPr>
            <a:xfrm>
              <a:off x="4519234" y="2101353"/>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2" name="TextBox 21">
              <a:extLst>
                <a:ext uri="{FF2B5EF4-FFF2-40B4-BE49-F238E27FC236}">
                  <a16:creationId xmlns:a16="http://schemas.microsoft.com/office/drawing/2014/main" id="{EDFE6039-54F3-46CD-8EA6-A69A3B8D3E08}"/>
                </a:ext>
              </a:extLst>
            </p:cNvPr>
            <p:cNvSpPr txBox="1"/>
            <p:nvPr/>
          </p:nvSpPr>
          <p:spPr>
            <a:xfrm>
              <a:off x="4525379" y="36507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3" name="TextBox 22">
              <a:extLst>
                <a:ext uri="{FF2B5EF4-FFF2-40B4-BE49-F238E27FC236}">
                  <a16:creationId xmlns:a16="http://schemas.microsoft.com/office/drawing/2014/main" id="{7A041DED-341A-41A9-A9BB-7ED50B467BF6}"/>
                </a:ext>
              </a:extLst>
            </p:cNvPr>
            <p:cNvSpPr txBox="1"/>
            <p:nvPr/>
          </p:nvSpPr>
          <p:spPr>
            <a:xfrm>
              <a:off x="3105406" y="3676145"/>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4" name="TextBox 23">
              <a:extLst>
                <a:ext uri="{FF2B5EF4-FFF2-40B4-BE49-F238E27FC236}">
                  <a16:creationId xmlns:a16="http://schemas.microsoft.com/office/drawing/2014/main" id="{E017C83B-CB7D-445C-B7A2-609B7B20F8C6}"/>
                </a:ext>
              </a:extLst>
            </p:cNvPr>
            <p:cNvSpPr txBox="1"/>
            <p:nvPr/>
          </p:nvSpPr>
          <p:spPr>
            <a:xfrm>
              <a:off x="3074020" y="2124281"/>
              <a:ext cx="426556" cy="338554"/>
            </a:xfrm>
            <a:prstGeom prst="rect">
              <a:avLst/>
            </a:prstGeom>
            <a:noFill/>
          </p:spPr>
          <p:txBody>
            <a:bodyPr wrap="square" rtlCol="0">
              <a:spAutoFit/>
            </a:bodyPr>
            <a:lstStyle/>
            <a:p>
              <a:r>
                <a:rPr lang="en-US" sz="1600" b="1">
                  <a:solidFill>
                    <a:schemeClr val="bg2">
                      <a:lumMod val="50000"/>
                    </a:schemeClr>
                  </a:solidFill>
                </a:rPr>
                <a:t>TA</a:t>
              </a:r>
            </a:p>
          </p:txBody>
        </p:sp>
        <p:sp>
          <p:nvSpPr>
            <p:cNvPr id="25" name="TextBox 24">
              <a:extLst>
                <a:ext uri="{FF2B5EF4-FFF2-40B4-BE49-F238E27FC236}">
                  <a16:creationId xmlns:a16="http://schemas.microsoft.com/office/drawing/2014/main" id="{E844713C-703A-4516-B5E1-BFF6ADA1B0BD}"/>
                </a:ext>
              </a:extLst>
            </p:cNvPr>
            <p:cNvSpPr txBox="1"/>
            <p:nvPr/>
          </p:nvSpPr>
          <p:spPr>
            <a:xfrm>
              <a:off x="1911350" y="5454650"/>
              <a:ext cx="3225800" cy="553998"/>
            </a:xfrm>
            <a:prstGeom prst="rect">
              <a:avLst/>
            </a:prstGeom>
            <a:noFill/>
          </p:spPr>
          <p:txBody>
            <a:bodyPr wrap="square" rtlCol="0" anchor="ctr" anchorCtr="1">
              <a:spAutoFit/>
            </a:bodyPr>
            <a:lstStyle/>
            <a:p>
              <a:pPr algn="ctr"/>
              <a:r>
                <a:rPr lang="en-US" sz="1500" i="1">
                  <a:solidFill>
                    <a:schemeClr val="tx1">
                      <a:lumMod val="65000"/>
                      <a:lumOff val="35000"/>
                    </a:schemeClr>
                  </a:solidFill>
                </a:rPr>
                <a:t>Great teachers can lead teams, support colleagues, and reach all students.</a:t>
              </a:r>
              <a:endParaRPr lang="en-US" sz="1500">
                <a:solidFill>
                  <a:schemeClr val="tx1">
                    <a:lumMod val="65000"/>
                    <a:lumOff val="35000"/>
                  </a:schemeClr>
                </a:solidFill>
              </a:endParaRPr>
            </a:p>
          </p:txBody>
        </p:sp>
      </p:grpSp>
    </p:spTree>
    <p:extLst>
      <p:ext uri="{BB962C8B-B14F-4D97-AF65-F5344CB8AC3E}">
        <p14:creationId xmlns:p14="http://schemas.microsoft.com/office/powerpoint/2010/main" val="64267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Results to Date</a:t>
            </a:r>
          </a:p>
        </p:txBody>
      </p:sp>
      <p:sp>
        <p:nvSpPr>
          <p:cNvPr id="10" name="Rectangle 9">
            <a:extLst>
              <a:ext uri="{FF2B5EF4-FFF2-40B4-BE49-F238E27FC236}">
                <a16:creationId xmlns:a16="http://schemas.microsoft.com/office/drawing/2014/main" id="{0D54268D-9E16-40A6-8181-211E3CA3E9DD}"/>
              </a:ext>
            </a:extLst>
          </p:cNvPr>
          <p:cNvSpPr/>
          <p:nvPr userDrawn="1"/>
        </p:nvSpPr>
        <p:spPr>
          <a:xfrm>
            <a:off x="0" y="1371191"/>
            <a:ext cx="9155976" cy="954107"/>
          </a:xfrm>
          <a:prstGeom prst="rect">
            <a:avLst/>
          </a:prstGeom>
          <a:solidFill>
            <a:schemeClr val="accent6">
              <a:lumMod val="20000"/>
              <a:lumOff val="80000"/>
            </a:schemeClr>
          </a:solidFill>
        </p:spPr>
        <p:txBody>
          <a:bodyPr wrap="square">
            <a:spAutoFit/>
          </a:bodyPr>
          <a:lstStyle/>
          <a:p>
            <a:pPr algn="ctr"/>
            <a:r>
              <a:rPr lang="en-US" sz="2800" b="1"/>
              <a:t>North Carolina OC schools are </a:t>
            </a:r>
            <a:r>
              <a:rPr lang="en-US" sz="2800" b="1">
                <a:solidFill>
                  <a:schemeClr val="accent2"/>
                </a:solidFill>
              </a:rPr>
              <a:t>twice as likely to receive high growth </a:t>
            </a:r>
            <a:r>
              <a:rPr lang="en-US" sz="2800" b="1"/>
              <a:t>and </a:t>
            </a:r>
            <a:r>
              <a:rPr lang="en-US" sz="2800" b="1">
                <a:solidFill>
                  <a:schemeClr val="bg1">
                    <a:lumMod val="50000"/>
                  </a:schemeClr>
                </a:solidFill>
              </a:rPr>
              <a:t>half as likely to receive low growth.</a:t>
            </a:r>
          </a:p>
        </p:txBody>
      </p:sp>
      <p:grpSp>
        <p:nvGrpSpPr>
          <p:cNvPr id="11" name="Group 10">
            <a:extLst>
              <a:ext uri="{FF2B5EF4-FFF2-40B4-BE49-F238E27FC236}">
                <a16:creationId xmlns:a16="http://schemas.microsoft.com/office/drawing/2014/main" id="{E8AF9D39-8ECB-4A58-9F71-933CA920F2F1}"/>
              </a:ext>
            </a:extLst>
          </p:cNvPr>
          <p:cNvGrpSpPr/>
          <p:nvPr userDrawn="1"/>
        </p:nvGrpSpPr>
        <p:grpSpPr>
          <a:xfrm>
            <a:off x="1267097" y="2470606"/>
            <a:ext cx="6923314" cy="3864880"/>
            <a:chOff x="1575316" y="2346427"/>
            <a:chExt cx="7240374" cy="4217963"/>
          </a:xfrm>
        </p:grpSpPr>
        <p:pic>
          <p:nvPicPr>
            <p:cNvPr id="12" name="Picture 11">
              <a:extLst>
                <a:ext uri="{FF2B5EF4-FFF2-40B4-BE49-F238E27FC236}">
                  <a16:creationId xmlns:a16="http://schemas.microsoft.com/office/drawing/2014/main" id="{8EF3BDAC-9EAB-4FB2-9CED-19F2BE5247F8}"/>
                </a:ext>
              </a:extLst>
            </p:cNvPr>
            <p:cNvPicPr>
              <a:picLocks noChangeAspect="1"/>
            </p:cNvPicPr>
            <p:nvPr userDrawn="1"/>
          </p:nvPicPr>
          <p:blipFill rotWithShape="1">
            <a:blip r:embed="rId2"/>
            <a:srcRect l="13177" t="26886" r="66588" b="28802"/>
            <a:stretch/>
          </p:blipFill>
          <p:spPr>
            <a:xfrm>
              <a:off x="1575316" y="2346427"/>
              <a:ext cx="6005344" cy="4217963"/>
            </a:xfrm>
            <a:prstGeom prst="rect">
              <a:avLst/>
            </a:prstGeom>
          </p:spPr>
        </p:pic>
        <p:grpSp>
          <p:nvGrpSpPr>
            <p:cNvPr id="13" name="Group 12">
              <a:extLst>
                <a:ext uri="{FF2B5EF4-FFF2-40B4-BE49-F238E27FC236}">
                  <a16:creationId xmlns:a16="http://schemas.microsoft.com/office/drawing/2014/main" id="{3AE06A4A-A6A0-4670-9CE4-61556A6A1A6D}"/>
                </a:ext>
              </a:extLst>
            </p:cNvPr>
            <p:cNvGrpSpPr/>
            <p:nvPr userDrawn="1"/>
          </p:nvGrpSpPr>
          <p:grpSpPr>
            <a:xfrm>
              <a:off x="7809185" y="4782375"/>
              <a:ext cx="1006505" cy="656804"/>
              <a:chOff x="7896113" y="4169190"/>
              <a:chExt cx="1006505" cy="656804"/>
            </a:xfrm>
          </p:grpSpPr>
          <p:sp>
            <p:nvSpPr>
              <p:cNvPr id="14" name="Rectangle 13">
                <a:extLst>
                  <a:ext uri="{FF2B5EF4-FFF2-40B4-BE49-F238E27FC236}">
                    <a16:creationId xmlns:a16="http://schemas.microsoft.com/office/drawing/2014/main" id="{2C5FCD68-D9BC-4935-A3FF-709307161A7B}"/>
                  </a:ext>
                </a:extLst>
              </p:cNvPr>
              <p:cNvSpPr/>
              <p:nvPr userDrawn="1"/>
            </p:nvSpPr>
            <p:spPr>
              <a:xfrm>
                <a:off x="7896113" y="4227755"/>
                <a:ext cx="118334" cy="1290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0D1F9F6-65BF-4005-BF39-4B2BE3CF7038}"/>
                  </a:ext>
                </a:extLst>
              </p:cNvPr>
              <p:cNvSpPr/>
              <p:nvPr userDrawn="1"/>
            </p:nvSpPr>
            <p:spPr>
              <a:xfrm>
                <a:off x="7896113" y="4638338"/>
                <a:ext cx="118334" cy="12909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A38725B-BE1D-44AF-B28D-1DE822FF7E33}"/>
                  </a:ext>
                </a:extLst>
              </p:cNvPr>
              <p:cNvSpPr txBox="1"/>
              <p:nvPr userDrawn="1"/>
            </p:nvSpPr>
            <p:spPr>
              <a:xfrm>
                <a:off x="7968840" y="4169190"/>
                <a:ext cx="922047" cy="246221"/>
              </a:xfrm>
              <a:prstGeom prst="rect">
                <a:avLst/>
              </a:prstGeom>
              <a:noFill/>
            </p:spPr>
            <p:txBody>
              <a:bodyPr wrap="none" rtlCol="0">
                <a:spAutoFit/>
              </a:bodyPr>
              <a:lstStyle/>
              <a:p>
                <a:r>
                  <a:rPr lang="en-US" sz="1000"/>
                  <a:t>All OC Schools</a:t>
                </a:r>
              </a:p>
            </p:txBody>
          </p:sp>
          <p:sp>
            <p:nvSpPr>
              <p:cNvPr id="18" name="TextBox 17">
                <a:extLst>
                  <a:ext uri="{FF2B5EF4-FFF2-40B4-BE49-F238E27FC236}">
                    <a16:creationId xmlns:a16="http://schemas.microsoft.com/office/drawing/2014/main" id="{1E4D16F7-D758-4916-A2A9-4CC97D10DAA4}"/>
                  </a:ext>
                </a:extLst>
              </p:cNvPr>
              <p:cNvSpPr txBox="1"/>
              <p:nvPr userDrawn="1"/>
            </p:nvSpPr>
            <p:spPr>
              <a:xfrm>
                <a:off x="7982173" y="4579773"/>
                <a:ext cx="920445" cy="246221"/>
              </a:xfrm>
              <a:prstGeom prst="rect">
                <a:avLst/>
              </a:prstGeom>
              <a:noFill/>
            </p:spPr>
            <p:txBody>
              <a:bodyPr wrap="none" rtlCol="0">
                <a:spAutoFit/>
              </a:bodyPr>
              <a:lstStyle/>
              <a:p>
                <a:r>
                  <a:rPr lang="en-US" sz="1000"/>
                  <a:t>All NC Schools</a:t>
                </a:r>
              </a:p>
            </p:txBody>
          </p:sp>
        </p:grpSp>
      </p:grpSp>
    </p:spTree>
    <p:extLst>
      <p:ext uri="{BB962C8B-B14F-4D97-AF65-F5344CB8AC3E}">
        <p14:creationId xmlns:p14="http://schemas.microsoft.com/office/powerpoint/2010/main" val="3472795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sults">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kumimoji="0" lang="en-US" sz="4000" b="1" i="0" u="none" strike="noStrike" kern="1200" cap="none" spc="0" normalizeH="0" baseline="0" noProof="0">
                <a:ln>
                  <a:noFill/>
                </a:ln>
                <a:solidFill>
                  <a:prstClr val="white"/>
                </a:solidFill>
                <a:effectLst/>
                <a:uLnTx/>
                <a:uFillTx/>
                <a:latin typeface="Cambria" panose="02040503050406030204" pitchFamily="18" charset="0"/>
                <a:ea typeface="+mn-ea"/>
                <a:cs typeface="+mn-cs"/>
              </a:rPr>
              <a:t>Strong Gains for MCL Teams</a:t>
            </a:r>
            <a:endParaRPr lang="en-US" sz="4000" b="1">
              <a:solidFill>
                <a:schemeClr val="bg1"/>
              </a:solidFill>
              <a:latin typeface="Cambria" panose="02040503050406030204" pitchFamily="18" charset="0"/>
            </a:endParaRPr>
          </a:p>
        </p:txBody>
      </p:sp>
      <p:cxnSp>
        <p:nvCxnSpPr>
          <p:cNvPr id="16" name="Straight Arrow Connector 15">
            <a:extLst>
              <a:ext uri="{FF2B5EF4-FFF2-40B4-BE49-F238E27FC236}">
                <a16:creationId xmlns:a16="http://schemas.microsoft.com/office/drawing/2014/main" id="{6F50433E-D540-4BA1-B627-06342BA78BB3}"/>
              </a:ext>
            </a:extLst>
          </p:cNvPr>
          <p:cNvCxnSpPr>
            <a:cxnSpLocks/>
          </p:cNvCxnSpPr>
          <p:nvPr userDrawn="1"/>
        </p:nvCxnSpPr>
        <p:spPr>
          <a:xfrm>
            <a:off x="1477733" y="3831571"/>
            <a:ext cx="0" cy="2996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E63B75-6F0A-461D-B30A-B0320AD137FC}"/>
              </a:ext>
            </a:extLst>
          </p:cNvPr>
          <p:cNvSpPr txBox="1"/>
          <p:nvPr userDrawn="1"/>
        </p:nvSpPr>
        <p:spPr>
          <a:xfrm>
            <a:off x="0" y="1234410"/>
            <a:ext cx="9144000" cy="830997"/>
          </a:xfrm>
          <a:prstGeom prst="rect">
            <a:avLst/>
          </a:prstGeom>
          <a:noFill/>
        </p:spPr>
        <p:txBody>
          <a:bodyPr wrap="square" rtlCol="0">
            <a:spAutoFit/>
          </a:bodyPr>
          <a:lstStyle/>
          <a:p>
            <a:pPr algn="ctr"/>
            <a:r>
              <a:rPr lang="en-US" sz="2400" b="1"/>
              <a:t>Teachers on MCL teams produced gains </a:t>
            </a:r>
          </a:p>
          <a:p>
            <a:pPr algn="ctr"/>
            <a:r>
              <a:rPr lang="en-US" sz="2400" b="1">
                <a:solidFill>
                  <a:schemeClr val="accent2"/>
                </a:solidFill>
                <a:latin typeface="Calibri" panose="020F0502020204030204" pitchFamily="34" charset="0"/>
              </a:rPr>
              <a:t>equal to top-quartile teachers in math, nearly that in reading.</a:t>
            </a:r>
          </a:p>
        </p:txBody>
      </p:sp>
      <p:cxnSp>
        <p:nvCxnSpPr>
          <p:cNvPr id="21" name="Straight Connector 20">
            <a:extLst>
              <a:ext uri="{FF2B5EF4-FFF2-40B4-BE49-F238E27FC236}">
                <a16:creationId xmlns:a16="http://schemas.microsoft.com/office/drawing/2014/main" id="{11D2566B-705B-4C7B-B3D2-28F8100B18F0}"/>
              </a:ext>
            </a:extLst>
          </p:cNvPr>
          <p:cNvCxnSpPr/>
          <p:nvPr userDrawn="1"/>
        </p:nvCxnSpPr>
        <p:spPr>
          <a:xfrm>
            <a:off x="5795697" y="2277613"/>
            <a:ext cx="0" cy="4234395"/>
          </a:xfrm>
          <a:prstGeom prst="line">
            <a:avLst/>
          </a:prstGeom>
        </p:spPr>
        <p:style>
          <a:lnRef idx="1">
            <a:schemeClr val="accent3"/>
          </a:lnRef>
          <a:fillRef idx="0">
            <a:schemeClr val="accent3"/>
          </a:fillRef>
          <a:effectRef idx="0">
            <a:schemeClr val="accent3"/>
          </a:effectRef>
          <a:fontRef idx="minor">
            <a:schemeClr val="tx1"/>
          </a:fontRef>
        </p:style>
      </p:cxnSp>
      <p:graphicFrame>
        <p:nvGraphicFramePr>
          <p:cNvPr id="22" name="Chart 21">
            <a:extLst>
              <a:ext uri="{FF2B5EF4-FFF2-40B4-BE49-F238E27FC236}">
                <a16:creationId xmlns:a16="http://schemas.microsoft.com/office/drawing/2014/main" id="{512255BC-DC85-4805-B621-09C7A2164818}"/>
              </a:ext>
            </a:extLst>
          </p:cNvPr>
          <p:cNvGraphicFramePr/>
          <p:nvPr userDrawn="1"/>
        </p:nvGraphicFramePr>
        <p:xfrm>
          <a:off x="77411" y="3027528"/>
          <a:ext cx="5321328" cy="339983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24296E67-A6B8-4271-8831-235348286747}"/>
              </a:ext>
            </a:extLst>
          </p:cNvPr>
          <p:cNvSpPr txBox="1"/>
          <p:nvPr userDrawn="1"/>
        </p:nvSpPr>
        <p:spPr>
          <a:xfrm>
            <a:off x="609859" y="2815908"/>
            <a:ext cx="1825688" cy="1015663"/>
          </a:xfrm>
          <a:prstGeom prst="rect">
            <a:avLst/>
          </a:prstGeom>
          <a:noFill/>
          <a:ln>
            <a:solidFill>
              <a:schemeClr val="tx2"/>
            </a:solidFill>
          </a:ln>
        </p:spPr>
        <p:txBody>
          <a:bodyPr wrap="square" rtlCol="0">
            <a:spAutoFit/>
          </a:bodyPr>
          <a:lstStyle/>
          <a:p>
            <a:pPr algn="ctr"/>
            <a:r>
              <a:rPr lang="en-US" sz="2000" b="1"/>
              <a:t>Team teachers start here on average…</a:t>
            </a:r>
          </a:p>
        </p:txBody>
      </p:sp>
      <p:cxnSp>
        <p:nvCxnSpPr>
          <p:cNvPr id="24" name="Straight Arrow Connector 23">
            <a:extLst>
              <a:ext uri="{FF2B5EF4-FFF2-40B4-BE49-F238E27FC236}">
                <a16:creationId xmlns:a16="http://schemas.microsoft.com/office/drawing/2014/main" id="{6B8CF8FB-98E6-441B-B2A5-98C83022AEF3}"/>
              </a:ext>
            </a:extLst>
          </p:cNvPr>
          <p:cNvCxnSpPr>
            <a:cxnSpLocks/>
          </p:cNvCxnSpPr>
          <p:nvPr userDrawn="1"/>
        </p:nvCxnSpPr>
        <p:spPr>
          <a:xfrm flipH="1">
            <a:off x="3462059" y="2947228"/>
            <a:ext cx="292744" cy="5714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AD2BEAE-76DA-490A-9D39-122442B5BA0F}"/>
              </a:ext>
            </a:extLst>
          </p:cNvPr>
          <p:cNvCxnSpPr>
            <a:cxnSpLocks/>
          </p:cNvCxnSpPr>
          <p:nvPr userDrawn="1"/>
        </p:nvCxnSpPr>
        <p:spPr>
          <a:xfrm>
            <a:off x="3754803" y="2947228"/>
            <a:ext cx="396958" cy="2857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4">
            <a:extLst>
              <a:ext uri="{FF2B5EF4-FFF2-40B4-BE49-F238E27FC236}">
                <a16:creationId xmlns:a16="http://schemas.microsoft.com/office/drawing/2014/main" id="{EF06B974-C6E0-40C3-AB46-CF3302EF58A0}"/>
              </a:ext>
            </a:extLst>
          </p:cNvPr>
          <p:cNvSpPr/>
          <p:nvPr userDrawn="1"/>
        </p:nvSpPr>
        <p:spPr bwMode="auto">
          <a:xfrm>
            <a:off x="5932308" y="2277613"/>
            <a:ext cx="3205525" cy="3188633"/>
          </a:xfrm>
          <a:prstGeom prst="rect">
            <a:avLst/>
          </a:prstGeom>
          <a:noFill/>
          <a:ln>
            <a:noFill/>
          </a:ln>
        </p:spPr>
        <p:style>
          <a:lnRef idx="0">
            <a:scrgbClr r="0" g="0" b="0"/>
          </a:lnRef>
          <a:fillRef idx="0">
            <a:scrgbClr r="0" g="0" b="0"/>
          </a:fillRef>
          <a:effectRef idx="0">
            <a:scrgbClr r="0" g="0" b="0"/>
          </a:effectRef>
          <a:fontRef idx="minor">
            <a:schemeClr val="dk1"/>
          </a:fontRef>
        </p:style>
        <p:txBody>
          <a:bodyPr lIns="102870" tIns="102870" rIns="102870" bIns="102870" spcCol="1270" anchor="t"/>
          <a:lstStyle/>
          <a:p>
            <a:pPr defTabSz="1200150">
              <a:spcAft>
                <a:spcPct val="35000"/>
              </a:spcAft>
              <a:defRPr/>
            </a:pPr>
            <a:r>
              <a:rPr lang="en-US" sz="2000" b="1">
                <a:solidFill>
                  <a:schemeClr val="accent1"/>
                </a:solidFill>
                <a:latin typeface="Calibri" panose="020F0502020204030204" pitchFamily="34" charset="0"/>
              </a:rPr>
              <a:t>Scope of the Study</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15,000 students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300 teachers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3 districts, 2-3 years</a:t>
            </a:r>
          </a:p>
          <a:p>
            <a:pPr marL="342900" indent="-342900" defTabSz="1200150">
              <a:buFont typeface="Arial" panose="020B0604020202020204" pitchFamily="34" charset="0"/>
              <a:buChar char="•"/>
              <a:defRPr/>
            </a:pPr>
            <a:r>
              <a:rPr lang="en-US" sz="2000">
                <a:solidFill>
                  <a:prstClr val="black"/>
                </a:solidFill>
                <a:latin typeface="Calibri" panose="020F0502020204030204" pitchFamily="34" charset="0"/>
              </a:rPr>
              <a:t>74% of schools Title I</a:t>
            </a:r>
          </a:p>
        </p:txBody>
      </p:sp>
      <p:sp>
        <p:nvSpPr>
          <p:cNvPr id="27" name="TextBox 26">
            <a:extLst>
              <a:ext uri="{FF2B5EF4-FFF2-40B4-BE49-F238E27FC236}">
                <a16:creationId xmlns:a16="http://schemas.microsoft.com/office/drawing/2014/main" id="{B310512F-AA50-4045-A6C4-5F10DF6B6D8F}"/>
              </a:ext>
            </a:extLst>
          </p:cNvPr>
          <p:cNvSpPr txBox="1"/>
          <p:nvPr userDrawn="1"/>
        </p:nvSpPr>
        <p:spPr>
          <a:xfrm>
            <a:off x="5932308" y="4727443"/>
            <a:ext cx="2994962" cy="1169551"/>
          </a:xfrm>
          <a:prstGeom prst="rect">
            <a:avLst/>
          </a:prstGeom>
          <a:noFill/>
        </p:spPr>
        <p:txBody>
          <a:bodyPr wrap="square" rtlCol="0">
            <a:spAutoFit/>
          </a:bodyPr>
          <a:lstStyle/>
          <a:p>
            <a:r>
              <a:rPr lang="en-US" sz="1400" err="1"/>
              <a:t>Backes</a:t>
            </a:r>
            <a:r>
              <a:rPr lang="en-US" sz="1400"/>
              <a:t>, B., &amp; Hansen, M. (2018). </a:t>
            </a:r>
            <a:r>
              <a:rPr lang="en-US" sz="1400" i="1"/>
              <a:t>Reaching Further and Learning More?</a:t>
            </a:r>
            <a:r>
              <a:rPr lang="en-US" sz="1400"/>
              <a:t> CALDER Center: Washington, DC. Reading range based on 6 of 7 models with statistically significant gains.</a:t>
            </a:r>
          </a:p>
        </p:txBody>
      </p:sp>
      <p:sp>
        <p:nvSpPr>
          <p:cNvPr id="28" name="TextBox 27">
            <a:extLst>
              <a:ext uri="{FF2B5EF4-FFF2-40B4-BE49-F238E27FC236}">
                <a16:creationId xmlns:a16="http://schemas.microsoft.com/office/drawing/2014/main" id="{F4D5BCE6-8E08-4893-81E1-64DAB50FA90A}"/>
              </a:ext>
            </a:extLst>
          </p:cNvPr>
          <p:cNvSpPr txBox="1"/>
          <p:nvPr userDrawn="1"/>
        </p:nvSpPr>
        <p:spPr>
          <a:xfrm>
            <a:off x="2647884" y="2221413"/>
            <a:ext cx="2246088" cy="707886"/>
          </a:xfrm>
          <a:prstGeom prst="rect">
            <a:avLst/>
          </a:prstGeom>
          <a:noFill/>
          <a:ln>
            <a:solidFill>
              <a:schemeClr val="tx2"/>
            </a:solidFill>
          </a:ln>
        </p:spPr>
        <p:txBody>
          <a:bodyPr wrap="square" rtlCol="0">
            <a:spAutoFit/>
          </a:bodyPr>
          <a:lstStyle/>
          <a:p>
            <a:pPr algn="ctr"/>
            <a:r>
              <a:rPr lang="en-US" sz="2000" b="1"/>
              <a:t>…and teach this well on MCL teams</a:t>
            </a:r>
          </a:p>
        </p:txBody>
      </p:sp>
    </p:spTree>
    <p:extLst>
      <p:ext uri="{BB962C8B-B14F-4D97-AF65-F5344CB8AC3E}">
        <p14:creationId xmlns:p14="http://schemas.microsoft.com/office/powerpoint/2010/main" val="3472795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C Map">
    <p:spTree>
      <p:nvGrpSpPr>
        <p:cNvPr id="1" name=""/>
        <p:cNvGrpSpPr/>
        <p:nvPr/>
      </p:nvGrpSpPr>
      <p:grpSpPr>
        <a:xfrm>
          <a:off x="0" y="0"/>
          <a:ext cx="0" cy="0"/>
          <a:chOff x="0" y="0"/>
          <a:chExt cx="0" cy="0"/>
        </a:xfrm>
      </p:grpSpPr>
      <p:pic>
        <p:nvPicPr>
          <p:cNvPr id="1026" name="Picture 2" descr="Image result for map of the usa with states labeled">
            <a:extLst>
              <a:ext uri="{FF2B5EF4-FFF2-40B4-BE49-F238E27FC236}">
                <a16:creationId xmlns:a16="http://schemas.microsoft.com/office/drawing/2014/main" id="{20D80DCE-BAC7-492B-8925-8EA475AB02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2639" y="1345324"/>
            <a:ext cx="7605291" cy="46994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 National Initiative</a:t>
            </a:r>
          </a:p>
        </p:txBody>
      </p:sp>
      <p:sp>
        <p:nvSpPr>
          <p:cNvPr id="9" name="Oval 8">
            <a:extLst>
              <a:ext uri="{FF2B5EF4-FFF2-40B4-BE49-F238E27FC236}">
                <a16:creationId xmlns:a16="http://schemas.microsoft.com/office/drawing/2014/main" id="{3214C5BB-5567-4C6F-843E-2E5FBD6AC239}"/>
              </a:ext>
            </a:extLst>
          </p:cNvPr>
          <p:cNvSpPr/>
          <p:nvPr userDrawn="1"/>
        </p:nvSpPr>
        <p:spPr>
          <a:xfrm>
            <a:off x="6893060" y="41391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0" name="Oval 9">
            <a:extLst>
              <a:ext uri="{FF2B5EF4-FFF2-40B4-BE49-F238E27FC236}">
                <a16:creationId xmlns:a16="http://schemas.microsoft.com/office/drawing/2014/main" id="{F60A626E-A05A-4767-94FB-528BD85234A2}"/>
              </a:ext>
            </a:extLst>
          </p:cNvPr>
          <p:cNvSpPr/>
          <p:nvPr userDrawn="1"/>
        </p:nvSpPr>
        <p:spPr>
          <a:xfrm>
            <a:off x="5911486" y="345980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2" name="Oval 11">
            <a:extLst>
              <a:ext uri="{FF2B5EF4-FFF2-40B4-BE49-F238E27FC236}">
                <a16:creationId xmlns:a16="http://schemas.microsoft.com/office/drawing/2014/main" id="{C0A9B7BE-72E5-4D86-87EF-C15C1008633D}"/>
              </a:ext>
            </a:extLst>
          </p:cNvPr>
          <p:cNvSpPr/>
          <p:nvPr userDrawn="1"/>
        </p:nvSpPr>
        <p:spPr>
          <a:xfrm>
            <a:off x="3582561" y="497504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3" name="Oval 12">
            <a:extLst>
              <a:ext uri="{FF2B5EF4-FFF2-40B4-BE49-F238E27FC236}">
                <a16:creationId xmlns:a16="http://schemas.microsoft.com/office/drawing/2014/main" id="{EA2F94D1-EAB2-46DC-B182-B70FDB3B7BA7}"/>
              </a:ext>
            </a:extLst>
          </p:cNvPr>
          <p:cNvSpPr/>
          <p:nvPr userDrawn="1"/>
        </p:nvSpPr>
        <p:spPr>
          <a:xfrm>
            <a:off x="7347847" y="248798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4" name="Oval 13">
            <a:extLst>
              <a:ext uri="{FF2B5EF4-FFF2-40B4-BE49-F238E27FC236}">
                <a16:creationId xmlns:a16="http://schemas.microsoft.com/office/drawing/2014/main" id="{CBC21AAA-7148-4AA3-9989-5F5728A1453A}"/>
              </a:ext>
            </a:extLst>
          </p:cNvPr>
          <p:cNvSpPr/>
          <p:nvPr userDrawn="1"/>
        </p:nvSpPr>
        <p:spPr>
          <a:xfrm>
            <a:off x="6043126" y="411783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5" name="Oval 14">
            <a:extLst>
              <a:ext uri="{FF2B5EF4-FFF2-40B4-BE49-F238E27FC236}">
                <a16:creationId xmlns:a16="http://schemas.microsoft.com/office/drawing/2014/main" id="{05C064D0-B30E-438E-8A7F-5E3FB3AD5E2C}"/>
              </a:ext>
            </a:extLst>
          </p:cNvPr>
          <p:cNvSpPr/>
          <p:nvPr userDrawn="1"/>
        </p:nvSpPr>
        <p:spPr>
          <a:xfrm>
            <a:off x="6526032" y="460189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18" name="Oval 17">
            <a:extLst>
              <a:ext uri="{FF2B5EF4-FFF2-40B4-BE49-F238E27FC236}">
                <a16:creationId xmlns:a16="http://schemas.microsoft.com/office/drawing/2014/main" id="{99BAC132-0C7A-41ED-9177-63DBE1B0ADFD}"/>
              </a:ext>
            </a:extLst>
          </p:cNvPr>
          <p:cNvSpPr/>
          <p:nvPr userDrawn="1"/>
        </p:nvSpPr>
        <p:spPr>
          <a:xfrm>
            <a:off x="2005080" y="44668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0" name="Oval 19">
            <a:extLst>
              <a:ext uri="{FF2B5EF4-FFF2-40B4-BE49-F238E27FC236}">
                <a16:creationId xmlns:a16="http://schemas.microsoft.com/office/drawing/2014/main" id="{A147ABAB-69BB-43D1-8443-16E6622FB4A8}"/>
              </a:ext>
            </a:extLst>
          </p:cNvPr>
          <p:cNvSpPr/>
          <p:nvPr userDrawn="1"/>
        </p:nvSpPr>
        <p:spPr>
          <a:xfrm>
            <a:off x="6922673" y="399545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1" name="Oval 20">
            <a:extLst>
              <a:ext uri="{FF2B5EF4-FFF2-40B4-BE49-F238E27FC236}">
                <a16:creationId xmlns:a16="http://schemas.microsoft.com/office/drawing/2014/main" id="{94EEACDE-7717-492A-A342-0810BFE17BD0}"/>
              </a:ext>
            </a:extLst>
          </p:cNvPr>
          <p:cNvSpPr/>
          <p:nvPr userDrawn="1"/>
        </p:nvSpPr>
        <p:spPr>
          <a:xfrm>
            <a:off x="4124972" y="5189703"/>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2" name="Oval 21">
            <a:extLst>
              <a:ext uri="{FF2B5EF4-FFF2-40B4-BE49-F238E27FC236}">
                <a16:creationId xmlns:a16="http://schemas.microsoft.com/office/drawing/2014/main" id="{32FDF0FB-BE0A-4187-AB1E-C093AFAB5680}"/>
              </a:ext>
            </a:extLst>
          </p:cNvPr>
          <p:cNvSpPr/>
          <p:nvPr userDrawn="1"/>
        </p:nvSpPr>
        <p:spPr>
          <a:xfrm>
            <a:off x="3978440" y="477365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3" name="Oval 22">
            <a:extLst>
              <a:ext uri="{FF2B5EF4-FFF2-40B4-BE49-F238E27FC236}">
                <a16:creationId xmlns:a16="http://schemas.microsoft.com/office/drawing/2014/main" id="{B7B866EE-92CB-41BF-A491-EEFE49900315}"/>
              </a:ext>
            </a:extLst>
          </p:cNvPr>
          <p:cNvSpPr/>
          <p:nvPr userDrawn="1"/>
        </p:nvSpPr>
        <p:spPr>
          <a:xfrm>
            <a:off x="4040336" y="5430535"/>
            <a:ext cx="151825" cy="1498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4" name="Oval 23">
            <a:extLst>
              <a:ext uri="{FF2B5EF4-FFF2-40B4-BE49-F238E27FC236}">
                <a16:creationId xmlns:a16="http://schemas.microsoft.com/office/drawing/2014/main" id="{C60E47CA-2D35-432C-B666-E9FABB025212}"/>
              </a:ext>
            </a:extLst>
          </p:cNvPr>
          <p:cNvSpPr/>
          <p:nvPr userDrawn="1"/>
        </p:nvSpPr>
        <p:spPr>
          <a:xfrm>
            <a:off x="7300287" y="3970468"/>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5" name="Oval 24">
            <a:extLst>
              <a:ext uri="{FF2B5EF4-FFF2-40B4-BE49-F238E27FC236}">
                <a16:creationId xmlns:a16="http://schemas.microsoft.com/office/drawing/2014/main" id="{3E83DB01-81B4-458B-A551-7C8CEB82FAF8}"/>
              </a:ext>
            </a:extLst>
          </p:cNvPr>
          <p:cNvSpPr/>
          <p:nvPr userDrawn="1"/>
        </p:nvSpPr>
        <p:spPr>
          <a:xfrm>
            <a:off x="7091474" y="395341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sp>
        <p:nvSpPr>
          <p:cNvPr id="26" name="Oval 25">
            <a:extLst>
              <a:ext uri="{FF2B5EF4-FFF2-40B4-BE49-F238E27FC236}">
                <a16:creationId xmlns:a16="http://schemas.microsoft.com/office/drawing/2014/main" id="{7A7414E7-4A28-4A3E-AC00-D8B83AB8938A}"/>
              </a:ext>
            </a:extLst>
          </p:cNvPr>
          <p:cNvSpPr/>
          <p:nvPr userDrawn="1"/>
        </p:nvSpPr>
        <p:spPr>
          <a:xfrm>
            <a:off x="20968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7" name="Oval 26">
            <a:extLst>
              <a:ext uri="{FF2B5EF4-FFF2-40B4-BE49-F238E27FC236}">
                <a16:creationId xmlns:a16="http://schemas.microsoft.com/office/drawing/2014/main" id="{FB3943D4-BD73-4537-A58C-A30A4F88691D}"/>
              </a:ext>
            </a:extLst>
          </p:cNvPr>
          <p:cNvSpPr/>
          <p:nvPr userDrawn="1"/>
        </p:nvSpPr>
        <p:spPr>
          <a:xfrm>
            <a:off x="2157480" y="4433526"/>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8" name="Oval 27">
            <a:extLst>
              <a:ext uri="{FF2B5EF4-FFF2-40B4-BE49-F238E27FC236}">
                <a16:creationId xmlns:a16="http://schemas.microsoft.com/office/drawing/2014/main" id="{2FFFFDE1-0BA1-4C18-A1B7-33843F11CFD0}"/>
              </a:ext>
            </a:extLst>
          </p:cNvPr>
          <p:cNvSpPr/>
          <p:nvPr userDrawn="1"/>
        </p:nvSpPr>
        <p:spPr>
          <a:xfrm>
            <a:off x="2314434" y="4423222"/>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29" name="Oval 28">
            <a:extLst>
              <a:ext uri="{FF2B5EF4-FFF2-40B4-BE49-F238E27FC236}">
                <a16:creationId xmlns:a16="http://schemas.microsoft.com/office/drawing/2014/main" id="{8ECDDADF-AC84-4089-8F4E-F3A11623F822}"/>
              </a:ext>
            </a:extLst>
          </p:cNvPr>
          <p:cNvSpPr/>
          <p:nvPr userDrawn="1"/>
        </p:nvSpPr>
        <p:spPr>
          <a:xfrm>
            <a:off x="2249215" y="45813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0" name="Oval 29">
            <a:extLst>
              <a:ext uri="{FF2B5EF4-FFF2-40B4-BE49-F238E27FC236}">
                <a16:creationId xmlns:a16="http://schemas.microsoft.com/office/drawing/2014/main" id="{B5429955-D6FA-4F82-8117-D01D5BA9D20A}"/>
              </a:ext>
            </a:extLst>
          </p:cNvPr>
          <p:cNvSpPr/>
          <p:nvPr userDrawn="1"/>
        </p:nvSpPr>
        <p:spPr>
          <a:xfrm>
            <a:off x="3986420" y="5326863"/>
            <a:ext cx="138551" cy="1344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1" name="Oval 30">
            <a:extLst>
              <a:ext uri="{FF2B5EF4-FFF2-40B4-BE49-F238E27FC236}">
                <a16:creationId xmlns:a16="http://schemas.microsoft.com/office/drawing/2014/main" id="{5865600C-A75B-4E68-8DEA-B61A3CDABBC5}"/>
              </a:ext>
            </a:extLst>
          </p:cNvPr>
          <p:cNvSpPr/>
          <p:nvPr userDrawn="1"/>
        </p:nvSpPr>
        <p:spPr>
          <a:xfrm>
            <a:off x="5069733" y="4466629"/>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2" name="Oval 31">
            <a:extLst>
              <a:ext uri="{FF2B5EF4-FFF2-40B4-BE49-F238E27FC236}">
                <a16:creationId xmlns:a16="http://schemas.microsoft.com/office/drawing/2014/main" id="{D1A76F9A-8C29-4237-A3FC-CEFB11A9C9CE}"/>
              </a:ext>
            </a:extLst>
          </p:cNvPr>
          <p:cNvSpPr/>
          <p:nvPr userDrawn="1"/>
        </p:nvSpPr>
        <p:spPr>
          <a:xfrm>
            <a:off x="5622449" y="305515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3" name="Oval 32">
            <a:extLst>
              <a:ext uri="{FF2B5EF4-FFF2-40B4-BE49-F238E27FC236}">
                <a16:creationId xmlns:a16="http://schemas.microsoft.com/office/drawing/2014/main" id="{58A30619-7C30-4E6A-8232-2D923176F3B1}"/>
              </a:ext>
            </a:extLst>
          </p:cNvPr>
          <p:cNvSpPr/>
          <p:nvPr userDrawn="1"/>
        </p:nvSpPr>
        <p:spPr>
          <a:xfrm>
            <a:off x="7421157" y="3933687"/>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latin typeface="Calibri"/>
            </a:endParaRPr>
          </a:p>
        </p:txBody>
      </p:sp>
      <p:grpSp>
        <p:nvGrpSpPr>
          <p:cNvPr id="35" name="Group 34">
            <a:extLst>
              <a:ext uri="{FF2B5EF4-FFF2-40B4-BE49-F238E27FC236}">
                <a16:creationId xmlns:a16="http://schemas.microsoft.com/office/drawing/2014/main" id="{0F01FB64-DB7E-4238-80CA-401C63093667}"/>
              </a:ext>
            </a:extLst>
          </p:cNvPr>
          <p:cNvGrpSpPr/>
          <p:nvPr userDrawn="1"/>
        </p:nvGrpSpPr>
        <p:grpSpPr>
          <a:xfrm>
            <a:off x="5465101" y="6044820"/>
            <a:ext cx="2676772" cy="246221"/>
            <a:chOff x="4245901" y="1234547"/>
            <a:chExt cx="2676772" cy="246221"/>
          </a:xfrm>
        </p:grpSpPr>
        <p:sp>
          <p:nvSpPr>
            <p:cNvPr id="36" name="Oval 35">
              <a:extLst>
                <a:ext uri="{FF2B5EF4-FFF2-40B4-BE49-F238E27FC236}">
                  <a16:creationId xmlns:a16="http://schemas.microsoft.com/office/drawing/2014/main" id="{A64CDC03-90F6-4829-94F6-85C7FC179810}"/>
                </a:ext>
              </a:extLst>
            </p:cNvPr>
            <p:cNvSpPr/>
            <p:nvPr userDrawn="1"/>
          </p:nvSpPr>
          <p:spPr>
            <a:xfrm>
              <a:off x="4245901" y="1276744"/>
              <a:ext cx="137160" cy="1371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kern="0">
                <a:solidFill>
                  <a:sysClr val="windowText" lastClr="000000"/>
                </a:solidFill>
                <a:latin typeface="Calibri"/>
              </a:endParaRPr>
            </a:p>
          </p:txBody>
        </p:sp>
        <p:sp>
          <p:nvSpPr>
            <p:cNvPr id="37" name="TextBox 36">
              <a:extLst>
                <a:ext uri="{FF2B5EF4-FFF2-40B4-BE49-F238E27FC236}">
                  <a16:creationId xmlns:a16="http://schemas.microsoft.com/office/drawing/2014/main" id="{5A3D07D8-F8C4-4C2F-81D0-C60B7F3B1A62}"/>
                </a:ext>
              </a:extLst>
            </p:cNvPr>
            <p:cNvSpPr txBox="1"/>
            <p:nvPr userDrawn="1"/>
          </p:nvSpPr>
          <p:spPr>
            <a:xfrm>
              <a:off x="4383061" y="1234547"/>
              <a:ext cx="2539612" cy="246221"/>
            </a:xfrm>
            <a:prstGeom prst="rect">
              <a:avLst/>
            </a:prstGeom>
            <a:noFill/>
          </p:spPr>
          <p:txBody>
            <a:bodyPr wrap="square" rtlCol="0">
              <a:spAutoFit/>
            </a:bodyPr>
            <a:lstStyle/>
            <a:p>
              <a:r>
                <a:rPr lang="en-US" sz="1000"/>
                <a:t>OC School District</a:t>
              </a:r>
            </a:p>
          </p:txBody>
        </p:sp>
      </p:grpSp>
    </p:spTree>
    <p:extLst>
      <p:ext uri="{BB962C8B-B14F-4D97-AF65-F5344CB8AC3E}">
        <p14:creationId xmlns:p14="http://schemas.microsoft.com/office/powerpoint/2010/main" val="3592465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reating a Career Ladder">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ED71DDCD-AE7B-4ABB-9311-191C9A53AA3F}"/>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Creating a Career Ladder</a:t>
            </a:r>
          </a:p>
        </p:txBody>
      </p:sp>
      <p:sp>
        <p:nvSpPr>
          <p:cNvPr id="8" name="Rounded Rectangle 8">
            <a:extLst>
              <a:ext uri="{FF2B5EF4-FFF2-40B4-BE49-F238E27FC236}">
                <a16:creationId xmlns:a16="http://schemas.microsoft.com/office/drawing/2014/main" id="{C35FE0D0-E350-4059-8F34-5E65F063C8DD}"/>
              </a:ext>
            </a:extLst>
          </p:cNvPr>
          <p:cNvSpPr/>
          <p:nvPr userDrawn="1"/>
        </p:nvSpPr>
        <p:spPr>
          <a:xfrm>
            <a:off x="464414" y="1730958"/>
            <a:ext cx="8292548" cy="5337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9">
            <a:extLst>
              <a:ext uri="{FF2B5EF4-FFF2-40B4-BE49-F238E27FC236}">
                <a16:creationId xmlns:a16="http://schemas.microsoft.com/office/drawing/2014/main" id="{E16B5E02-9022-4EF0-8924-54E4A6C0EE53}"/>
              </a:ext>
            </a:extLst>
          </p:cNvPr>
          <p:cNvSpPr/>
          <p:nvPr userDrawn="1"/>
        </p:nvSpPr>
        <p:spPr>
          <a:xfrm>
            <a:off x="464414" y="2435827"/>
            <a:ext cx="8292548" cy="533757"/>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0">
            <a:extLst>
              <a:ext uri="{FF2B5EF4-FFF2-40B4-BE49-F238E27FC236}">
                <a16:creationId xmlns:a16="http://schemas.microsoft.com/office/drawing/2014/main" id="{85AA27E2-BD99-49D0-B3EF-3FF0F9BEDF8D}"/>
              </a:ext>
            </a:extLst>
          </p:cNvPr>
          <p:cNvSpPr/>
          <p:nvPr userDrawn="1"/>
        </p:nvSpPr>
        <p:spPr>
          <a:xfrm>
            <a:off x="464414" y="3154008"/>
            <a:ext cx="8305800"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3261349F-1712-45E0-9A7E-D8BE3E048C58}"/>
              </a:ext>
            </a:extLst>
          </p:cNvPr>
          <p:cNvSpPr/>
          <p:nvPr userDrawn="1"/>
        </p:nvSpPr>
        <p:spPr>
          <a:xfrm>
            <a:off x="464414" y="3876841"/>
            <a:ext cx="8292548" cy="533757"/>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03FD0EF9-E61F-472F-8C8A-6A8B95833051}"/>
              </a:ext>
            </a:extLst>
          </p:cNvPr>
          <p:cNvSpPr/>
          <p:nvPr userDrawn="1"/>
        </p:nvSpPr>
        <p:spPr>
          <a:xfrm>
            <a:off x="464414" y="4565399"/>
            <a:ext cx="8292548" cy="533757"/>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2">
            <a:extLst>
              <a:ext uri="{FF2B5EF4-FFF2-40B4-BE49-F238E27FC236}">
                <a16:creationId xmlns:a16="http://schemas.microsoft.com/office/drawing/2014/main" id="{97E1F609-7EE3-4BB8-984C-4583589193AF}"/>
              </a:ext>
            </a:extLst>
          </p:cNvPr>
          <p:cNvSpPr/>
          <p:nvPr userDrawn="1"/>
        </p:nvSpPr>
        <p:spPr>
          <a:xfrm>
            <a:off x="464414" y="5283580"/>
            <a:ext cx="8292548" cy="53375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614DB09-87F4-42B2-8734-C174AC53E54C}"/>
              </a:ext>
            </a:extLst>
          </p:cNvPr>
          <p:cNvSpPr txBox="1"/>
          <p:nvPr userDrawn="1"/>
        </p:nvSpPr>
        <p:spPr>
          <a:xfrm>
            <a:off x="551124" y="5253957"/>
            <a:ext cx="3989990" cy="523220"/>
          </a:xfrm>
          <a:prstGeom prst="rect">
            <a:avLst/>
          </a:prstGeom>
          <a:noFill/>
        </p:spPr>
        <p:txBody>
          <a:bodyPr wrap="square" rtlCol="0">
            <a:spAutoFit/>
          </a:bodyPr>
          <a:lstStyle/>
          <a:p>
            <a:pPr algn="l"/>
            <a:r>
              <a:rPr lang="en-US" sz="2800" b="1">
                <a:solidFill>
                  <a:schemeClr val="bg1">
                    <a:lumMod val="50000"/>
                  </a:schemeClr>
                </a:solidFill>
              </a:rPr>
              <a:t>Reach Associate (RA)</a:t>
            </a:r>
          </a:p>
        </p:txBody>
      </p:sp>
      <p:sp>
        <p:nvSpPr>
          <p:cNvPr id="2" name="Rectangle: Rounded Corners 1">
            <a:extLst>
              <a:ext uri="{FF2B5EF4-FFF2-40B4-BE49-F238E27FC236}">
                <a16:creationId xmlns:a16="http://schemas.microsoft.com/office/drawing/2014/main" id="{5AAFF602-E35E-4881-8589-D551ABB083A3}"/>
              </a:ext>
            </a:extLst>
          </p:cNvPr>
          <p:cNvSpPr/>
          <p:nvPr userDrawn="1"/>
        </p:nvSpPr>
        <p:spPr>
          <a:xfrm>
            <a:off x="6432063" y="1321723"/>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B6FEE53F-9BE4-4119-803E-D0902C62B623}"/>
              </a:ext>
            </a:extLst>
          </p:cNvPr>
          <p:cNvSpPr/>
          <p:nvPr userDrawn="1"/>
        </p:nvSpPr>
        <p:spPr>
          <a:xfrm>
            <a:off x="6577822" y="1730958"/>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A3CEE5B-197A-4B78-B5F5-1412F36BAC63}"/>
              </a:ext>
            </a:extLst>
          </p:cNvPr>
          <p:cNvSpPr/>
          <p:nvPr userDrawn="1"/>
        </p:nvSpPr>
        <p:spPr>
          <a:xfrm>
            <a:off x="6577822" y="2435944"/>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AA986D5C-B0BD-4B16-8661-7C5B97E19770}"/>
              </a:ext>
            </a:extLst>
          </p:cNvPr>
          <p:cNvSpPr/>
          <p:nvPr userDrawn="1"/>
        </p:nvSpPr>
        <p:spPr>
          <a:xfrm>
            <a:off x="6577822" y="312786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C9B94DEF-40CA-4550-A697-70B94061BDF2}"/>
              </a:ext>
            </a:extLst>
          </p:cNvPr>
          <p:cNvSpPr/>
          <p:nvPr userDrawn="1"/>
        </p:nvSpPr>
        <p:spPr>
          <a:xfrm>
            <a:off x="6577822" y="38651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A180A745-67DB-4B4D-A466-0EA64E639B24}"/>
              </a:ext>
            </a:extLst>
          </p:cNvPr>
          <p:cNvSpPr/>
          <p:nvPr userDrawn="1"/>
        </p:nvSpPr>
        <p:spPr>
          <a:xfrm>
            <a:off x="6577822" y="4535912"/>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C3A2170-7E77-4CC4-86A9-0C472EBC24CB}"/>
              </a:ext>
            </a:extLst>
          </p:cNvPr>
          <p:cNvSpPr/>
          <p:nvPr userDrawn="1"/>
        </p:nvSpPr>
        <p:spPr>
          <a:xfrm>
            <a:off x="6577822" y="5262031"/>
            <a:ext cx="1013732" cy="1419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043EF64-8CAA-45DF-B85F-9AFC5AC1CCD7}"/>
              </a:ext>
            </a:extLst>
          </p:cNvPr>
          <p:cNvSpPr txBox="1"/>
          <p:nvPr userDrawn="1"/>
        </p:nvSpPr>
        <p:spPr>
          <a:xfrm>
            <a:off x="559886" y="4575936"/>
            <a:ext cx="3989990" cy="523220"/>
          </a:xfrm>
          <a:prstGeom prst="rect">
            <a:avLst/>
          </a:prstGeom>
          <a:noFill/>
        </p:spPr>
        <p:txBody>
          <a:bodyPr wrap="square" rtlCol="0">
            <a:spAutoFit/>
          </a:bodyPr>
          <a:lstStyle/>
          <a:p>
            <a:pPr algn="l"/>
            <a:r>
              <a:rPr lang="en-US" sz="2800" b="1">
                <a:solidFill>
                  <a:schemeClr val="bg1">
                    <a:lumMod val="50000"/>
                  </a:schemeClr>
                </a:solidFill>
              </a:rPr>
              <a:t>Teacher Resident</a:t>
            </a:r>
          </a:p>
        </p:txBody>
      </p:sp>
      <p:sp>
        <p:nvSpPr>
          <p:cNvPr id="35" name="TextBox 34">
            <a:extLst>
              <a:ext uri="{FF2B5EF4-FFF2-40B4-BE49-F238E27FC236}">
                <a16:creationId xmlns:a16="http://schemas.microsoft.com/office/drawing/2014/main" id="{6F0CC179-075D-4516-B001-64022032817F}"/>
              </a:ext>
            </a:extLst>
          </p:cNvPr>
          <p:cNvSpPr txBox="1"/>
          <p:nvPr userDrawn="1"/>
        </p:nvSpPr>
        <p:spPr>
          <a:xfrm>
            <a:off x="567753" y="3870576"/>
            <a:ext cx="3989990" cy="523220"/>
          </a:xfrm>
          <a:prstGeom prst="rect">
            <a:avLst/>
          </a:prstGeom>
          <a:noFill/>
        </p:spPr>
        <p:txBody>
          <a:bodyPr wrap="square" rtlCol="0">
            <a:spAutoFit/>
          </a:bodyPr>
          <a:lstStyle/>
          <a:p>
            <a:pPr algn="l"/>
            <a:r>
              <a:rPr lang="en-US" sz="2800" b="1">
                <a:solidFill>
                  <a:schemeClr val="bg1"/>
                </a:solidFill>
              </a:rPr>
              <a:t>Classroom Teacher</a:t>
            </a:r>
          </a:p>
        </p:txBody>
      </p:sp>
      <p:sp>
        <p:nvSpPr>
          <p:cNvPr id="36" name="TextBox 35">
            <a:extLst>
              <a:ext uri="{FF2B5EF4-FFF2-40B4-BE49-F238E27FC236}">
                <a16:creationId xmlns:a16="http://schemas.microsoft.com/office/drawing/2014/main" id="{DCDA8EC5-20B5-4CC6-B5EE-9510936D0C4D}"/>
              </a:ext>
            </a:extLst>
          </p:cNvPr>
          <p:cNvSpPr txBox="1"/>
          <p:nvPr userDrawn="1"/>
        </p:nvSpPr>
        <p:spPr>
          <a:xfrm>
            <a:off x="559886" y="3117987"/>
            <a:ext cx="3989990" cy="523220"/>
          </a:xfrm>
          <a:prstGeom prst="rect">
            <a:avLst/>
          </a:prstGeom>
          <a:noFill/>
        </p:spPr>
        <p:txBody>
          <a:bodyPr wrap="square" rtlCol="0">
            <a:spAutoFit/>
          </a:bodyPr>
          <a:lstStyle/>
          <a:p>
            <a:pPr algn="l"/>
            <a:r>
              <a:rPr lang="en-US" sz="2800" b="1">
                <a:solidFill>
                  <a:schemeClr val="bg1"/>
                </a:solidFill>
              </a:rPr>
              <a:t>Reach Team Teacher</a:t>
            </a:r>
          </a:p>
        </p:txBody>
      </p:sp>
      <p:sp>
        <p:nvSpPr>
          <p:cNvPr id="37" name="TextBox 36">
            <a:extLst>
              <a:ext uri="{FF2B5EF4-FFF2-40B4-BE49-F238E27FC236}">
                <a16:creationId xmlns:a16="http://schemas.microsoft.com/office/drawing/2014/main" id="{7BFECB9B-D769-4FFC-B79C-48EBBF139216}"/>
              </a:ext>
            </a:extLst>
          </p:cNvPr>
          <p:cNvSpPr txBox="1"/>
          <p:nvPr userDrawn="1"/>
        </p:nvSpPr>
        <p:spPr>
          <a:xfrm>
            <a:off x="551123" y="2411911"/>
            <a:ext cx="4530652" cy="523220"/>
          </a:xfrm>
          <a:prstGeom prst="rect">
            <a:avLst/>
          </a:prstGeom>
          <a:noFill/>
        </p:spPr>
        <p:txBody>
          <a:bodyPr wrap="square" rtlCol="0">
            <a:spAutoFit/>
          </a:bodyPr>
          <a:lstStyle/>
          <a:p>
            <a:pPr algn="l"/>
            <a:r>
              <a:rPr lang="en-US" sz="2800" b="1">
                <a:solidFill>
                  <a:schemeClr val="bg1"/>
                </a:solidFill>
              </a:rPr>
              <a:t>Direct Reach Teacher (DRT)</a:t>
            </a:r>
          </a:p>
        </p:txBody>
      </p:sp>
      <p:sp>
        <p:nvSpPr>
          <p:cNvPr id="38" name="TextBox 37">
            <a:extLst>
              <a:ext uri="{FF2B5EF4-FFF2-40B4-BE49-F238E27FC236}">
                <a16:creationId xmlns:a16="http://schemas.microsoft.com/office/drawing/2014/main" id="{CF91E3A0-1042-4337-A915-FCF1CE9716BC}"/>
              </a:ext>
            </a:extLst>
          </p:cNvPr>
          <p:cNvSpPr txBox="1"/>
          <p:nvPr userDrawn="1"/>
        </p:nvSpPr>
        <p:spPr>
          <a:xfrm>
            <a:off x="551122" y="1707180"/>
            <a:ext cx="5707811" cy="523220"/>
          </a:xfrm>
          <a:prstGeom prst="rect">
            <a:avLst/>
          </a:prstGeom>
          <a:noFill/>
        </p:spPr>
        <p:txBody>
          <a:bodyPr wrap="square" rtlCol="0">
            <a:spAutoFit/>
          </a:bodyPr>
          <a:lstStyle/>
          <a:p>
            <a:pPr algn="l"/>
            <a:r>
              <a:rPr lang="en-US" sz="2800" b="1">
                <a:solidFill>
                  <a:schemeClr val="bg1"/>
                </a:solidFill>
              </a:rPr>
              <a:t>Multi-Classroom Leader (MCL)</a:t>
            </a:r>
          </a:p>
        </p:txBody>
      </p:sp>
      <p:sp>
        <p:nvSpPr>
          <p:cNvPr id="39" name="Rectangle: Rounded Corners 38">
            <a:extLst>
              <a:ext uri="{FF2B5EF4-FFF2-40B4-BE49-F238E27FC236}">
                <a16:creationId xmlns:a16="http://schemas.microsoft.com/office/drawing/2014/main" id="{651D2D67-23DE-40EF-94AE-05950D529CA9}"/>
              </a:ext>
            </a:extLst>
          </p:cNvPr>
          <p:cNvSpPr/>
          <p:nvPr userDrawn="1"/>
        </p:nvSpPr>
        <p:spPr>
          <a:xfrm>
            <a:off x="7523503" y="1321722"/>
            <a:ext cx="153624" cy="48712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873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73016AA-6A56-46FF-A70D-5EDB2CF2896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Agenda</a:t>
            </a:r>
          </a:p>
        </p:txBody>
      </p:sp>
    </p:spTree>
    <p:extLst>
      <p:ext uri="{BB962C8B-B14F-4D97-AF65-F5344CB8AC3E}">
        <p14:creationId xmlns:p14="http://schemas.microsoft.com/office/powerpoint/2010/main" val="1155412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a:solidFill>
            <a:srgbClr val="3FAB9B"/>
          </a:solidFill>
        </p:spPr>
        <p:txBody>
          <a:bodyPr anchor="b"/>
          <a:lstStyle>
            <a:lvl1pPr>
              <a:defRPr sz="4000">
                <a:solidFill>
                  <a:schemeClr val="bg1"/>
                </a:solidFill>
                <a:latin typeface="Cambria" panose="02040503050406030204" pitchFamily="18" charset="0"/>
              </a:defRPr>
            </a:lvl1pPr>
          </a:lstStyle>
          <a:p>
            <a:r>
              <a:rPr lang="en-US"/>
              <a:t>CLICK TO EDIT MASTER TITLE STYLE</a:t>
            </a:r>
          </a:p>
        </p:txBody>
      </p:sp>
      <p:sp>
        <p:nvSpPr>
          <p:cNvPr id="3" name="Text Placeholder 2"/>
          <p:cNvSpPr>
            <a:spLocks noGrp="1"/>
          </p:cNvSpPr>
          <p:nvPr>
            <p:ph type="body" idx="1" hasCustomPrompt="1"/>
          </p:nvPr>
        </p:nvSpPr>
        <p:spPr>
          <a:xfrm>
            <a:off x="623888" y="4589464"/>
            <a:ext cx="7886700" cy="1500187"/>
          </a:xfrm>
          <a:prstGeom prst="rect">
            <a:avLst/>
          </a:prstGeom>
        </p:spPr>
        <p:txBody>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51116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a:solidFill>
            <a:srgbClr val="3FAB9B"/>
          </a:solidFill>
        </p:spPr>
        <p:txBody>
          <a:bodyPr anchor="b"/>
          <a:lstStyle>
            <a:lvl1pPr>
              <a:defRPr sz="2800">
                <a:solidFill>
                  <a:schemeClr val="bg1"/>
                </a:solidFill>
              </a:defRPr>
            </a:lvl1pPr>
          </a:lstStyle>
          <a:p>
            <a:r>
              <a:rPr lang="en-US"/>
              <a:t>CLICK TO EDIT MASTER TITLE STYLE</a:t>
            </a:r>
          </a:p>
        </p:txBody>
      </p:sp>
      <p:sp>
        <p:nvSpPr>
          <p:cNvPr id="3" name="Content Placeholder 2"/>
          <p:cNvSpPr>
            <a:spLocks noGrp="1"/>
          </p:cNvSpPr>
          <p:nvPr>
            <p:ph idx="1"/>
          </p:nvPr>
        </p:nvSpPr>
        <p:spPr>
          <a:xfrm>
            <a:off x="3886200" y="457200"/>
            <a:ext cx="4629150" cy="54117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09049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3970" y="4704434"/>
            <a:ext cx="5240654" cy="992776"/>
          </a:xfrm>
          <a:prstGeom prst="rect">
            <a:avLst/>
          </a:prstGeom>
          <a:solidFill>
            <a:srgbClr val="3FAB9B"/>
          </a:solidFill>
        </p:spPr>
        <p:txBody>
          <a:bodyPr anchor="b"/>
          <a:lstStyle>
            <a:lvl1pPr>
              <a:defRPr sz="320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2089257" y="629524"/>
            <a:ext cx="5240655" cy="4074910"/>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103969" y="5705699"/>
            <a:ext cx="5240655" cy="523262"/>
          </a:xfrm>
          <a:prstGeom prst="rect">
            <a:avLst/>
          </a:prstGeo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03061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7F65E88-557D-4AC9-AD75-59B5831FB1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12954" y="576875"/>
            <a:ext cx="2300446" cy="1714471"/>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AF91478-7E80-47D5-AED5-326D82E6FFFE}"/>
              </a:ext>
            </a:extLst>
          </p:cNvPr>
          <p:cNvSpPr txBox="1"/>
          <p:nvPr userDrawn="1"/>
        </p:nvSpPr>
        <p:spPr>
          <a:xfrm>
            <a:off x="1691378" y="3242562"/>
            <a:ext cx="5943600" cy="954107"/>
          </a:xfrm>
          <a:prstGeom prst="rect">
            <a:avLst/>
          </a:prstGeom>
          <a:noFill/>
        </p:spPr>
        <p:txBody>
          <a:bodyPr wrap="square" rtlCol="0">
            <a:spAutoFit/>
          </a:bodyPr>
          <a:lstStyle/>
          <a:p>
            <a:r>
              <a:rPr lang="en-US" sz="2000" b="1"/>
              <a:t>CONTACT US </a:t>
            </a:r>
          </a:p>
          <a:p>
            <a:endParaRPr lang="en-US"/>
          </a:p>
          <a:p>
            <a:endParaRPr lang="en-US"/>
          </a:p>
        </p:txBody>
      </p:sp>
      <p:sp>
        <p:nvSpPr>
          <p:cNvPr id="4" name="Text Placeholder 3">
            <a:extLst>
              <a:ext uri="{FF2B5EF4-FFF2-40B4-BE49-F238E27FC236}">
                <a16:creationId xmlns:a16="http://schemas.microsoft.com/office/drawing/2014/main" id="{7BFD1D01-7505-43C8-8F4F-2F4A3CFCD318}"/>
              </a:ext>
            </a:extLst>
          </p:cNvPr>
          <p:cNvSpPr>
            <a:spLocks noGrp="1"/>
          </p:cNvSpPr>
          <p:nvPr>
            <p:ph type="body" sz="quarter" idx="18" hasCustomPrompt="1"/>
          </p:nvPr>
        </p:nvSpPr>
        <p:spPr>
          <a:xfrm>
            <a:off x="1691378" y="3852699"/>
            <a:ext cx="5943599" cy="1684338"/>
          </a:xfrm>
          <a:prstGeom prst="rect">
            <a:avLst/>
          </a:prstGeom>
        </p:spPr>
        <p:txBody>
          <a:bodyPr/>
          <a:lstStyle>
            <a:lvl1pPr marL="0" indent="0">
              <a:buNone/>
              <a:defRPr sz="2200"/>
            </a:lvl1pPr>
          </a:lstStyle>
          <a:p>
            <a:pPr lvl="0"/>
            <a:r>
              <a:rPr lang="en-US"/>
              <a:t>Edit Name</a:t>
            </a:r>
          </a:p>
          <a:p>
            <a:pPr lvl="0"/>
            <a:r>
              <a:rPr lang="en-US"/>
              <a:t>Edit Title, Company</a:t>
            </a:r>
          </a:p>
          <a:p>
            <a:pPr lvl="0"/>
            <a:r>
              <a:rPr lang="en-US"/>
              <a:t>Edit Email</a:t>
            </a:r>
          </a:p>
          <a:p>
            <a:pPr lvl="0"/>
            <a:r>
              <a:rPr lang="en-US"/>
              <a:t>Edit Phone</a:t>
            </a:r>
          </a:p>
          <a:p>
            <a:pPr lvl="1"/>
            <a:endParaRPr lang="en-US"/>
          </a:p>
        </p:txBody>
      </p:sp>
      <p:sp>
        <p:nvSpPr>
          <p:cNvPr id="3" name="TextBox 2">
            <a:extLst>
              <a:ext uri="{FF2B5EF4-FFF2-40B4-BE49-F238E27FC236}">
                <a16:creationId xmlns:a16="http://schemas.microsoft.com/office/drawing/2014/main" id="{EDC56653-B332-4982-86F3-D9EB2EFD4FE8}"/>
              </a:ext>
            </a:extLst>
          </p:cNvPr>
          <p:cNvSpPr txBox="1"/>
          <p:nvPr userDrawn="1"/>
        </p:nvSpPr>
        <p:spPr>
          <a:xfrm>
            <a:off x="3437964" y="2562183"/>
            <a:ext cx="2282260" cy="584775"/>
          </a:xfrm>
          <a:prstGeom prst="rect">
            <a:avLst/>
          </a:prstGeom>
          <a:noFill/>
        </p:spPr>
        <p:txBody>
          <a:bodyPr wrap="square" rtlCol="0">
            <a:spAutoFit/>
          </a:bodyPr>
          <a:lstStyle/>
          <a:p>
            <a:pPr algn="ctr"/>
            <a:r>
              <a:rPr lang="en-US" sz="3200" b="1">
                <a:solidFill>
                  <a:schemeClr val="tx2"/>
                </a:solidFill>
                <a:latin typeface="Cambria" panose="02040503050406030204" pitchFamily="18" charset="0"/>
              </a:rPr>
              <a:t>Thank You</a:t>
            </a:r>
          </a:p>
        </p:txBody>
      </p:sp>
    </p:spTree>
    <p:extLst>
      <p:ext uri="{BB962C8B-B14F-4D97-AF65-F5344CB8AC3E}">
        <p14:creationId xmlns:p14="http://schemas.microsoft.com/office/powerpoint/2010/main" val="2346511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 Teal">
  <p:cSld name="1_Title and Content - Teal">
    <p:spTree>
      <p:nvGrpSpPr>
        <p:cNvPr id="1" name="Shape 21"/>
        <p:cNvGrpSpPr/>
        <p:nvPr/>
      </p:nvGrpSpPr>
      <p:grpSpPr>
        <a:xfrm>
          <a:off x="0" y="0"/>
          <a:ext cx="0" cy="0"/>
          <a:chOff x="0" y="0"/>
          <a:chExt cx="0" cy="0"/>
        </a:xfrm>
      </p:grpSpPr>
      <p:sp>
        <p:nvSpPr>
          <p:cNvPr id="22" name="Google Shape;22;p3"/>
          <p:cNvSpPr txBox="1">
            <a:spLocks noGrp="1"/>
          </p:cNvSpPr>
          <p:nvPr>
            <p:ph type="body" idx="1"/>
          </p:nvPr>
        </p:nvSpPr>
        <p:spPr>
          <a:xfrm>
            <a:off x="628651" y="1381701"/>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body" idx="2"/>
          </p:nvPr>
        </p:nvSpPr>
        <p:spPr>
          <a:xfrm>
            <a:off x="1" y="369895"/>
            <a:ext cx="9144000" cy="769440"/>
          </a:xfrm>
          <a:prstGeom prst="rect">
            <a:avLst/>
          </a:prstGeom>
          <a:solidFill>
            <a:schemeClr val="accent1"/>
          </a:solidFill>
          <a:ln>
            <a:noFill/>
          </a:ln>
        </p:spPr>
        <p:txBody>
          <a:bodyPr spcFirstLastPara="1" wrap="square" lIns="91425" tIns="45700" rIns="91425" bIns="45700" anchor="ctr" anchorCtr="0"/>
          <a:lstStyle>
            <a:lvl1pPr marL="457200" marR="0" lvl="0" indent="-228600" algn="ctr" rtl="0">
              <a:lnSpc>
                <a:spcPct val="90000"/>
              </a:lnSpc>
              <a:spcBef>
                <a:spcPts val="1000"/>
              </a:spcBef>
              <a:spcAft>
                <a:spcPts val="0"/>
              </a:spcAft>
              <a:buClr>
                <a:schemeClr val="lt1"/>
              </a:buClr>
              <a:buSzPts val="4000"/>
              <a:buFont typeface="Arial"/>
              <a:buNone/>
              <a:defRPr sz="4000" b="1" i="0" u="none" strike="noStrike" cap="none">
                <a:solidFill>
                  <a:schemeClr val="lt1"/>
                </a:solidFill>
                <a:latin typeface="Cambria"/>
                <a:ea typeface="Cambria"/>
                <a:cs typeface="Cambria"/>
                <a:sym typeface="Cambri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49356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Rectangle 12"/>
          <p:cNvSpPr/>
          <p:nvPr userDrawn="1"/>
        </p:nvSpPr>
        <p:spPr>
          <a:xfrm>
            <a:off x="125507" y="6324600"/>
            <a:ext cx="8883127" cy="457200"/>
          </a:xfrm>
          <a:prstGeom prst="rect">
            <a:avLst/>
          </a:prstGeom>
          <a:solidFill>
            <a:srgbClr val="F57B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ublic Impact_Horz_V.1a.jpg"/>
          <p:cNvPicPr>
            <a:picLocks noChangeAspect="1"/>
          </p:cNvPicPr>
          <p:nvPr userDrawn="1"/>
        </p:nvPicPr>
        <p:blipFill>
          <a:blip r:embed="rId2" cstate="print"/>
          <a:srcRect b="88662"/>
          <a:stretch>
            <a:fillRect/>
          </a:stretch>
        </p:blipFill>
        <p:spPr>
          <a:xfrm>
            <a:off x="106680" y="76200"/>
            <a:ext cx="8961120" cy="762000"/>
          </a:xfrm>
          <a:prstGeom prst="rect">
            <a:avLst/>
          </a:prstGeom>
        </p:spPr>
      </p:pic>
      <p:pic>
        <p:nvPicPr>
          <p:cNvPr id="10" name="Picture 9" descr="Public Impact_Horz_V.1a.jpg"/>
          <p:cNvPicPr>
            <a:picLocks noChangeAspect="1"/>
          </p:cNvPicPr>
          <p:nvPr userDrawn="1"/>
        </p:nvPicPr>
        <p:blipFill>
          <a:blip r:embed="rId2" cstate="print"/>
          <a:srcRect t="10204" b="86395"/>
          <a:stretch>
            <a:fillRect/>
          </a:stretch>
        </p:blipFill>
        <p:spPr>
          <a:xfrm>
            <a:off x="106680" y="1219200"/>
            <a:ext cx="8961120" cy="228600"/>
          </a:xfrm>
          <a:prstGeom prst="rect">
            <a:avLst/>
          </a:prstGeom>
        </p:spPr>
      </p:pic>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25507" y="6365316"/>
            <a:ext cx="6884893" cy="365125"/>
          </a:xfrm>
        </p:spPr>
        <p:txBody>
          <a:bodyPr/>
          <a:lstStyle>
            <a:lvl1pPr>
              <a:defRPr>
                <a:solidFill>
                  <a:schemeClr val="tx1"/>
                </a:solidFill>
              </a:defRPr>
            </a:lvl1pPr>
          </a:lstStyle>
          <a:p>
            <a:pPr algn="l"/>
            <a:r>
              <a:rPr lang="en-US"/>
              <a:t>© 2015 Public Impact                 	      	OpportunityCulture.org </a:t>
            </a:r>
          </a:p>
        </p:txBody>
      </p:sp>
      <p:sp>
        <p:nvSpPr>
          <p:cNvPr id="6" name="Slide Number Placeholder 5"/>
          <p:cNvSpPr>
            <a:spLocks noGrp="1"/>
          </p:cNvSpPr>
          <p:nvPr>
            <p:ph type="sldNum" sz="quarter" idx="12"/>
          </p:nvPr>
        </p:nvSpPr>
        <p:spPr>
          <a:xfrm>
            <a:off x="8077200" y="6356351"/>
            <a:ext cx="609600" cy="365125"/>
          </a:xfrm>
        </p:spPr>
        <p:txBody>
          <a:bodyPr/>
          <a:lstStyle>
            <a:lvl1pPr>
              <a:defRPr>
                <a:solidFill>
                  <a:schemeClr val="tx1"/>
                </a:solidFill>
              </a:defRPr>
            </a:lvl1pPr>
          </a:lstStyle>
          <a:p>
            <a:fld id="{F1886A22-0E8C-411E-A09E-05692142F1D7}" type="slidenum">
              <a:rPr lang="en-US" smtClean="0"/>
              <a:pPr/>
              <a:t>‹#›</a:t>
            </a:fld>
            <a:endParaRPr lang="en-US"/>
          </a:p>
        </p:txBody>
      </p:sp>
      <p:sp>
        <p:nvSpPr>
          <p:cNvPr id="8" name="Title 7"/>
          <p:cNvSpPr>
            <a:spLocks noGrp="1"/>
          </p:cNvSpPr>
          <p:nvPr>
            <p:ph type="title"/>
          </p:nvPr>
        </p:nvSpPr>
        <p:spPr>
          <a:xfrm>
            <a:off x="457200" y="228600"/>
            <a:ext cx="8229600" cy="1143000"/>
          </a:xfrm>
        </p:spPr>
        <p:txBody>
          <a:bodyPr/>
          <a:lstStyle/>
          <a:p>
            <a:r>
              <a:rPr lang="en-US"/>
              <a:t>Click to edit Master title style</a:t>
            </a:r>
          </a:p>
        </p:txBody>
      </p:sp>
      <p:pic>
        <p:nvPicPr>
          <p:cNvPr id="11" name="Picture 2"/>
          <p:cNvPicPr>
            <a:picLocks noChangeAspect="1" noChangeArrowheads="1"/>
          </p:cNvPicPr>
          <p:nvPr userDrawn="1"/>
        </p:nvPicPr>
        <p:blipFill>
          <a:blip r:embed="rId3" cstate="print"/>
          <a:srcRect/>
          <a:stretch>
            <a:fillRect/>
          </a:stretch>
        </p:blipFill>
        <p:spPr bwMode="auto">
          <a:xfrm>
            <a:off x="7083921" y="6420837"/>
            <a:ext cx="993279" cy="309978"/>
          </a:xfrm>
          <a:prstGeom prst="rect">
            <a:avLst/>
          </a:prstGeom>
          <a:noFill/>
          <a:ln w="9525">
            <a:noFill/>
            <a:miter lim="800000"/>
            <a:headEnd/>
            <a:tailEnd/>
          </a:ln>
          <a:effectLst/>
        </p:spPr>
      </p:pic>
    </p:spTree>
    <p:extLst>
      <p:ext uri="{BB962C8B-B14F-4D97-AF65-F5344CB8AC3E}">
        <p14:creationId xmlns:p14="http://schemas.microsoft.com/office/powerpoint/2010/main" val="2602687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ssion Objective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2EE3E06-4199-43AF-AF78-DF4F91048E94}"/>
              </a:ext>
            </a:extLst>
          </p:cNvPr>
          <p:cNvSpPr>
            <a:spLocks noGrp="1"/>
          </p:cNvSpPr>
          <p:nvPr>
            <p:ph type="body" sz="quarter" idx="19" hasCustomPrompt="1"/>
          </p:nvPr>
        </p:nvSpPr>
        <p:spPr>
          <a:xfrm>
            <a:off x="788625" y="1441122"/>
            <a:ext cx="7578725" cy="3722688"/>
          </a:xfrm>
          <a:prstGeom prst="rect">
            <a:avLst/>
          </a:prstGeom>
        </p:spPr>
        <p:txBody>
          <a:bodyPr/>
          <a:lstStyle>
            <a:lvl1pPr marL="228600" indent="-228600">
              <a:buFont typeface="Arial" panose="020B0604020202020204" pitchFamily="34" charset="0"/>
              <a:buChar char="•"/>
              <a:defRPr sz="3000"/>
            </a:lvl1pPr>
            <a:lvl2pPr marL="457200" indent="0">
              <a:buNone/>
              <a:defRPr/>
            </a:lvl2pPr>
          </a:lstStyle>
          <a:p>
            <a:pPr lvl="0"/>
            <a:r>
              <a:rPr lang="en-US"/>
              <a:t> Edit objective </a:t>
            </a:r>
          </a:p>
          <a:p>
            <a:pPr lvl="0"/>
            <a:r>
              <a:rPr lang="en-US"/>
              <a:t> Edit objective</a:t>
            </a:r>
          </a:p>
          <a:p>
            <a:pPr lvl="0"/>
            <a:r>
              <a:rPr lang="en-US"/>
              <a:t> Edit objective</a:t>
            </a:r>
          </a:p>
        </p:txBody>
      </p:sp>
      <p:sp>
        <p:nvSpPr>
          <p:cNvPr id="11" name="TextBox 10">
            <a:extLst>
              <a:ext uri="{FF2B5EF4-FFF2-40B4-BE49-F238E27FC236}">
                <a16:creationId xmlns:a16="http://schemas.microsoft.com/office/drawing/2014/main" id="{95EDDF42-892E-40EC-9B17-E8D30CF9E801}"/>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Session Objectives</a:t>
            </a:r>
          </a:p>
        </p:txBody>
      </p:sp>
    </p:spTree>
    <p:extLst>
      <p:ext uri="{BB962C8B-B14F-4D97-AF65-F5344CB8AC3E}">
        <p14:creationId xmlns:p14="http://schemas.microsoft.com/office/powerpoint/2010/main" val="411317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 Now">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3A6959-EFE2-4D48-8B0C-B2679000DD5D}"/>
              </a:ext>
            </a:extLst>
          </p:cNvPr>
          <p:cNvSpPr>
            <a:spLocks noGrp="1"/>
          </p:cNvSpPr>
          <p:nvPr>
            <p:ph type="body" sz="quarter" idx="18"/>
          </p:nvPr>
        </p:nvSpPr>
        <p:spPr>
          <a:xfrm>
            <a:off x="778160" y="1473401"/>
            <a:ext cx="7592756" cy="3035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Box 15">
            <a:extLst>
              <a:ext uri="{FF2B5EF4-FFF2-40B4-BE49-F238E27FC236}">
                <a16:creationId xmlns:a16="http://schemas.microsoft.com/office/drawing/2014/main" id="{60E2CC34-8B1B-4BA0-BD90-D5375A80A6C2}"/>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Do Now</a:t>
            </a:r>
          </a:p>
        </p:txBody>
      </p:sp>
    </p:spTree>
    <p:extLst>
      <p:ext uri="{BB962C8B-B14F-4D97-AF65-F5344CB8AC3E}">
        <p14:creationId xmlns:p14="http://schemas.microsoft.com/office/powerpoint/2010/main" val="381796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it Slip">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p:nvPr>
        </p:nvSpPr>
        <p:spPr>
          <a:xfrm>
            <a:off x="788669" y="1449976"/>
            <a:ext cx="7449243" cy="307214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Exit Slip</a:t>
            </a:r>
          </a:p>
        </p:txBody>
      </p:sp>
    </p:spTree>
    <p:extLst>
      <p:ext uri="{BB962C8B-B14F-4D97-AF65-F5344CB8AC3E}">
        <p14:creationId xmlns:p14="http://schemas.microsoft.com/office/powerpoint/2010/main" val="64027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urce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B2C6BF-33E9-4495-8357-3D4854DAA68B}"/>
              </a:ext>
            </a:extLst>
          </p:cNvPr>
          <p:cNvSpPr>
            <a:spLocks noGrp="1"/>
          </p:cNvSpPr>
          <p:nvPr>
            <p:ph type="body" sz="quarter" idx="18" hasCustomPrompt="1"/>
          </p:nvPr>
        </p:nvSpPr>
        <p:spPr>
          <a:xfrm>
            <a:off x="788670" y="1449977"/>
            <a:ext cx="7567054" cy="2952206"/>
          </a:xfrm>
          <a:prstGeom prst="rect">
            <a:avLst/>
          </a:prstGeom>
        </p:spPr>
        <p:txBody>
          <a:bodyPr/>
          <a:lstStyle>
            <a:lvl1pPr>
              <a:defRPr/>
            </a:lvl1pPr>
          </a:lstStyle>
          <a:p>
            <a:pPr lvl="0"/>
            <a:r>
              <a:rPr lang="en-US"/>
              <a:t>Edit sources</a:t>
            </a:r>
          </a:p>
          <a:p>
            <a:pPr lvl="0"/>
            <a:r>
              <a:rPr lang="en-US"/>
              <a:t>Edit sources</a:t>
            </a:r>
          </a:p>
          <a:p>
            <a:pPr lvl="0"/>
            <a:r>
              <a:rPr lang="en-US"/>
              <a:t>Edit sources</a:t>
            </a:r>
          </a:p>
        </p:txBody>
      </p:sp>
      <p:sp>
        <p:nvSpPr>
          <p:cNvPr id="15" name="TextBox 14">
            <a:extLst>
              <a:ext uri="{FF2B5EF4-FFF2-40B4-BE49-F238E27FC236}">
                <a16:creationId xmlns:a16="http://schemas.microsoft.com/office/drawing/2014/main" id="{31806989-5FA5-447A-95B5-D3DFA4862A3D}"/>
              </a:ext>
            </a:extLst>
          </p:cNvPr>
          <p:cNvSpPr txBox="1"/>
          <p:nvPr userDrawn="1"/>
        </p:nvSpPr>
        <p:spPr>
          <a:xfrm>
            <a:off x="0" y="369894"/>
            <a:ext cx="9155976" cy="707886"/>
          </a:xfrm>
          <a:prstGeom prst="rect">
            <a:avLst/>
          </a:prstGeom>
          <a:solidFill>
            <a:schemeClr val="accent1"/>
          </a:solidFill>
        </p:spPr>
        <p:txBody>
          <a:bodyPr wrap="square" rtlCol="0">
            <a:spAutoFit/>
          </a:bodyPr>
          <a:lstStyle/>
          <a:p>
            <a:pPr algn="ctr"/>
            <a:r>
              <a:rPr lang="en-US" sz="4000" b="1">
                <a:solidFill>
                  <a:schemeClr val="bg1"/>
                </a:solidFill>
                <a:latin typeface="Cambria" panose="02040503050406030204" pitchFamily="18" charset="0"/>
              </a:rPr>
              <a:t>Sources</a:t>
            </a:r>
          </a:p>
        </p:txBody>
      </p:sp>
      <p:sp>
        <p:nvSpPr>
          <p:cNvPr id="18" name="TextBox 17">
            <a:extLst>
              <a:ext uri="{FF2B5EF4-FFF2-40B4-BE49-F238E27FC236}">
                <a16:creationId xmlns:a16="http://schemas.microsoft.com/office/drawing/2014/main" id="{9FD865B0-0458-4190-93DB-331B36D2A9F0}"/>
              </a:ext>
            </a:extLst>
          </p:cNvPr>
          <p:cNvSpPr txBox="1"/>
          <p:nvPr userDrawn="1"/>
        </p:nvSpPr>
        <p:spPr>
          <a:xfrm>
            <a:off x="8754139" y="92895"/>
            <a:ext cx="343685" cy="276999"/>
          </a:xfrm>
          <a:prstGeom prst="rect">
            <a:avLst/>
          </a:prstGeom>
          <a:noFill/>
        </p:spPr>
        <p:txBody>
          <a:bodyPr wrap="square" rtlCol="0">
            <a:spAutoFit/>
          </a:bodyPr>
          <a:lstStyle/>
          <a:p>
            <a:r>
              <a:rPr lang="en-US" sz="1200"/>
              <a:t>1</a:t>
            </a:r>
          </a:p>
        </p:txBody>
      </p:sp>
    </p:spTree>
    <p:extLst>
      <p:ext uri="{BB962C8B-B14F-4D97-AF65-F5344CB8AC3E}">
        <p14:creationId xmlns:p14="http://schemas.microsoft.com/office/powerpoint/2010/main" val="178650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 Te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1" y="1381701"/>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0">
            <a:extLst>
              <a:ext uri="{FF2B5EF4-FFF2-40B4-BE49-F238E27FC236}">
                <a16:creationId xmlns:a16="http://schemas.microsoft.com/office/drawing/2014/main" id="{40FFD3E9-518B-4ED1-99B3-A9CAFE68A831}"/>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412994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 Teal">
    <p:spTree>
      <p:nvGrpSpPr>
        <p:cNvPr id="1" name=""/>
        <p:cNvGrpSpPr/>
        <p:nvPr/>
      </p:nvGrpSpPr>
      <p:grpSpPr>
        <a:xfrm>
          <a:off x="0" y="0"/>
          <a:ext cx="0" cy="0"/>
          <a:chOff x="0" y="0"/>
          <a:chExt cx="0" cy="0"/>
        </a:xfrm>
      </p:grpSpPr>
      <p:sp>
        <p:nvSpPr>
          <p:cNvPr id="17" name="Text Placeholder 10">
            <a:extLst>
              <a:ext uri="{FF2B5EF4-FFF2-40B4-BE49-F238E27FC236}">
                <a16:creationId xmlns:a16="http://schemas.microsoft.com/office/drawing/2014/main" id="{BF506FB9-049B-442A-8C44-F544834D0615}"/>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15423948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 Teal">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D62049F8-571B-4C6C-A49C-57F1B062EBFD}"/>
              </a:ext>
            </a:extLst>
          </p:cNvPr>
          <p:cNvSpPr>
            <a:spLocks noGrp="1"/>
          </p:cNvSpPr>
          <p:nvPr>
            <p:ph type="tbl" sz="quarter" idx="18"/>
          </p:nvPr>
        </p:nvSpPr>
        <p:spPr>
          <a:xfrm>
            <a:off x="611220" y="1395502"/>
            <a:ext cx="8103914" cy="4632766"/>
          </a:xfrm>
          <a:prstGeom prst="rect">
            <a:avLst/>
          </a:prstGeom>
        </p:spPr>
        <p:txBody>
          <a:bodyPr/>
          <a:lstStyle/>
          <a:p>
            <a:endParaRPr lang="en-US"/>
          </a:p>
        </p:txBody>
      </p:sp>
      <p:sp>
        <p:nvSpPr>
          <p:cNvPr id="8" name="Text Placeholder 10">
            <a:extLst>
              <a:ext uri="{FF2B5EF4-FFF2-40B4-BE49-F238E27FC236}">
                <a16:creationId xmlns:a16="http://schemas.microsoft.com/office/drawing/2014/main" id="{B73D5432-1E4D-49FC-B35F-4312E825C0C8}"/>
              </a:ext>
            </a:extLst>
          </p:cNvPr>
          <p:cNvSpPr>
            <a:spLocks noGrp="1"/>
          </p:cNvSpPr>
          <p:nvPr>
            <p:ph type="body" sz="quarter" idx="17" hasCustomPrompt="1"/>
          </p:nvPr>
        </p:nvSpPr>
        <p:spPr>
          <a:xfrm>
            <a:off x="1" y="369895"/>
            <a:ext cx="9144000" cy="769440"/>
          </a:xfrm>
          <a:prstGeom prst="rect">
            <a:avLst/>
          </a:prstGeom>
          <a:solidFill>
            <a:schemeClr val="accent1"/>
          </a:solidFill>
        </p:spPr>
        <p:txBody>
          <a:bodyPr anchor="ctr">
            <a:noAutofit/>
          </a:bodyPr>
          <a:lstStyle>
            <a:lvl1pPr algn="ctr">
              <a:buFontTx/>
              <a:buNone/>
              <a:defRPr sz="4000" b="1" baseline="0">
                <a:solidFill>
                  <a:schemeClr val="bg1"/>
                </a:solidFill>
                <a:latin typeface="Cambria" panose="02040503050406030204" pitchFamily="18"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title</a:t>
            </a:r>
          </a:p>
        </p:txBody>
      </p:sp>
    </p:spTree>
    <p:extLst>
      <p:ext uri="{BB962C8B-B14F-4D97-AF65-F5344CB8AC3E}">
        <p14:creationId xmlns:p14="http://schemas.microsoft.com/office/powerpoint/2010/main" val="53855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8FC3E358-3A55-4BFF-9B05-A4D38EB31489}"/>
              </a:ext>
            </a:extLst>
          </p:cNvPr>
          <p:cNvSpPr txBox="1"/>
          <p:nvPr userDrawn="1"/>
        </p:nvSpPr>
        <p:spPr>
          <a:xfrm>
            <a:off x="0" y="6400800"/>
            <a:ext cx="9144000" cy="457200"/>
          </a:xfrm>
          <a:prstGeom prst="rect">
            <a:avLst/>
          </a:prstGeom>
          <a:solidFill>
            <a:srgbClr val="3FAB9B"/>
          </a:solidFill>
        </p:spPr>
        <p:txBody>
          <a:bodyPr wrap="square" rtlCol="0">
            <a:spAutoFit/>
          </a:bodyPr>
          <a:lstStyle/>
          <a:p>
            <a:endParaRPr lang="en-US"/>
          </a:p>
        </p:txBody>
      </p:sp>
      <p:pic>
        <p:nvPicPr>
          <p:cNvPr id="27" name="Picture 26">
            <a:extLst>
              <a:ext uri="{FF2B5EF4-FFF2-40B4-BE49-F238E27FC236}">
                <a16:creationId xmlns:a16="http://schemas.microsoft.com/office/drawing/2014/main" id="{85817326-3C61-426B-8D04-BA60FE4C61DD}"/>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1440" y="6450620"/>
            <a:ext cx="1371600" cy="392805"/>
          </a:xfrm>
          <a:prstGeom prst="rect">
            <a:avLst/>
          </a:prstGeom>
        </p:spPr>
      </p:pic>
      <p:sp>
        <p:nvSpPr>
          <p:cNvPr id="2" name="TextBox 1">
            <a:extLst>
              <a:ext uri="{FF2B5EF4-FFF2-40B4-BE49-F238E27FC236}">
                <a16:creationId xmlns:a16="http://schemas.microsoft.com/office/drawing/2014/main" id="{C97A1980-C1E7-4631-A191-0B36937451D5}"/>
              </a:ext>
            </a:extLst>
          </p:cNvPr>
          <p:cNvSpPr txBox="1"/>
          <p:nvPr userDrawn="1"/>
        </p:nvSpPr>
        <p:spPr>
          <a:xfrm>
            <a:off x="8071945" y="6450620"/>
            <a:ext cx="1072055" cy="338554"/>
          </a:xfrm>
          <a:prstGeom prst="rect">
            <a:avLst/>
          </a:prstGeom>
          <a:noFill/>
        </p:spPr>
        <p:txBody>
          <a:bodyPr wrap="square" rtlCol="0">
            <a:spAutoFit/>
          </a:bodyPr>
          <a:lstStyle/>
          <a:p>
            <a:r>
              <a:rPr lang="en-US" sz="1400">
                <a:solidFill>
                  <a:schemeClr val="bg1"/>
                </a:solidFill>
              </a:rPr>
              <a:t>2019  |</a:t>
            </a:r>
            <a:r>
              <a:rPr lang="en-US" sz="1400" b="1">
                <a:solidFill>
                  <a:schemeClr val="bg1"/>
                </a:solidFill>
              </a:rPr>
              <a:t> </a:t>
            </a:r>
            <a:fld id="{8D3546D4-0EE2-405F-A894-079B5398A104}" type="slidenum">
              <a:rPr lang="en-US" sz="1600" b="1" smtClean="0">
                <a:solidFill>
                  <a:schemeClr val="bg1"/>
                </a:solidFill>
              </a:rPr>
              <a:t>‹#›</a:t>
            </a:fld>
            <a:r>
              <a:rPr lang="en-US" sz="1600">
                <a:solidFill>
                  <a:schemeClr val="bg1"/>
                </a:solidFill>
              </a:rPr>
              <a:t> </a:t>
            </a:r>
            <a:r>
              <a:rPr lang="en-US" sz="1400">
                <a:solidFill>
                  <a:schemeClr val="bg1"/>
                </a:solidFill>
              </a:rPr>
              <a:t>  </a:t>
            </a:r>
          </a:p>
        </p:txBody>
      </p:sp>
      <p:pic>
        <p:nvPicPr>
          <p:cNvPr id="4" name="Picture 3">
            <a:extLst>
              <a:ext uri="{FF2B5EF4-FFF2-40B4-BE49-F238E27FC236}">
                <a16:creationId xmlns:a16="http://schemas.microsoft.com/office/drawing/2014/main" id="{6AD1CCBE-A1DB-4D7A-8811-43353B49F422}"/>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2743200" y="6385111"/>
            <a:ext cx="3657600" cy="496011"/>
          </a:xfrm>
          <a:prstGeom prst="rect">
            <a:avLst/>
          </a:prstGeom>
        </p:spPr>
      </p:pic>
    </p:spTree>
    <p:extLst>
      <p:ext uri="{BB962C8B-B14F-4D97-AF65-F5344CB8AC3E}">
        <p14:creationId xmlns:p14="http://schemas.microsoft.com/office/powerpoint/2010/main" val="210055975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88" r:id="rId6"/>
    <p:sldLayoutId id="2147483682" r:id="rId7"/>
    <p:sldLayoutId id="2147483684" r:id="rId8"/>
    <p:sldLayoutId id="2147483683" r:id="rId9"/>
    <p:sldLayoutId id="2147483678" r:id="rId10"/>
    <p:sldLayoutId id="2147483685" r:id="rId11"/>
    <p:sldLayoutId id="2147483695" r:id="rId12"/>
    <p:sldLayoutId id="2147483679" r:id="rId13"/>
    <p:sldLayoutId id="2147483690" r:id="rId14"/>
    <p:sldLayoutId id="2147483691" r:id="rId15"/>
    <p:sldLayoutId id="2147483696" r:id="rId16"/>
    <p:sldLayoutId id="2147483692" r:id="rId17"/>
    <p:sldLayoutId id="2147483687" r:id="rId18"/>
    <p:sldLayoutId id="2147483686" r:id="rId19"/>
    <p:sldLayoutId id="2147483663" r:id="rId20"/>
    <p:sldLayoutId id="2147483668" r:id="rId21"/>
    <p:sldLayoutId id="2147483669" r:id="rId22"/>
    <p:sldLayoutId id="2147483676" r:id="rId23"/>
    <p:sldLayoutId id="2147483693" r:id="rId24"/>
    <p:sldLayoutId id="2147483694" r:id="rId2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F0AF1D5-5466-4192-ABBC-63F70E9498D6}"/>
              </a:ext>
            </a:extLst>
          </p:cNvPr>
          <p:cNvSpPr>
            <a:spLocks noGrp="1"/>
          </p:cNvSpPr>
          <p:nvPr>
            <p:ph type="body" sz="quarter" idx="17"/>
          </p:nvPr>
        </p:nvSpPr>
        <p:spPr>
          <a:xfrm>
            <a:off x="247220" y="1371259"/>
            <a:ext cx="8675284" cy="1048869"/>
          </a:xfrm>
        </p:spPr>
        <p:txBody>
          <a:bodyPr/>
          <a:lstStyle/>
          <a:p>
            <a:r>
              <a:rPr lang="en-US"/>
              <a:t>Principals: </a:t>
            </a:r>
            <a:r>
              <a:rPr lang="en-US">
                <a:latin typeface="Cambria"/>
              </a:rPr>
              <a:t>Launching an</a:t>
            </a:r>
          </a:p>
          <a:p>
            <a:r>
              <a:rPr lang="en-US">
                <a:latin typeface="Cambria"/>
              </a:rPr>
              <a:t>Instructional Team of Leaders</a:t>
            </a:r>
            <a:endParaRPr lang="en-US"/>
          </a:p>
        </p:txBody>
      </p:sp>
    </p:spTree>
    <p:extLst>
      <p:ext uri="{BB962C8B-B14F-4D97-AF65-F5344CB8AC3E}">
        <p14:creationId xmlns:p14="http://schemas.microsoft.com/office/powerpoint/2010/main" val="1701994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F8297-6B91-4DA0-8A8B-C3C827E16E63}"/>
              </a:ext>
            </a:extLst>
          </p:cNvPr>
          <p:cNvSpPr>
            <a:spLocks noGrp="1"/>
          </p:cNvSpPr>
          <p:nvPr>
            <p:ph idx="1"/>
          </p:nvPr>
        </p:nvSpPr>
        <p:spPr>
          <a:xfrm>
            <a:off x="0" y="1130782"/>
            <a:ext cx="8807349" cy="1062547"/>
          </a:xfrm>
        </p:spPr>
        <p:txBody>
          <a:bodyPr lIns="274320" tIns="182880" anchor="t"/>
          <a:lstStyle/>
          <a:p>
            <a:pPr marL="0" indent="0">
              <a:buNone/>
            </a:pPr>
            <a:r>
              <a:rPr lang="en-US" sz="2000"/>
              <a:t>Now, add: Who is each accountable leader leading and how many teachers and students are they affecting? </a:t>
            </a:r>
          </a:p>
          <a:p>
            <a:pPr marL="575945" lvl="2" indent="-238125" fontAlgn="base"/>
            <a:r>
              <a:rPr lang="en-US" sz="1600"/>
              <a:t>For OC roles, ​indicate the # of students who will be reached based on your latest enrollment data (try to get within a +/- 5 students; this data will be updated through the year)​</a:t>
            </a:r>
            <a:endParaRPr lang="en-US" sz="1600">
              <a:cs typeface="Calibri"/>
            </a:endParaRPr>
          </a:p>
          <a:p>
            <a:pPr marL="0" indent="0">
              <a:buNone/>
            </a:pPr>
            <a:endParaRPr lang="en-US" sz="2000">
              <a:cs typeface="Calibri"/>
            </a:endParaRPr>
          </a:p>
          <a:p>
            <a:pPr marL="457200" lvl="1" indent="0">
              <a:buNone/>
            </a:pPr>
            <a:endParaRPr lang="en-US" sz="1600"/>
          </a:p>
          <a:p>
            <a:pPr marL="971550" lvl="1" indent="-514350">
              <a:buAutoNum type="arabicPeriod"/>
            </a:pPr>
            <a:endParaRPr lang="en-US" sz="1400"/>
          </a:p>
        </p:txBody>
      </p:sp>
      <p:sp>
        <p:nvSpPr>
          <p:cNvPr id="3" name="Text Placeholder 2">
            <a:extLst>
              <a:ext uri="{FF2B5EF4-FFF2-40B4-BE49-F238E27FC236}">
                <a16:creationId xmlns:a16="http://schemas.microsoft.com/office/drawing/2014/main" id="{F268BF16-6A7F-4397-93B7-1022B43F8727}"/>
              </a:ext>
            </a:extLst>
          </p:cNvPr>
          <p:cNvSpPr>
            <a:spLocks noGrp="1"/>
          </p:cNvSpPr>
          <p:nvPr>
            <p:ph type="body" sz="quarter" idx="17"/>
          </p:nvPr>
        </p:nvSpPr>
        <p:spPr/>
        <p:txBody>
          <a:bodyPr/>
          <a:lstStyle/>
          <a:p>
            <a:r>
              <a:rPr lang="en-US">
                <a:latin typeface="Cambria"/>
              </a:rPr>
              <a:t>Instructional Team of Leaders’ Roles</a:t>
            </a:r>
          </a:p>
        </p:txBody>
      </p:sp>
      <p:sp>
        <p:nvSpPr>
          <p:cNvPr id="34" name="TextBox 33">
            <a:extLst>
              <a:ext uri="{FF2B5EF4-FFF2-40B4-BE49-F238E27FC236}">
                <a16:creationId xmlns:a16="http://schemas.microsoft.com/office/drawing/2014/main" id="{EB07EF96-A2B2-4134-AEAA-556BA2A59FB0}"/>
              </a:ext>
            </a:extLst>
          </p:cNvPr>
          <p:cNvSpPr txBox="1"/>
          <p:nvPr/>
        </p:nvSpPr>
        <p:spPr>
          <a:xfrm>
            <a:off x="4260926" y="4533886"/>
            <a:ext cx="1873753" cy="646331"/>
          </a:xfrm>
          <a:prstGeom prst="rect">
            <a:avLst/>
          </a:prstGeom>
          <a:noFill/>
          <a:ln>
            <a:solidFill>
              <a:schemeClr val="tx1"/>
            </a:solidFill>
          </a:ln>
        </p:spPr>
        <p:txBody>
          <a:bodyPr wrap="square" rtlCol="0">
            <a:spAutoFit/>
          </a:bodyPr>
          <a:lstStyle/>
          <a:p>
            <a:pPr marL="115888" indent="-115888">
              <a:buFont typeface="Arial" panose="020B0604020202020204" pitchFamily="34" charset="0"/>
              <a:buChar char="•"/>
            </a:pPr>
            <a:r>
              <a:rPr lang="en-US" sz="1200" dirty="0"/>
              <a:t>3 math teachers (names)</a:t>
            </a:r>
          </a:p>
          <a:p>
            <a:pPr marL="115888" indent="-115888">
              <a:buFont typeface="Arial" panose="020B0604020202020204" pitchFamily="34" charset="0"/>
              <a:buChar char="•"/>
            </a:pPr>
            <a:r>
              <a:rPr lang="en-US" sz="1200" dirty="0"/>
              <a:t>2 special education teachers (names)</a:t>
            </a:r>
          </a:p>
        </p:txBody>
      </p:sp>
      <p:grpSp>
        <p:nvGrpSpPr>
          <p:cNvPr id="35" name="Group 34">
            <a:extLst>
              <a:ext uri="{FF2B5EF4-FFF2-40B4-BE49-F238E27FC236}">
                <a16:creationId xmlns:a16="http://schemas.microsoft.com/office/drawing/2014/main" id="{24AEFA49-32A7-4567-B6F5-B2123F05D9D0}"/>
              </a:ext>
            </a:extLst>
          </p:cNvPr>
          <p:cNvGrpSpPr/>
          <p:nvPr/>
        </p:nvGrpSpPr>
        <p:grpSpPr>
          <a:xfrm>
            <a:off x="549069" y="2628390"/>
            <a:ext cx="7305049" cy="2548936"/>
            <a:chOff x="416784" y="3285034"/>
            <a:chExt cx="7305049" cy="2591493"/>
          </a:xfrm>
        </p:grpSpPr>
        <p:cxnSp>
          <p:nvCxnSpPr>
            <p:cNvPr id="37" name="Straight Connector 36">
              <a:extLst>
                <a:ext uri="{FF2B5EF4-FFF2-40B4-BE49-F238E27FC236}">
                  <a16:creationId xmlns:a16="http://schemas.microsoft.com/office/drawing/2014/main" id="{17F5275E-87C6-4399-ACD7-90AACB0B9BAA}"/>
                </a:ext>
              </a:extLst>
            </p:cNvPr>
            <p:cNvCxnSpPr/>
            <p:nvPr/>
          </p:nvCxnSpPr>
          <p:spPr>
            <a:xfrm flipH="1" flipV="1">
              <a:off x="1123961" y="5020770"/>
              <a:ext cx="1" cy="210026"/>
            </a:xfrm>
            <a:prstGeom prst="line">
              <a:avLst/>
            </a:prstGeom>
            <a:ln w="28575"/>
          </p:spPr>
          <p:style>
            <a:lnRef idx="1">
              <a:schemeClr val="dk1"/>
            </a:lnRef>
            <a:fillRef idx="0">
              <a:schemeClr val="dk1"/>
            </a:fillRef>
            <a:effectRef idx="0">
              <a:schemeClr val="dk1"/>
            </a:effectRef>
            <a:fontRef idx="minor">
              <a:schemeClr val="tx1"/>
            </a:fontRef>
          </p:style>
        </p:cxnSp>
        <p:grpSp>
          <p:nvGrpSpPr>
            <p:cNvPr id="39" name="Group 38">
              <a:extLst>
                <a:ext uri="{FF2B5EF4-FFF2-40B4-BE49-F238E27FC236}">
                  <a16:creationId xmlns:a16="http://schemas.microsoft.com/office/drawing/2014/main" id="{49C43C9C-855C-4DCD-98AB-E7FD72E6253A}"/>
                </a:ext>
              </a:extLst>
            </p:cNvPr>
            <p:cNvGrpSpPr/>
            <p:nvPr/>
          </p:nvGrpSpPr>
          <p:grpSpPr>
            <a:xfrm>
              <a:off x="416784" y="3285034"/>
              <a:ext cx="7305049" cy="2591493"/>
              <a:chOff x="298820" y="2991506"/>
              <a:chExt cx="7821773" cy="3004870"/>
            </a:xfrm>
          </p:grpSpPr>
          <p:grpSp>
            <p:nvGrpSpPr>
              <p:cNvPr id="40" name="Group 39">
                <a:extLst>
                  <a:ext uri="{FF2B5EF4-FFF2-40B4-BE49-F238E27FC236}">
                    <a16:creationId xmlns:a16="http://schemas.microsoft.com/office/drawing/2014/main" id="{E89ACB6F-1A84-4EC6-97EF-6BAC0C096009}"/>
                  </a:ext>
                </a:extLst>
              </p:cNvPr>
              <p:cNvGrpSpPr/>
              <p:nvPr/>
            </p:nvGrpSpPr>
            <p:grpSpPr>
              <a:xfrm>
                <a:off x="298820" y="2991506"/>
                <a:ext cx="7821773" cy="2243476"/>
                <a:chOff x="1141563" y="3543659"/>
                <a:chExt cx="6143623" cy="1806687"/>
              </a:xfrm>
            </p:grpSpPr>
            <p:sp>
              <p:nvSpPr>
                <p:cNvPr id="44" name="Rectangle 43">
                  <a:extLst>
                    <a:ext uri="{FF2B5EF4-FFF2-40B4-BE49-F238E27FC236}">
                      <a16:creationId xmlns:a16="http://schemas.microsoft.com/office/drawing/2014/main" id="{AC7FC4B2-9A65-43EB-96C0-C7AAB1D4BFE5}"/>
                    </a:ext>
                  </a:extLst>
                </p:cNvPr>
                <p:cNvSpPr/>
                <p:nvPr/>
              </p:nvSpPr>
              <p:spPr>
                <a:xfrm>
                  <a:off x="3981974" y="3543659"/>
                  <a:ext cx="1068405" cy="6352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Principal: (name)</a:t>
                  </a:r>
                </a:p>
              </p:txBody>
            </p:sp>
            <p:sp>
              <p:nvSpPr>
                <p:cNvPr id="45" name="Rectangle 44">
                  <a:extLst>
                    <a:ext uri="{FF2B5EF4-FFF2-40B4-BE49-F238E27FC236}">
                      <a16:creationId xmlns:a16="http://schemas.microsoft.com/office/drawing/2014/main" id="{FDE0A287-F26A-4A77-B7DB-BA8A659EC927}"/>
                    </a:ext>
                  </a:extLst>
                </p:cNvPr>
                <p:cNvSpPr/>
                <p:nvPr/>
              </p:nvSpPr>
              <p:spPr>
                <a:xfrm>
                  <a:off x="5070011" y="4516378"/>
                  <a:ext cx="1068405" cy="635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MCL: (name)</a:t>
                  </a:r>
                </a:p>
                <a:p>
                  <a:pPr algn="ctr"/>
                  <a:r>
                    <a:rPr lang="en-US" sz="1600" b="1"/>
                    <a:t>5-8 Math</a:t>
                  </a:r>
                </a:p>
              </p:txBody>
            </p:sp>
            <p:sp>
              <p:nvSpPr>
                <p:cNvPr id="46" name="Rectangle 45">
                  <a:extLst>
                    <a:ext uri="{FF2B5EF4-FFF2-40B4-BE49-F238E27FC236}">
                      <a16:creationId xmlns:a16="http://schemas.microsoft.com/office/drawing/2014/main" id="{41ECE155-1146-4204-BB1C-D95435C160E1}"/>
                    </a:ext>
                  </a:extLst>
                </p:cNvPr>
                <p:cNvSpPr/>
                <p:nvPr/>
              </p:nvSpPr>
              <p:spPr>
                <a:xfrm>
                  <a:off x="2846918" y="4529151"/>
                  <a:ext cx="1068405" cy="635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MCL: (name)</a:t>
                  </a:r>
                </a:p>
                <a:p>
                  <a:pPr algn="ctr"/>
                  <a:r>
                    <a:rPr lang="en-US" sz="1600" b="1"/>
                    <a:t>5-8 ELA</a:t>
                  </a:r>
                </a:p>
              </p:txBody>
            </p:sp>
            <p:cxnSp>
              <p:nvCxnSpPr>
                <p:cNvPr id="47" name="Straight Connector 46">
                  <a:extLst>
                    <a:ext uri="{FF2B5EF4-FFF2-40B4-BE49-F238E27FC236}">
                      <a16:creationId xmlns:a16="http://schemas.microsoft.com/office/drawing/2014/main" id="{2720617E-44DC-4C60-8BB8-C0D8DC685366}"/>
                    </a:ext>
                  </a:extLst>
                </p:cNvPr>
                <p:cNvCxnSpPr>
                  <a:cxnSpLocks/>
                </p:cNvCxnSpPr>
                <p:nvPr/>
              </p:nvCxnSpPr>
              <p:spPr>
                <a:xfrm flipH="1">
                  <a:off x="4512731" y="4158971"/>
                  <a:ext cx="3446" cy="191288"/>
                </a:xfrm>
                <a:prstGeom prst="line">
                  <a:avLst/>
                </a:prstGeom>
                <a:ln w="28575"/>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7A7EB926-F905-4E7F-88A9-530216469E28}"/>
                    </a:ext>
                  </a:extLst>
                </p:cNvPr>
                <p:cNvCxnSpPr>
                  <a:cxnSpLocks/>
                </p:cNvCxnSpPr>
                <p:nvPr/>
              </p:nvCxnSpPr>
              <p:spPr>
                <a:xfrm flipH="1" flipV="1">
                  <a:off x="1750724" y="4344165"/>
                  <a:ext cx="1" cy="169135"/>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16EC16AE-8DF0-45E5-9547-E50031A7004E}"/>
                    </a:ext>
                  </a:extLst>
                </p:cNvPr>
                <p:cNvCxnSpPr>
                  <a:cxnSpLocks/>
                </p:cNvCxnSpPr>
                <p:nvPr/>
              </p:nvCxnSpPr>
              <p:spPr>
                <a:xfrm flipV="1">
                  <a:off x="3429600" y="4335106"/>
                  <a:ext cx="0" cy="194045"/>
                </a:xfrm>
                <a:prstGeom prst="line">
                  <a:avLst/>
                </a:prstGeom>
                <a:ln w="28575"/>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95E37097-CFF3-46ED-8AD8-68C79536BB3D}"/>
                    </a:ext>
                  </a:extLst>
                </p:cNvPr>
                <p:cNvCxnSpPr>
                  <a:cxnSpLocks/>
                </p:cNvCxnSpPr>
                <p:nvPr/>
              </p:nvCxnSpPr>
              <p:spPr>
                <a:xfrm flipV="1">
                  <a:off x="1736307" y="4335106"/>
                  <a:ext cx="5548879" cy="8220"/>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4930E206-0F47-4218-9A8B-982D55267D3A}"/>
                    </a:ext>
                  </a:extLst>
                </p:cNvPr>
                <p:cNvCxnSpPr>
                  <a:cxnSpLocks/>
                </p:cNvCxnSpPr>
                <p:nvPr/>
              </p:nvCxnSpPr>
              <p:spPr>
                <a:xfrm flipV="1">
                  <a:off x="6043291" y="5162365"/>
                  <a:ext cx="0" cy="187981"/>
                </a:xfrm>
                <a:prstGeom prst="line">
                  <a:avLst/>
                </a:prstGeom>
                <a:ln w="28575"/>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CB683AC6-00B5-4A6B-96ED-487CBE3B2905}"/>
                    </a:ext>
                  </a:extLst>
                </p:cNvPr>
                <p:cNvCxnSpPr>
                  <a:cxnSpLocks/>
                </p:cNvCxnSpPr>
                <p:nvPr/>
              </p:nvCxnSpPr>
              <p:spPr>
                <a:xfrm flipV="1">
                  <a:off x="5664707" y="4339723"/>
                  <a:ext cx="0" cy="171887"/>
                </a:xfrm>
                <a:prstGeom prst="line">
                  <a:avLst/>
                </a:prstGeom>
                <a:ln w="28575"/>
              </p:spPr>
              <p:style>
                <a:lnRef idx="1">
                  <a:schemeClr val="dk1"/>
                </a:lnRef>
                <a:fillRef idx="0">
                  <a:schemeClr val="dk1"/>
                </a:fillRef>
                <a:effectRef idx="0">
                  <a:schemeClr val="dk1"/>
                </a:effectRef>
                <a:fontRef idx="minor">
                  <a:schemeClr val="tx1"/>
                </a:fontRef>
              </p:style>
            </p:cxnSp>
            <p:sp>
              <p:nvSpPr>
                <p:cNvPr id="54" name="Rectangle 53">
                  <a:extLst>
                    <a:ext uri="{FF2B5EF4-FFF2-40B4-BE49-F238E27FC236}">
                      <a16:creationId xmlns:a16="http://schemas.microsoft.com/office/drawing/2014/main" id="{BE88B6D1-D954-4074-938C-3EBF526D67C2}"/>
                    </a:ext>
                  </a:extLst>
                </p:cNvPr>
                <p:cNvSpPr/>
                <p:nvPr/>
              </p:nvSpPr>
              <p:spPr>
                <a:xfrm>
                  <a:off x="1141563" y="4529154"/>
                  <a:ext cx="1216446" cy="63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AP</a:t>
                  </a:r>
                  <a:r>
                    <a:rPr lang="en-US" sz="1600" b="1">
                      <a:sym typeface="Wingdings" panose="05000000000000000000" pitchFamily="2" charset="2"/>
                    </a:rPr>
                    <a:t>: (name)</a:t>
                  </a:r>
                  <a:r>
                    <a:rPr lang="en-US" sz="1600" b="1"/>
                    <a:t> Enrichment</a:t>
                  </a:r>
                </a:p>
              </p:txBody>
            </p:sp>
          </p:grpSp>
          <p:sp>
            <p:nvSpPr>
              <p:cNvPr id="41" name="Oval 40">
                <a:extLst>
                  <a:ext uri="{FF2B5EF4-FFF2-40B4-BE49-F238E27FC236}">
                    <a16:creationId xmlns:a16="http://schemas.microsoft.com/office/drawing/2014/main" id="{AA0CA0D2-F6E2-4DEB-A3DF-5BCC2039270F}"/>
                  </a:ext>
                </a:extLst>
              </p:cNvPr>
              <p:cNvSpPr/>
              <p:nvPr/>
            </p:nvSpPr>
            <p:spPr>
              <a:xfrm>
                <a:off x="3770982" y="4688984"/>
                <a:ext cx="856484" cy="43531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100 S</a:t>
                </a:r>
              </a:p>
            </p:txBody>
          </p:sp>
          <p:sp>
            <p:nvSpPr>
              <p:cNvPr id="42" name="Oval 41">
                <a:extLst>
                  <a:ext uri="{FF2B5EF4-FFF2-40B4-BE49-F238E27FC236}">
                    <a16:creationId xmlns:a16="http://schemas.microsoft.com/office/drawing/2014/main" id="{21EE2051-F88B-444C-8DED-C4EED95887D4}"/>
                  </a:ext>
                </a:extLst>
              </p:cNvPr>
              <p:cNvSpPr/>
              <p:nvPr/>
            </p:nvSpPr>
            <p:spPr>
              <a:xfrm>
                <a:off x="6539470" y="4652883"/>
                <a:ext cx="838158" cy="43531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150 S</a:t>
                </a:r>
              </a:p>
            </p:txBody>
          </p:sp>
          <p:sp>
            <p:nvSpPr>
              <p:cNvPr id="43" name="Rectangle 42">
                <a:extLst>
                  <a:ext uri="{FF2B5EF4-FFF2-40B4-BE49-F238E27FC236}">
                    <a16:creationId xmlns:a16="http://schemas.microsoft.com/office/drawing/2014/main" id="{DFAACB34-DEC9-49C9-B00A-CBB208F7D361}"/>
                  </a:ext>
                </a:extLst>
              </p:cNvPr>
              <p:cNvSpPr/>
              <p:nvPr/>
            </p:nvSpPr>
            <p:spPr>
              <a:xfrm>
                <a:off x="6398404" y="5246458"/>
                <a:ext cx="1177428" cy="7499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TRT: (name)</a:t>
                </a:r>
              </a:p>
              <a:p>
                <a:pPr algn="ctr"/>
                <a:r>
                  <a:rPr lang="en-US" sz="1400" b="1"/>
                  <a:t>5-8 Math</a:t>
                </a:r>
              </a:p>
            </p:txBody>
          </p:sp>
        </p:grpSp>
      </p:grpSp>
      <p:sp>
        <p:nvSpPr>
          <p:cNvPr id="55" name="TextBox 54">
            <a:extLst>
              <a:ext uri="{FF2B5EF4-FFF2-40B4-BE49-F238E27FC236}">
                <a16:creationId xmlns:a16="http://schemas.microsoft.com/office/drawing/2014/main" id="{165F11E4-EE33-4FA0-83E7-9BD0A17D2535}"/>
              </a:ext>
            </a:extLst>
          </p:cNvPr>
          <p:cNvSpPr txBox="1"/>
          <p:nvPr/>
        </p:nvSpPr>
        <p:spPr>
          <a:xfrm>
            <a:off x="545153" y="4542417"/>
            <a:ext cx="1432819" cy="461665"/>
          </a:xfrm>
          <a:prstGeom prst="rect">
            <a:avLst/>
          </a:prstGeom>
          <a:noFill/>
          <a:ln>
            <a:solidFill>
              <a:schemeClr val="tx1"/>
            </a:solidFill>
          </a:ln>
        </p:spPr>
        <p:txBody>
          <a:bodyPr wrap="square" rtlCol="0">
            <a:spAutoFit/>
          </a:bodyPr>
          <a:lstStyle/>
          <a:p>
            <a:pPr marL="115888" indent="-115888">
              <a:buFont typeface="Arial" panose="020B0604020202020204" pitchFamily="34" charset="0"/>
              <a:buChar char="•"/>
            </a:pPr>
            <a:r>
              <a:rPr lang="en-US" sz="1200"/>
              <a:t>10 special-area teachers (names)</a:t>
            </a:r>
          </a:p>
        </p:txBody>
      </p:sp>
      <p:sp>
        <p:nvSpPr>
          <p:cNvPr id="56" name="TextBox 55">
            <a:extLst>
              <a:ext uri="{FF2B5EF4-FFF2-40B4-BE49-F238E27FC236}">
                <a16:creationId xmlns:a16="http://schemas.microsoft.com/office/drawing/2014/main" id="{A4C0A914-CDFF-4CFC-BB82-5C6219D11E41}"/>
              </a:ext>
            </a:extLst>
          </p:cNvPr>
          <p:cNvSpPr txBox="1"/>
          <p:nvPr/>
        </p:nvSpPr>
        <p:spPr>
          <a:xfrm>
            <a:off x="2383012" y="4530995"/>
            <a:ext cx="1744075" cy="646331"/>
          </a:xfrm>
          <a:prstGeom prst="rect">
            <a:avLst/>
          </a:prstGeom>
          <a:noFill/>
          <a:ln>
            <a:solidFill>
              <a:schemeClr val="tx1"/>
            </a:solidFill>
          </a:ln>
        </p:spPr>
        <p:txBody>
          <a:bodyPr wrap="square" rtlCol="0">
            <a:spAutoFit/>
          </a:bodyPr>
          <a:lstStyle/>
          <a:p>
            <a:pPr marL="115888" indent="-115888">
              <a:buFont typeface="Arial" panose="020B0604020202020204" pitchFamily="34" charset="0"/>
              <a:buChar char="•"/>
            </a:pPr>
            <a:r>
              <a:rPr lang="en-US" sz="1200"/>
              <a:t>4 ELA teachers (names)</a:t>
            </a:r>
          </a:p>
          <a:p>
            <a:pPr marL="115888" indent="-115888">
              <a:buFont typeface="Arial" panose="020B0604020202020204" pitchFamily="34" charset="0"/>
              <a:buChar char="•"/>
            </a:pPr>
            <a:r>
              <a:rPr lang="en-US" sz="1200"/>
              <a:t>2 special education teachers (names)</a:t>
            </a:r>
          </a:p>
        </p:txBody>
      </p:sp>
      <p:sp>
        <p:nvSpPr>
          <p:cNvPr id="57" name="TextBox 56">
            <a:extLst>
              <a:ext uri="{FF2B5EF4-FFF2-40B4-BE49-F238E27FC236}">
                <a16:creationId xmlns:a16="http://schemas.microsoft.com/office/drawing/2014/main" id="{3DFA59F8-32E8-4D8F-953D-6B65CD954FD1}"/>
              </a:ext>
            </a:extLst>
          </p:cNvPr>
          <p:cNvSpPr txBox="1"/>
          <p:nvPr/>
        </p:nvSpPr>
        <p:spPr>
          <a:xfrm>
            <a:off x="7345345" y="3691142"/>
            <a:ext cx="1628531" cy="276999"/>
          </a:xfrm>
          <a:prstGeom prst="rect">
            <a:avLst/>
          </a:prstGeom>
          <a:noFill/>
          <a:ln>
            <a:solidFill>
              <a:schemeClr val="tx1"/>
            </a:solidFill>
          </a:ln>
        </p:spPr>
        <p:txBody>
          <a:bodyPr wrap="square" rtlCol="0" anchor="t">
            <a:spAutoFit/>
          </a:bodyPr>
          <a:lstStyle/>
          <a:p>
            <a:r>
              <a:rPr lang="en-US" sz="1200"/>
              <a:t>8 K-4 teachers (names)</a:t>
            </a:r>
          </a:p>
        </p:txBody>
      </p:sp>
      <p:sp>
        <p:nvSpPr>
          <p:cNvPr id="58" name="Oval 57">
            <a:extLst>
              <a:ext uri="{FF2B5EF4-FFF2-40B4-BE49-F238E27FC236}">
                <a16:creationId xmlns:a16="http://schemas.microsoft.com/office/drawing/2014/main" id="{25EE7AA9-89E1-4B12-AF99-A40C4AC7678C}"/>
              </a:ext>
            </a:extLst>
          </p:cNvPr>
          <p:cNvSpPr/>
          <p:nvPr/>
        </p:nvSpPr>
        <p:spPr>
          <a:xfrm>
            <a:off x="5035734" y="2633949"/>
            <a:ext cx="906278" cy="389553"/>
          </a:xfrm>
          <a:prstGeom prst="ellipse">
            <a:avLst/>
          </a:prstGeom>
          <a:solidFill>
            <a:schemeClr val="accent4"/>
          </a:solidFill>
          <a:ln>
            <a:solidFill>
              <a:srgbClr val="3FA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cs typeface="Calibri"/>
              </a:rPr>
              <a:t>450 s</a:t>
            </a:r>
          </a:p>
        </p:txBody>
      </p:sp>
      <p:cxnSp>
        <p:nvCxnSpPr>
          <p:cNvPr id="61" name="Straight Connector 60">
            <a:extLst>
              <a:ext uri="{FF2B5EF4-FFF2-40B4-BE49-F238E27FC236}">
                <a16:creationId xmlns:a16="http://schemas.microsoft.com/office/drawing/2014/main" id="{886EBD49-25A0-431C-9ADD-23C583A8EF8B}"/>
              </a:ext>
            </a:extLst>
          </p:cNvPr>
          <p:cNvCxnSpPr>
            <a:cxnSpLocks/>
          </p:cNvCxnSpPr>
          <p:nvPr/>
        </p:nvCxnSpPr>
        <p:spPr>
          <a:xfrm flipV="1">
            <a:off x="7833009" y="3462059"/>
            <a:ext cx="0" cy="224743"/>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2A3DA11-09BD-44D0-8434-F9744F2A1445}"/>
              </a:ext>
            </a:extLst>
          </p:cNvPr>
          <p:cNvCxnSpPr>
            <a:cxnSpLocks/>
          </p:cNvCxnSpPr>
          <p:nvPr/>
        </p:nvCxnSpPr>
        <p:spPr>
          <a:xfrm flipV="1">
            <a:off x="5402797" y="4311720"/>
            <a:ext cx="0" cy="198009"/>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3B684366-1794-4AEB-8DA5-A4EA970020A9}"/>
              </a:ext>
            </a:extLst>
          </p:cNvPr>
          <p:cNvCxnSpPr>
            <a:cxnSpLocks/>
          </p:cNvCxnSpPr>
          <p:nvPr/>
        </p:nvCxnSpPr>
        <p:spPr>
          <a:xfrm flipV="1">
            <a:off x="3269650" y="4333450"/>
            <a:ext cx="0" cy="19800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672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F8297-6B91-4DA0-8A8B-C3C827E16E63}"/>
              </a:ext>
            </a:extLst>
          </p:cNvPr>
          <p:cNvSpPr>
            <a:spLocks noGrp="1"/>
          </p:cNvSpPr>
          <p:nvPr>
            <p:ph idx="1"/>
          </p:nvPr>
        </p:nvSpPr>
        <p:spPr>
          <a:xfrm>
            <a:off x="0" y="1117069"/>
            <a:ext cx="9144000" cy="1031558"/>
          </a:xfrm>
        </p:spPr>
        <p:txBody>
          <a:bodyPr lIns="274320" tIns="182880" anchor="t"/>
          <a:lstStyle/>
          <a:p>
            <a:pPr marL="0" indent="0">
              <a:buNone/>
            </a:pPr>
            <a:r>
              <a:rPr lang="en-US" sz="2000"/>
              <a:t>Now: Review your sticky notes and begin to place them under the role that will be responsible for executing this task</a:t>
            </a:r>
          </a:p>
          <a:p>
            <a:pPr lvl="1"/>
            <a:r>
              <a:rPr lang="en-US" sz="2000"/>
              <a:t>Feel free to duplicate a sticky note if multiple people will be responsible.</a:t>
            </a:r>
          </a:p>
          <a:p>
            <a:pPr marL="457200" lvl="1" indent="0">
              <a:buNone/>
            </a:pPr>
            <a:endParaRPr lang="en-US" sz="1600"/>
          </a:p>
        </p:txBody>
      </p:sp>
      <p:sp>
        <p:nvSpPr>
          <p:cNvPr id="3" name="Text Placeholder 2">
            <a:extLst>
              <a:ext uri="{FF2B5EF4-FFF2-40B4-BE49-F238E27FC236}">
                <a16:creationId xmlns:a16="http://schemas.microsoft.com/office/drawing/2014/main" id="{F268BF16-6A7F-4397-93B7-1022B43F8727}"/>
              </a:ext>
            </a:extLst>
          </p:cNvPr>
          <p:cNvSpPr>
            <a:spLocks noGrp="1"/>
          </p:cNvSpPr>
          <p:nvPr>
            <p:ph type="body" sz="quarter" idx="17"/>
          </p:nvPr>
        </p:nvSpPr>
        <p:spPr/>
        <p:txBody>
          <a:bodyPr/>
          <a:lstStyle/>
          <a:p>
            <a:r>
              <a:rPr lang="en-US">
                <a:latin typeface="Cambria"/>
              </a:rPr>
              <a:t>Instructional Team of Leaders’ Roles</a:t>
            </a:r>
          </a:p>
        </p:txBody>
      </p:sp>
      <p:sp>
        <p:nvSpPr>
          <p:cNvPr id="34" name="Rectangle: Diagonal Corners Rounded 33">
            <a:extLst>
              <a:ext uri="{FF2B5EF4-FFF2-40B4-BE49-F238E27FC236}">
                <a16:creationId xmlns:a16="http://schemas.microsoft.com/office/drawing/2014/main" id="{C2951630-D5DB-4523-BF5C-9316C604CA16}"/>
              </a:ext>
            </a:extLst>
          </p:cNvPr>
          <p:cNvSpPr/>
          <p:nvPr/>
        </p:nvSpPr>
        <p:spPr>
          <a:xfrm>
            <a:off x="806828" y="5159940"/>
            <a:ext cx="945092" cy="403987"/>
          </a:xfrm>
          <a:prstGeom prst="round2DiagRect">
            <a:avLst>
              <a:gd name="adj1" fmla="val 16667"/>
              <a:gd name="adj2" fmla="val 0"/>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Instructional Coaching </a:t>
            </a:r>
          </a:p>
        </p:txBody>
      </p:sp>
      <p:sp>
        <p:nvSpPr>
          <p:cNvPr id="35" name="Rectangle: Diagonal Corners Rounded 34">
            <a:extLst>
              <a:ext uri="{FF2B5EF4-FFF2-40B4-BE49-F238E27FC236}">
                <a16:creationId xmlns:a16="http://schemas.microsoft.com/office/drawing/2014/main" id="{F79C2774-FEAA-429D-9842-F2F5A31B1237}"/>
              </a:ext>
            </a:extLst>
          </p:cNvPr>
          <p:cNvSpPr/>
          <p:nvPr/>
        </p:nvSpPr>
        <p:spPr>
          <a:xfrm>
            <a:off x="806828" y="5676217"/>
            <a:ext cx="945092" cy="403987"/>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Teacher Evaluation</a:t>
            </a:r>
          </a:p>
        </p:txBody>
      </p:sp>
      <p:sp>
        <p:nvSpPr>
          <p:cNvPr id="37" name="Rectangle: Diagonal Corners Rounded 36">
            <a:extLst>
              <a:ext uri="{FF2B5EF4-FFF2-40B4-BE49-F238E27FC236}">
                <a16:creationId xmlns:a16="http://schemas.microsoft.com/office/drawing/2014/main" id="{9F84BB98-3712-4C84-818C-9703C6ACBB09}"/>
              </a:ext>
            </a:extLst>
          </p:cNvPr>
          <p:cNvSpPr/>
          <p:nvPr/>
        </p:nvSpPr>
        <p:spPr>
          <a:xfrm>
            <a:off x="2782503" y="5325598"/>
            <a:ext cx="945092" cy="403987"/>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Instructional Coaching </a:t>
            </a:r>
          </a:p>
        </p:txBody>
      </p:sp>
      <p:sp>
        <p:nvSpPr>
          <p:cNvPr id="39" name="Rectangle: Diagonal Corners Rounded 38">
            <a:extLst>
              <a:ext uri="{FF2B5EF4-FFF2-40B4-BE49-F238E27FC236}">
                <a16:creationId xmlns:a16="http://schemas.microsoft.com/office/drawing/2014/main" id="{5FCC178D-0E2D-49EA-BC00-20DAB1341C97}"/>
              </a:ext>
            </a:extLst>
          </p:cNvPr>
          <p:cNvSpPr/>
          <p:nvPr/>
        </p:nvSpPr>
        <p:spPr>
          <a:xfrm>
            <a:off x="4758178" y="5336944"/>
            <a:ext cx="945092" cy="403987"/>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Instructional Coaching </a:t>
            </a:r>
          </a:p>
        </p:txBody>
      </p:sp>
      <p:sp>
        <p:nvSpPr>
          <p:cNvPr id="40" name="Rectangle: Diagonal Corners Rounded 39">
            <a:extLst>
              <a:ext uri="{FF2B5EF4-FFF2-40B4-BE49-F238E27FC236}">
                <a16:creationId xmlns:a16="http://schemas.microsoft.com/office/drawing/2014/main" id="{B0A055B3-A843-43E5-8102-42F4096E5A2A}"/>
              </a:ext>
            </a:extLst>
          </p:cNvPr>
          <p:cNvSpPr/>
          <p:nvPr/>
        </p:nvSpPr>
        <p:spPr>
          <a:xfrm>
            <a:off x="7612656" y="4137207"/>
            <a:ext cx="945092" cy="403987"/>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Instructional Coaching </a:t>
            </a:r>
          </a:p>
        </p:txBody>
      </p:sp>
      <p:sp>
        <p:nvSpPr>
          <p:cNvPr id="41" name="Rectangle: Diagonal Corners Rounded 40">
            <a:extLst>
              <a:ext uri="{FF2B5EF4-FFF2-40B4-BE49-F238E27FC236}">
                <a16:creationId xmlns:a16="http://schemas.microsoft.com/office/drawing/2014/main" id="{2A5A91A0-B980-4A51-B7AA-416F74EAA635}"/>
              </a:ext>
            </a:extLst>
          </p:cNvPr>
          <p:cNvSpPr/>
          <p:nvPr/>
        </p:nvSpPr>
        <p:spPr>
          <a:xfrm>
            <a:off x="2762815" y="5836828"/>
            <a:ext cx="1013670" cy="419818"/>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Professional Development</a:t>
            </a:r>
          </a:p>
        </p:txBody>
      </p:sp>
      <p:sp>
        <p:nvSpPr>
          <p:cNvPr id="42" name="Rectangle: Diagonal Corners Rounded 41">
            <a:extLst>
              <a:ext uri="{FF2B5EF4-FFF2-40B4-BE49-F238E27FC236}">
                <a16:creationId xmlns:a16="http://schemas.microsoft.com/office/drawing/2014/main" id="{DB6B6728-C649-4157-9A73-106B2774C8C2}"/>
              </a:ext>
            </a:extLst>
          </p:cNvPr>
          <p:cNvSpPr/>
          <p:nvPr/>
        </p:nvSpPr>
        <p:spPr>
          <a:xfrm>
            <a:off x="4769368" y="5832637"/>
            <a:ext cx="1013670" cy="403987"/>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Professional Development</a:t>
            </a:r>
          </a:p>
        </p:txBody>
      </p:sp>
      <p:sp>
        <p:nvSpPr>
          <p:cNvPr id="43" name="Rectangle: Diagonal Corners Rounded 42">
            <a:extLst>
              <a:ext uri="{FF2B5EF4-FFF2-40B4-BE49-F238E27FC236}">
                <a16:creationId xmlns:a16="http://schemas.microsoft.com/office/drawing/2014/main" id="{5EB538B4-FCE1-4593-90B9-4F2CA02EC1AE}"/>
              </a:ext>
            </a:extLst>
          </p:cNvPr>
          <p:cNvSpPr/>
          <p:nvPr/>
        </p:nvSpPr>
        <p:spPr>
          <a:xfrm>
            <a:off x="6322977" y="5354857"/>
            <a:ext cx="945092" cy="403987"/>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Data Analysis Meetings</a:t>
            </a:r>
            <a:endParaRPr lang="en-US"/>
          </a:p>
        </p:txBody>
      </p:sp>
      <p:sp>
        <p:nvSpPr>
          <p:cNvPr id="44" name="Rectangle: Diagonal Corners Rounded 43">
            <a:extLst>
              <a:ext uri="{FF2B5EF4-FFF2-40B4-BE49-F238E27FC236}">
                <a16:creationId xmlns:a16="http://schemas.microsoft.com/office/drawing/2014/main" id="{8EAC6EB5-EC0C-4CDB-B0D8-DCB9755DA812}"/>
              </a:ext>
            </a:extLst>
          </p:cNvPr>
          <p:cNvSpPr/>
          <p:nvPr/>
        </p:nvSpPr>
        <p:spPr>
          <a:xfrm>
            <a:off x="7612656" y="4744815"/>
            <a:ext cx="945092" cy="403987"/>
          </a:xfrm>
          <a:prstGeom prst="round2Diag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Teacher Evaluation</a:t>
            </a:r>
            <a:endParaRPr lang="en-US"/>
          </a:p>
        </p:txBody>
      </p:sp>
      <p:sp>
        <p:nvSpPr>
          <p:cNvPr id="13" name="TextBox 12">
            <a:extLst>
              <a:ext uri="{FF2B5EF4-FFF2-40B4-BE49-F238E27FC236}">
                <a16:creationId xmlns:a16="http://schemas.microsoft.com/office/drawing/2014/main" id="{0BCD7BE7-2C15-4500-B4C7-222368E23009}"/>
              </a:ext>
            </a:extLst>
          </p:cNvPr>
          <p:cNvSpPr txBox="1"/>
          <p:nvPr/>
        </p:nvSpPr>
        <p:spPr>
          <a:xfrm>
            <a:off x="4260926" y="4533886"/>
            <a:ext cx="1873753" cy="646331"/>
          </a:xfrm>
          <a:prstGeom prst="rect">
            <a:avLst/>
          </a:prstGeom>
          <a:noFill/>
          <a:ln>
            <a:solidFill>
              <a:schemeClr val="tx1"/>
            </a:solidFill>
          </a:ln>
        </p:spPr>
        <p:txBody>
          <a:bodyPr wrap="square" rtlCol="0">
            <a:spAutoFit/>
          </a:bodyPr>
          <a:lstStyle/>
          <a:p>
            <a:pPr marL="115888" indent="-115888">
              <a:buFont typeface="Arial" panose="020B0604020202020204" pitchFamily="34" charset="0"/>
              <a:buChar char="•"/>
            </a:pPr>
            <a:r>
              <a:rPr lang="en-US" sz="1200"/>
              <a:t>3 math teachers (names)</a:t>
            </a:r>
          </a:p>
          <a:p>
            <a:pPr marL="115888" indent="-115888">
              <a:buFont typeface="Arial" panose="020B0604020202020204" pitchFamily="34" charset="0"/>
              <a:buChar char="•"/>
            </a:pPr>
            <a:r>
              <a:rPr lang="en-US" sz="1200"/>
              <a:t>2 special education teachers (names)</a:t>
            </a:r>
          </a:p>
        </p:txBody>
      </p:sp>
      <p:grpSp>
        <p:nvGrpSpPr>
          <p:cNvPr id="14" name="Group 13">
            <a:extLst>
              <a:ext uri="{FF2B5EF4-FFF2-40B4-BE49-F238E27FC236}">
                <a16:creationId xmlns:a16="http://schemas.microsoft.com/office/drawing/2014/main" id="{0DB9CCA0-58F0-4C80-89A4-40D596C2AAA9}"/>
              </a:ext>
            </a:extLst>
          </p:cNvPr>
          <p:cNvGrpSpPr/>
          <p:nvPr/>
        </p:nvGrpSpPr>
        <p:grpSpPr>
          <a:xfrm>
            <a:off x="549069" y="2628390"/>
            <a:ext cx="7305049" cy="2548936"/>
            <a:chOff x="416784" y="3285034"/>
            <a:chExt cx="7305049" cy="2591493"/>
          </a:xfrm>
        </p:grpSpPr>
        <p:cxnSp>
          <p:nvCxnSpPr>
            <p:cNvPr id="15" name="Straight Connector 14">
              <a:extLst>
                <a:ext uri="{FF2B5EF4-FFF2-40B4-BE49-F238E27FC236}">
                  <a16:creationId xmlns:a16="http://schemas.microsoft.com/office/drawing/2014/main" id="{F6EA7563-C487-4091-A230-85520269B3F3}"/>
                </a:ext>
              </a:extLst>
            </p:cNvPr>
            <p:cNvCxnSpPr/>
            <p:nvPr/>
          </p:nvCxnSpPr>
          <p:spPr>
            <a:xfrm flipH="1" flipV="1">
              <a:off x="1123961" y="5020770"/>
              <a:ext cx="1" cy="210026"/>
            </a:xfrm>
            <a:prstGeom prst="line">
              <a:avLst/>
            </a:prstGeom>
            <a:ln w="28575"/>
          </p:spPr>
          <p:style>
            <a:lnRef idx="1">
              <a:schemeClr val="dk1"/>
            </a:lnRef>
            <a:fillRef idx="0">
              <a:schemeClr val="dk1"/>
            </a:fillRef>
            <a:effectRef idx="0">
              <a:schemeClr val="dk1"/>
            </a:effectRef>
            <a:fontRef idx="minor">
              <a:schemeClr val="tx1"/>
            </a:fontRef>
          </p:style>
        </p:cxnSp>
        <p:grpSp>
          <p:nvGrpSpPr>
            <p:cNvPr id="16" name="Group 15">
              <a:extLst>
                <a:ext uri="{FF2B5EF4-FFF2-40B4-BE49-F238E27FC236}">
                  <a16:creationId xmlns:a16="http://schemas.microsoft.com/office/drawing/2014/main" id="{5457D3FB-DC7B-4B31-B8F1-AD70F5BDBE79}"/>
                </a:ext>
              </a:extLst>
            </p:cNvPr>
            <p:cNvGrpSpPr/>
            <p:nvPr/>
          </p:nvGrpSpPr>
          <p:grpSpPr>
            <a:xfrm>
              <a:off x="416784" y="3285034"/>
              <a:ext cx="7305049" cy="2591493"/>
              <a:chOff x="298820" y="2991506"/>
              <a:chExt cx="7821773" cy="3004870"/>
            </a:xfrm>
          </p:grpSpPr>
          <p:grpSp>
            <p:nvGrpSpPr>
              <p:cNvPr id="17" name="Group 16">
                <a:extLst>
                  <a:ext uri="{FF2B5EF4-FFF2-40B4-BE49-F238E27FC236}">
                    <a16:creationId xmlns:a16="http://schemas.microsoft.com/office/drawing/2014/main" id="{811F4924-AEA5-43CC-9C52-5EA31651E7FB}"/>
                  </a:ext>
                </a:extLst>
              </p:cNvPr>
              <p:cNvGrpSpPr/>
              <p:nvPr/>
            </p:nvGrpSpPr>
            <p:grpSpPr>
              <a:xfrm>
                <a:off x="298820" y="2991506"/>
                <a:ext cx="7821773" cy="2243476"/>
                <a:chOff x="1141563" y="3543659"/>
                <a:chExt cx="6143623" cy="1806687"/>
              </a:xfrm>
            </p:grpSpPr>
            <p:sp>
              <p:nvSpPr>
                <p:cNvPr id="21" name="Rectangle 20">
                  <a:extLst>
                    <a:ext uri="{FF2B5EF4-FFF2-40B4-BE49-F238E27FC236}">
                      <a16:creationId xmlns:a16="http://schemas.microsoft.com/office/drawing/2014/main" id="{1DA3AFBA-C2C8-4628-859C-166462F08236}"/>
                    </a:ext>
                  </a:extLst>
                </p:cNvPr>
                <p:cNvSpPr/>
                <p:nvPr/>
              </p:nvSpPr>
              <p:spPr>
                <a:xfrm>
                  <a:off x="3981974" y="3543659"/>
                  <a:ext cx="1068405" cy="6352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Principal: (name)</a:t>
                  </a:r>
                </a:p>
              </p:txBody>
            </p:sp>
            <p:sp>
              <p:nvSpPr>
                <p:cNvPr id="22" name="Rectangle 21">
                  <a:extLst>
                    <a:ext uri="{FF2B5EF4-FFF2-40B4-BE49-F238E27FC236}">
                      <a16:creationId xmlns:a16="http://schemas.microsoft.com/office/drawing/2014/main" id="{5B53EFC9-7E3C-49AB-9D9B-9579CE90896E}"/>
                    </a:ext>
                  </a:extLst>
                </p:cNvPr>
                <p:cNvSpPr/>
                <p:nvPr/>
              </p:nvSpPr>
              <p:spPr>
                <a:xfrm>
                  <a:off x="5070011" y="4516378"/>
                  <a:ext cx="1068405" cy="635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MCL: (name)</a:t>
                  </a:r>
                </a:p>
                <a:p>
                  <a:pPr algn="ctr"/>
                  <a:r>
                    <a:rPr lang="en-US" sz="1600" b="1"/>
                    <a:t>5-8 Math</a:t>
                  </a:r>
                </a:p>
              </p:txBody>
            </p:sp>
            <p:sp>
              <p:nvSpPr>
                <p:cNvPr id="23" name="Rectangle 22">
                  <a:extLst>
                    <a:ext uri="{FF2B5EF4-FFF2-40B4-BE49-F238E27FC236}">
                      <a16:creationId xmlns:a16="http://schemas.microsoft.com/office/drawing/2014/main" id="{B8FB2B84-D041-4542-92CC-428285C6AA14}"/>
                    </a:ext>
                  </a:extLst>
                </p:cNvPr>
                <p:cNvSpPr/>
                <p:nvPr/>
              </p:nvSpPr>
              <p:spPr>
                <a:xfrm>
                  <a:off x="2846918" y="4529151"/>
                  <a:ext cx="1068405" cy="635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MCL: (name)</a:t>
                  </a:r>
                </a:p>
                <a:p>
                  <a:pPr algn="ctr"/>
                  <a:r>
                    <a:rPr lang="en-US" sz="1600" b="1"/>
                    <a:t>5-8 ELA</a:t>
                  </a:r>
                </a:p>
              </p:txBody>
            </p:sp>
            <p:cxnSp>
              <p:nvCxnSpPr>
                <p:cNvPr id="24" name="Straight Connector 23">
                  <a:extLst>
                    <a:ext uri="{FF2B5EF4-FFF2-40B4-BE49-F238E27FC236}">
                      <a16:creationId xmlns:a16="http://schemas.microsoft.com/office/drawing/2014/main" id="{C72B9343-7932-4C6B-A4B2-61C9080DEC58}"/>
                    </a:ext>
                  </a:extLst>
                </p:cNvPr>
                <p:cNvCxnSpPr>
                  <a:cxnSpLocks/>
                </p:cNvCxnSpPr>
                <p:nvPr/>
              </p:nvCxnSpPr>
              <p:spPr>
                <a:xfrm flipH="1">
                  <a:off x="4512731" y="4158971"/>
                  <a:ext cx="3446" cy="191288"/>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15349E2-2724-4899-98E2-869E27964705}"/>
                    </a:ext>
                  </a:extLst>
                </p:cNvPr>
                <p:cNvCxnSpPr>
                  <a:cxnSpLocks/>
                </p:cNvCxnSpPr>
                <p:nvPr/>
              </p:nvCxnSpPr>
              <p:spPr>
                <a:xfrm flipH="1" flipV="1">
                  <a:off x="1750724" y="4344165"/>
                  <a:ext cx="1" cy="169135"/>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807EB83-78D6-46CE-9B94-CAE3F688C34B}"/>
                    </a:ext>
                  </a:extLst>
                </p:cNvPr>
                <p:cNvCxnSpPr>
                  <a:cxnSpLocks/>
                </p:cNvCxnSpPr>
                <p:nvPr/>
              </p:nvCxnSpPr>
              <p:spPr>
                <a:xfrm flipV="1">
                  <a:off x="3429600" y="4335106"/>
                  <a:ext cx="0" cy="194045"/>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96B7720A-434B-46DA-AEEE-4CB5D1B95990}"/>
                    </a:ext>
                  </a:extLst>
                </p:cNvPr>
                <p:cNvCxnSpPr>
                  <a:cxnSpLocks/>
                </p:cNvCxnSpPr>
                <p:nvPr/>
              </p:nvCxnSpPr>
              <p:spPr>
                <a:xfrm flipV="1">
                  <a:off x="1736307" y="4335106"/>
                  <a:ext cx="5548879" cy="822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DB0CEEF-3E3B-41BD-B504-8A1B67C724DF}"/>
                    </a:ext>
                  </a:extLst>
                </p:cNvPr>
                <p:cNvCxnSpPr>
                  <a:cxnSpLocks/>
                </p:cNvCxnSpPr>
                <p:nvPr/>
              </p:nvCxnSpPr>
              <p:spPr>
                <a:xfrm flipV="1">
                  <a:off x="6043291" y="5162365"/>
                  <a:ext cx="0" cy="187981"/>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5F37817-0360-46BE-8488-D1393FAEE093}"/>
                    </a:ext>
                  </a:extLst>
                </p:cNvPr>
                <p:cNvCxnSpPr>
                  <a:cxnSpLocks/>
                </p:cNvCxnSpPr>
                <p:nvPr/>
              </p:nvCxnSpPr>
              <p:spPr>
                <a:xfrm flipV="1">
                  <a:off x="5664707" y="4339723"/>
                  <a:ext cx="0" cy="171887"/>
                </a:xfrm>
                <a:prstGeom prst="line">
                  <a:avLst/>
                </a:prstGeom>
                <a:ln w="28575"/>
              </p:spPr>
              <p:style>
                <a:lnRef idx="1">
                  <a:schemeClr val="dk1"/>
                </a:lnRef>
                <a:fillRef idx="0">
                  <a:schemeClr val="dk1"/>
                </a:fillRef>
                <a:effectRef idx="0">
                  <a:schemeClr val="dk1"/>
                </a:effectRef>
                <a:fontRef idx="minor">
                  <a:schemeClr val="tx1"/>
                </a:fontRef>
              </p:style>
            </p:cxnSp>
            <p:sp>
              <p:nvSpPr>
                <p:cNvPr id="30" name="Rectangle 29">
                  <a:extLst>
                    <a:ext uri="{FF2B5EF4-FFF2-40B4-BE49-F238E27FC236}">
                      <a16:creationId xmlns:a16="http://schemas.microsoft.com/office/drawing/2014/main" id="{96157EA7-70C0-4235-AC00-FC0E43A73DF5}"/>
                    </a:ext>
                  </a:extLst>
                </p:cNvPr>
                <p:cNvSpPr/>
                <p:nvPr/>
              </p:nvSpPr>
              <p:spPr>
                <a:xfrm>
                  <a:off x="1141563" y="4529154"/>
                  <a:ext cx="1216446" cy="63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AP</a:t>
                  </a:r>
                  <a:r>
                    <a:rPr lang="en-US" sz="1600" b="1">
                      <a:sym typeface="Wingdings" panose="05000000000000000000" pitchFamily="2" charset="2"/>
                    </a:rPr>
                    <a:t>: (name)</a:t>
                  </a:r>
                  <a:r>
                    <a:rPr lang="en-US" sz="1600" b="1"/>
                    <a:t> Enrichment</a:t>
                  </a:r>
                </a:p>
              </p:txBody>
            </p:sp>
          </p:grpSp>
          <p:sp>
            <p:nvSpPr>
              <p:cNvPr id="18" name="Oval 17">
                <a:extLst>
                  <a:ext uri="{FF2B5EF4-FFF2-40B4-BE49-F238E27FC236}">
                    <a16:creationId xmlns:a16="http://schemas.microsoft.com/office/drawing/2014/main" id="{BBB07239-72FA-4E72-9AD4-A261B00B8736}"/>
                  </a:ext>
                </a:extLst>
              </p:cNvPr>
              <p:cNvSpPr/>
              <p:nvPr/>
            </p:nvSpPr>
            <p:spPr>
              <a:xfrm>
                <a:off x="3770982" y="4688984"/>
                <a:ext cx="856484" cy="435316"/>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100 S</a:t>
                </a:r>
              </a:p>
            </p:txBody>
          </p:sp>
          <p:sp>
            <p:nvSpPr>
              <p:cNvPr id="19" name="Oval 18">
                <a:extLst>
                  <a:ext uri="{FF2B5EF4-FFF2-40B4-BE49-F238E27FC236}">
                    <a16:creationId xmlns:a16="http://schemas.microsoft.com/office/drawing/2014/main" id="{47A6E413-7448-4805-96D3-2D8952B4EB32}"/>
                  </a:ext>
                </a:extLst>
              </p:cNvPr>
              <p:cNvSpPr/>
              <p:nvPr/>
            </p:nvSpPr>
            <p:spPr>
              <a:xfrm>
                <a:off x="6539470" y="4652883"/>
                <a:ext cx="838158" cy="43531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150 S</a:t>
                </a:r>
              </a:p>
            </p:txBody>
          </p:sp>
          <p:sp>
            <p:nvSpPr>
              <p:cNvPr id="20" name="Rectangle 19">
                <a:extLst>
                  <a:ext uri="{FF2B5EF4-FFF2-40B4-BE49-F238E27FC236}">
                    <a16:creationId xmlns:a16="http://schemas.microsoft.com/office/drawing/2014/main" id="{47B32FB9-FF08-4F89-8D5F-E43924D26989}"/>
                  </a:ext>
                </a:extLst>
              </p:cNvPr>
              <p:cNvSpPr/>
              <p:nvPr/>
            </p:nvSpPr>
            <p:spPr>
              <a:xfrm>
                <a:off x="6398404" y="5246458"/>
                <a:ext cx="1177428" cy="74991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TRT: (name)</a:t>
                </a:r>
              </a:p>
              <a:p>
                <a:pPr algn="ctr"/>
                <a:r>
                  <a:rPr lang="en-US" sz="1400" b="1"/>
                  <a:t>5-8 Math</a:t>
                </a:r>
              </a:p>
            </p:txBody>
          </p:sp>
        </p:grpSp>
      </p:grpSp>
      <p:sp>
        <p:nvSpPr>
          <p:cNvPr id="31" name="TextBox 30">
            <a:extLst>
              <a:ext uri="{FF2B5EF4-FFF2-40B4-BE49-F238E27FC236}">
                <a16:creationId xmlns:a16="http://schemas.microsoft.com/office/drawing/2014/main" id="{A8C4A4BA-F30D-40C8-A1DF-C874BAA3D599}"/>
              </a:ext>
            </a:extLst>
          </p:cNvPr>
          <p:cNvSpPr txBox="1"/>
          <p:nvPr/>
        </p:nvSpPr>
        <p:spPr>
          <a:xfrm>
            <a:off x="545153" y="4542417"/>
            <a:ext cx="1432819" cy="461665"/>
          </a:xfrm>
          <a:prstGeom prst="rect">
            <a:avLst/>
          </a:prstGeom>
          <a:noFill/>
          <a:ln>
            <a:solidFill>
              <a:schemeClr val="tx1"/>
            </a:solidFill>
          </a:ln>
        </p:spPr>
        <p:txBody>
          <a:bodyPr wrap="square" rtlCol="0">
            <a:spAutoFit/>
          </a:bodyPr>
          <a:lstStyle/>
          <a:p>
            <a:pPr marL="115888" indent="-115888">
              <a:buFont typeface="Arial" panose="020B0604020202020204" pitchFamily="34" charset="0"/>
              <a:buChar char="•"/>
            </a:pPr>
            <a:r>
              <a:rPr lang="en-US" sz="1200"/>
              <a:t>10 special-area teachers (names)</a:t>
            </a:r>
          </a:p>
        </p:txBody>
      </p:sp>
      <p:sp>
        <p:nvSpPr>
          <p:cNvPr id="32" name="TextBox 31">
            <a:extLst>
              <a:ext uri="{FF2B5EF4-FFF2-40B4-BE49-F238E27FC236}">
                <a16:creationId xmlns:a16="http://schemas.microsoft.com/office/drawing/2014/main" id="{BFA96BD1-00D9-46D8-861A-D9A839724750}"/>
              </a:ext>
            </a:extLst>
          </p:cNvPr>
          <p:cNvSpPr txBox="1"/>
          <p:nvPr/>
        </p:nvSpPr>
        <p:spPr>
          <a:xfrm>
            <a:off x="2383012" y="4530995"/>
            <a:ext cx="1744075" cy="646331"/>
          </a:xfrm>
          <a:prstGeom prst="rect">
            <a:avLst/>
          </a:prstGeom>
          <a:noFill/>
          <a:ln>
            <a:solidFill>
              <a:schemeClr val="tx1"/>
            </a:solidFill>
          </a:ln>
        </p:spPr>
        <p:txBody>
          <a:bodyPr wrap="square" rtlCol="0">
            <a:spAutoFit/>
          </a:bodyPr>
          <a:lstStyle/>
          <a:p>
            <a:pPr marL="115888" indent="-115888">
              <a:buFont typeface="Arial" panose="020B0604020202020204" pitchFamily="34" charset="0"/>
              <a:buChar char="•"/>
            </a:pPr>
            <a:r>
              <a:rPr lang="en-US" sz="1200"/>
              <a:t>4 ELA teachers (names)</a:t>
            </a:r>
          </a:p>
          <a:p>
            <a:pPr marL="115888" indent="-115888">
              <a:buFont typeface="Arial" panose="020B0604020202020204" pitchFamily="34" charset="0"/>
              <a:buChar char="•"/>
            </a:pPr>
            <a:r>
              <a:rPr lang="en-US" sz="1200"/>
              <a:t>2 special education teachers (names)</a:t>
            </a:r>
          </a:p>
        </p:txBody>
      </p:sp>
      <p:sp>
        <p:nvSpPr>
          <p:cNvPr id="33" name="TextBox 32">
            <a:extLst>
              <a:ext uri="{FF2B5EF4-FFF2-40B4-BE49-F238E27FC236}">
                <a16:creationId xmlns:a16="http://schemas.microsoft.com/office/drawing/2014/main" id="{DB0756ED-D7A8-46CE-9761-094C61D82D33}"/>
              </a:ext>
            </a:extLst>
          </p:cNvPr>
          <p:cNvSpPr txBox="1"/>
          <p:nvPr/>
        </p:nvSpPr>
        <p:spPr>
          <a:xfrm>
            <a:off x="7345345" y="3691142"/>
            <a:ext cx="1628531" cy="276999"/>
          </a:xfrm>
          <a:prstGeom prst="rect">
            <a:avLst/>
          </a:prstGeom>
          <a:noFill/>
          <a:ln>
            <a:solidFill>
              <a:schemeClr val="tx1"/>
            </a:solidFill>
          </a:ln>
        </p:spPr>
        <p:txBody>
          <a:bodyPr wrap="square" rtlCol="0" anchor="t">
            <a:spAutoFit/>
          </a:bodyPr>
          <a:lstStyle/>
          <a:p>
            <a:r>
              <a:rPr lang="en-US" sz="1200"/>
              <a:t>8 K-4 teachers (names)</a:t>
            </a:r>
          </a:p>
        </p:txBody>
      </p:sp>
      <p:sp>
        <p:nvSpPr>
          <p:cNvPr id="36" name="Oval 35">
            <a:extLst>
              <a:ext uri="{FF2B5EF4-FFF2-40B4-BE49-F238E27FC236}">
                <a16:creationId xmlns:a16="http://schemas.microsoft.com/office/drawing/2014/main" id="{19A99E3E-5FD4-4FF9-8184-1A26BCDE60F0}"/>
              </a:ext>
            </a:extLst>
          </p:cNvPr>
          <p:cNvSpPr/>
          <p:nvPr/>
        </p:nvSpPr>
        <p:spPr>
          <a:xfrm>
            <a:off x="5035734" y="2633949"/>
            <a:ext cx="906278" cy="389553"/>
          </a:xfrm>
          <a:prstGeom prst="ellipse">
            <a:avLst/>
          </a:prstGeom>
          <a:solidFill>
            <a:schemeClr val="accent4"/>
          </a:solidFill>
          <a:ln>
            <a:solidFill>
              <a:srgbClr val="3FA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cs typeface="Calibri"/>
              </a:rPr>
              <a:t>450 s</a:t>
            </a:r>
          </a:p>
        </p:txBody>
      </p:sp>
      <p:cxnSp>
        <p:nvCxnSpPr>
          <p:cNvPr id="38" name="Straight Connector 37">
            <a:extLst>
              <a:ext uri="{FF2B5EF4-FFF2-40B4-BE49-F238E27FC236}">
                <a16:creationId xmlns:a16="http://schemas.microsoft.com/office/drawing/2014/main" id="{D480F177-96CF-43C4-A86D-A56A32C50F89}"/>
              </a:ext>
            </a:extLst>
          </p:cNvPr>
          <p:cNvCxnSpPr>
            <a:cxnSpLocks/>
          </p:cNvCxnSpPr>
          <p:nvPr/>
        </p:nvCxnSpPr>
        <p:spPr>
          <a:xfrm flipV="1">
            <a:off x="7833009" y="3462059"/>
            <a:ext cx="0" cy="224743"/>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4E1EC389-E272-40F7-A906-A92B9B1386C7}"/>
              </a:ext>
            </a:extLst>
          </p:cNvPr>
          <p:cNvCxnSpPr>
            <a:cxnSpLocks/>
          </p:cNvCxnSpPr>
          <p:nvPr/>
        </p:nvCxnSpPr>
        <p:spPr>
          <a:xfrm flipV="1">
            <a:off x="5402797" y="4311720"/>
            <a:ext cx="0" cy="198009"/>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A6A4992E-977A-4B24-9849-F5CCB4045AD9}"/>
              </a:ext>
            </a:extLst>
          </p:cNvPr>
          <p:cNvCxnSpPr>
            <a:cxnSpLocks/>
          </p:cNvCxnSpPr>
          <p:nvPr/>
        </p:nvCxnSpPr>
        <p:spPr>
          <a:xfrm flipV="1">
            <a:off x="3269650" y="4333450"/>
            <a:ext cx="0" cy="19800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50910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8F9CA-E2B0-4026-9F6B-9D1F1386C83B}"/>
              </a:ext>
            </a:extLst>
          </p:cNvPr>
          <p:cNvSpPr>
            <a:spLocks noGrp="1"/>
          </p:cNvSpPr>
          <p:nvPr>
            <p:ph type="body" sz="quarter" idx="17"/>
          </p:nvPr>
        </p:nvSpPr>
        <p:spPr>
          <a:xfrm>
            <a:off x="1" y="314793"/>
            <a:ext cx="9144000" cy="1138140"/>
          </a:xfrm>
        </p:spPr>
        <p:txBody>
          <a:bodyPr/>
          <a:lstStyle/>
          <a:p>
            <a:r>
              <a:rPr lang="en-US" sz="3600" dirty="0">
                <a:latin typeface="Cambria"/>
              </a:rPr>
              <a:t>Building Your Organizational Chart</a:t>
            </a:r>
            <a:br>
              <a:rPr lang="en-US" sz="3600" dirty="0"/>
            </a:br>
            <a:r>
              <a:rPr lang="en-US" sz="3600" dirty="0">
                <a:latin typeface="Cambria"/>
              </a:rPr>
              <a:t>in the OC School Excellence Portal</a:t>
            </a:r>
            <a:endParaRPr lang="en-US" dirty="0"/>
          </a:p>
        </p:txBody>
      </p:sp>
      <p:sp>
        <p:nvSpPr>
          <p:cNvPr id="4" name="Rectangle 3">
            <a:extLst>
              <a:ext uri="{FF2B5EF4-FFF2-40B4-BE49-F238E27FC236}">
                <a16:creationId xmlns:a16="http://schemas.microsoft.com/office/drawing/2014/main" id="{237FEB19-F1B2-4E19-88B3-D7A134908C21}"/>
              </a:ext>
            </a:extLst>
          </p:cNvPr>
          <p:cNvSpPr/>
          <p:nvPr/>
        </p:nvSpPr>
        <p:spPr>
          <a:xfrm>
            <a:off x="0" y="1607127"/>
            <a:ext cx="9144000" cy="6768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Document your organizational chart in the OC portal. </a:t>
            </a:r>
          </a:p>
        </p:txBody>
      </p:sp>
      <p:sp>
        <p:nvSpPr>
          <p:cNvPr id="5" name="Rectangle 4">
            <a:extLst>
              <a:ext uri="{FF2B5EF4-FFF2-40B4-BE49-F238E27FC236}">
                <a16:creationId xmlns:a16="http://schemas.microsoft.com/office/drawing/2014/main" id="{961F580E-AA36-43CD-9513-44ADC5BF4555}"/>
              </a:ext>
            </a:extLst>
          </p:cNvPr>
          <p:cNvSpPr/>
          <p:nvPr/>
        </p:nvSpPr>
        <p:spPr>
          <a:xfrm>
            <a:off x="198783" y="2404133"/>
            <a:ext cx="8564217" cy="830997"/>
          </a:xfrm>
          <a:prstGeom prst="rect">
            <a:avLst/>
          </a:prstGeom>
        </p:spPr>
        <p:txBody>
          <a:bodyPr wrap="square">
            <a:spAutoFit/>
          </a:bodyPr>
          <a:lstStyle/>
          <a:p>
            <a:r>
              <a:rPr lang="en-US" sz="2400" dirty="0">
                <a:cs typeface="Calibri" panose="020F0502020204030204"/>
              </a:rPr>
              <a:t>To edit your org chart:</a:t>
            </a:r>
          </a:p>
          <a:p>
            <a:pPr marL="346075" lvl="1" indent="-284163">
              <a:lnSpc>
                <a:spcPct val="100000"/>
              </a:lnSpc>
              <a:spcBef>
                <a:spcPts val="0"/>
              </a:spcBef>
              <a:buFont typeface="Arial,Sans-Serif"/>
              <a:buChar char="•"/>
            </a:pPr>
            <a:r>
              <a:rPr lang="en-US" sz="2400" dirty="0">
                <a:cs typeface="Calibri" panose="020F0502020204030204"/>
              </a:rPr>
              <a:t>Click </a:t>
            </a:r>
            <a:r>
              <a:rPr lang="en-US" sz="2400" b="1" dirty="0">
                <a:solidFill>
                  <a:srgbClr val="FF0000"/>
                </a:solidFill>
                <a:cs typeface="Calibri" panose="020F0502020204030204"/>
              </a:rPr>
              <a:t>Edit Org Chart </a:t>
            </a:r>
            <a:r>
              <a:rPr lang="en-US" sz="2400" dirty="0">
                <a:cs typeface="Calibri" panose="020F0502020204030204"/>
              </a:rPr>
              <a:t>to begin editing your Organizational Chart</a:t>
            </a:r>
          </a:p>
        </p:txBody>
      </p:sp>
      <p:pic>
        <p:nvPicPr>
          <p:cNvPr id="6" name="Picture 5">
            <a:extLst>
              <a:ext uri="{FF2B5EF4-FFF2-40B4-BE49-F238E27FC236}">
                <a16:creationId xmlns:a16="http://schemas.microsoft.com/office/drawing/2014/main" id="{BB1C5447-C138-432F-95A9-FBDA5249FF20}"/>
              </a:ext>
            </a:extLst>
          </p:cNvPr>
          <p:cNvPicPr>
            <a:picLocks noChangeAspect="1"/>
          </p:cNvPicPr>
          <p:nvPr/>
        </p:nvPicPr>
        <p:blipFill rotWithShape="1">
          <a:blip r:embed="rId3">
            <a:extLst>
              <a:ext uri="{28A0092B-C50C-407E-A947-70E740481C1C}">
                <a14:useLocalDpi xmlns:a14="http://schemas.microsoft.com/office/drawing/2010/main" val="0"/>
              </a:ext>
            </a:extLst>
          </a:blip>
          <a:srcRect l="2212" t="2353" b="23142"/>
          <a:stretch/>
        </p:blipFill>
        <p:spPr>
          <a:xfrm>
            <a:off x="2864224" y="3429000"/>
            <a:ext cx="2853656" cy="2332705"/>
          </a:xfrm>
          <a:prstGeom prst="rect">
            <a:avLst/>
          </a:prstGeom>
          <a:ln>
            <a:solidFill>
              <a:schemeClr val="tx1"/>
            </a:solidFill>
          </a:ln>
        </p:spPr>
      </p:pic>
    </p:spTree>
    <p:extLst>
      <p:ext uri="{BB962C8B-B14F-4D97-AF65-F5344CB8AC3E}">
        <p14:creationId xmlns:p14="http://schemas.microsoft.com/office/powerpoint/2010/main" val="406313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8F9CA-E2B0-4026-9F6B-9D1F1386C83B}"/>
              </a:ext>
            </a:extLst>
          </p:cNvPr>
          <p:cNvSpPr>
            <a:spLocks noGrp="1"/>
          </p:cNvSpPr>
          <p:nvPr>
            <p:ph type="body" sz="quarter" idx="17"/>
          </p:nvPr>
        </p:nvSpPr>
        <p:spPr>
          <a:xfrm>
            <a:off x="1" y="314793"/>
            <a:ext cx="9144000" cy="1138140"/>
          </a:xfrm>
        </p:spPr>
        <p:txBody>
          <a:bodyPr/>
          <a:lstStyle/>
          <a:p>
            <a:r>
              <a:rPr lang="en-US" sz="3600" dirty="0">
                <a:latin typeface="Cambria"/>
              </a:rPr>
              <a:t>Building Your Organizational Chart</a:t>
            </a:r>
            <a:br>
              <a:rPr lang="en-US" sz="3600" dirty="0"/>
            </a:br>
            <a:r>
              <a:rPr lang="en-US" sz="3600" dirty="0">
                <a:latin typeface="Cambria"/>
              </a:rPr>
              <a:t>in the OC School Excellence Portal</a:t>
            </a:r>
          </a:p>
        </p:txBody>
      </p:sp>
      <p:sp>
        <p:nvSpPr>
          <p:cNvPr id="4" name="Rectangle 3">
            <a:extLst>
              <a:ext uri="{FF2B5EF4-FFF2-40B4-BE49-F238E27FC236}">
                <a16:creationId xmlns:a16="http://schemas.microsoft.com/office/drawing/2014/main" id="{237FEB19-F1B2-4E19-88B3-D7A134908C21}"/>
              </a:ext>
            </a:extLst>
          </p:cNvPr>
          <p:cNvSpPr/>
          <p:nvPr/>
        </p:nvSpPr>
        <p:spPr>
          <a:xfrm>
            <a:off x="0" y="1607127"/>
            <a:ext cx="9144000" cy="67680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Document your organizational chart in the OC portal. </a:t>
            </a:r>
          </a:p>
        </p:txBody>
      </p:sp>
      <p:sp>
        <p:nvSpPr>
          <p:cNvPr id="5" name="Rectangle 4">
            <a:extLst>
              <a:ext uri="{FF2B5EF4-FFF2-40B4-BE49-F238E27FC236}">
                <a16:creationId xmlns:a16="http://schemas.microsoft.com/office/drawing/2014/main" id="{961F580E-AA36-43CD-9513-44ADC5BF4555}"/>
              </a:ext>
            </a:extLst>
          </p:cNvPr>
          <p:cNvSpPr/>
          <p:nvPr/>
        </p:nvSpPr>
        <p:spPr>
          <a:xfrm>
            <a:off x="198783" y="2404133"/>
            <a:ext cx="8513417" cy="1200329"/>
          </a:xfrm>
          <a:prstGeom prst="rect">
            <a:avLst/>
          </a:prstGeom>
        </p:spPr>
        <p:txBody>
          <a:bodyPr wrap="square">
            <a:spAutoFit/>
          </a:bodyPr>
          <a:lstStyle/>
          <a:p>
            <a:r>
              <a:rPr lang="en-US" sz="2400" dirty="0">
                <a:cs typeface="Calibri" panose="020F0502020204030204"/>
              </a:rPr>
              <a:t>To update your org chart:</a:t>
            </a:r>
          </a:p>
          <a:p>
            <a:pPr marL="346075" lvl="1" indent="-284163">
              <a:lnSpc>
                <a:spcPct val="100000"/>
              </a:lnSpc>
              <a:spcBef>
                <a:spcPts val="0"/>
              </a:spcBef>
              <a:buFont typeface="Arial,Sans-Serif"/>
              <a:buChar char="•"/>
            </a:pPr>
            <a:r>
              <a:rPr lang="en-US" sz="2400" dirty="0">
                <a:cs typeface="Calibri" panose="020F0502020204030204"/>
              </a:rPr>
              <a:t>Click </a:t>
            </a:r>
            <a:r>
              <a:rPr lang="en-US" sz="2400" b="1" dirty="0">
                <a:solidFill>
                  <a:srgbClr val="FF0000"/>
                </a:solidFill>
                <a:cs typeface="Calibri" panose="020F0502020204030204"/>
              </a:rPr>
              <a:t>Add Team Member</a:t>
            </a:r>
            <a:r>
              <a:rPr lang="en-US" sz="2400" dirty="0">
                <a:solidFill>
                  <a:srgbClr val="FF0000"/>
                </a:solidFill>
                <a:cs typeface="Calibri" panose="020F0502020204030204"/>
              </a:rPr>
              <a:t> </a:t>
            </a:r>
            <a:r>
              <a:rPr lang="en-US" sz="2400" dirty="0">
                <a:cs typeface="Calibri" panose="020F0502020204030204"/>
              </a:rPr>
              <a:t>to add a new team member to that staff’s team.</a:t>
            </a:r>
          </a:p>
        </p:txBody>
      </p:sp>
      <p:pic>
        <p:nvPicPr>
          <p:cNvPr id="7" name="Picture 6">
            <a:extLst>
              <a:ext uri="{FF2B5EF4-FFF2-40B4-BE49-F238E27FC236}">
                <a16:creationId xmlns:a16="http://schemas.microsoft.com/office/drawing/2014/main" id="{4D2F0412-F418-45AF-AD7C-CD2BD5F61C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0021" y="3604462"/>
            <a:ext cx="6363957" cy="2531044"/>
          </a:xfrm>
          <a:prstGeom prst="rect">
            <a:avLst/>
          </a:prstGeom>
          <a:ln>
            <a:solidFill>
              <a:schemeClr val="tx1"/>
            </a:solidFill>
          </a:ln>
        </p:spPr>
      </p:pic>
    </p:spTree>
    <p:extLst>
      <p:ext uri="{BB962C8B-B14F-4D97-AF65-F5344CB8AC3E}">
        <p14:creationId xmlns:p14="http://schemas.microsoft.com/office/powerpoint/2010/main" val="36996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8F9CA-E2B0-4026-9F6B-9D1F1386C83B}"/>
              </a:ext>
            </a:extLst>
          </p:cNvPr>
          <p:cNvSpPr>
            <a:spLocks noGrp="1"/>
          </p:cNvSpPr>
          <p:nvPr>
            <p:ph type="body" sz="quarter" idx="17"/>
          </p:nvPr>
        </p:nvSpPr>
        <p:spPr>
          <a:xfrm>
            <a:off x="1" y="314793"/>
            <a:ext cx="9144000" cy="1138140"/>
          </a:xfrm>
        </p:spPr>
        <p:txBody>
          <a:bodyPr/>
          <a:lstStyle/>
          <a:p>
            <a:r>
              <a:rPr lang="en-US" sz="3600" dirty="0">
                <a:latin typeface="Cambria"/>
              </a:rPr>
              <a:t>Building Your Organizational Chart </a:t>
            </a:r>
            <a:br>
              <a:rPr lang="en-US" sz="3600" dirty="0">
                <a:latin typeface="Cambria"/>
              </a:rPr>
            </a:br>
            <a:r>
              <a:rPr lang="en-US" sz="3600" dirty="0">
                <a:latin typeface="Cambria"/>
              </a:rPr>
              <a:t>in the OC School Excellence Portal</a:t>
            </a:r>
          </a:p>
        </p:txBody>
      </p:sp>
      <p:sp>
        <p:nvSpPr>
          <p:cNvPr id="4" name="Rectangle 3">
            <a:extLst>
              <a:ext uri="{FF2B5EF4-FFF2-40B4-BE49-F238E27FC236}">
                <a16:creationId xmlns:a16="http://schemas.microsoft.com/office/drawing/2014/main" id="{237FEB19-F1B2-4E19-88B3-D7A134908C21}"/>
              </a:ext>
            </a:extLst>
          </p:cNvPr>
          <p:cNvSpPr/>
          <p:nvPr/>
        </p:nvSpPr>
        <p:spPr>
          <a:xfrm>
            <a:off x="0" y="1606379"/>
            <a:ext cx="9144000" cy="67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Document your organizational chart in the OC portal. </a:t>
            </a:r>
          </a:p>
        </p:txBody>
      </p:sp>
      <p:sp>
        <p:nvSpPr>
          <p:cNvPr id="5" name="Rectangle 4">
            <a:extLst>
              <a:ext uri="{FF2B5EF4-FFF2-40B4-BE49-F238E27FC236}">
                <a16:creationId xmlns:a16="http://schemas.microsoft.com/office/drawing/2014/main" id="{961F580E-AA36-43CD-9513-44ADC5BF4555}"/>
              </a:ext>
            </a:extLst>
          </p:cNvPr>
          <p:cNvSpPr/>
          <p:nvPr/>
        </p:nvSpPr>
        <p:spPr>
          <a:xfrm>
            <a:off x="198783" y="2404133"/>
            <a:ext cx="7148048" cy="1200329"/>
          </a:xfrm>
          <a:prstGeom prst="rect">
            <a:avLst/>
          </a:prstGeom>
        </p:spPr>
        <p:txBody>
          <a:bodyPr wrap="square">
            <a:spAutoFit/>
          </a:bodyPr>
          <a:lstStyle/>
          <a:p>
            <a:r>
              <a:rPr lang="en-US" sz="2400" dirty="0">
                <a:cs typeface="Calibri" panose="020F0502020204030204"/>
              </a:rPr>
              <a:t>To update your org chart:</a:t>
            </a:r>
          </a:p>
          <a:p>
            <a:pPr marL="346075" lvl="1" indent="-284163">
              <a:lnSpc>
                <a:spcPct val="100000"/>
              </a:lnSpc>
              <a:spcBef>
                <a:spcPts val="0"/>
              </a:spcBef>
              <a:buFont typeface="Arial,Sans-Serif"/>
              <a:buChar char="•"/>
            </a:pPr>
            <a:r>
              <a:rPr lang="en-US" sz="2400" dirty="0">
                <a:cs typeface="Calibri" panose="020F0502020204030204"/>
              </a:rPr>
              <a:t>Select the team member from the list</a:t>
            </a:r>
          </a:p>
          <a:p>
            <a:pPr marL="346075" lvl="1" indent="-284163">
              <a:lnSpc>
                <a:spcPct val="100000"/>
              </a:lnSpc>
              <a:spcBef>
                <a:spcPts val="0"/>
              </a:spcBef>
              <a:buFont typeface="Arial,Sans-Serif"/>
              <a:buChar char="•"/>
            </a:pPr>
            <a:r>
              <a:rPr lang="en-US" sz="2400" i="1" dirty="0">
                <a:cs typeface="Calibri" panose="020F0502020204030204"/>
              </a:rPr>
              <a:t>Is the team member not listed?</a:t>
            </a:r>
            <a:r>
              <a:rPr lang="en-US" sz="2400" dirty="0">
                <a:cs typeface="Calibri" panose="020F0502020204030204"/>
              </a:rPr>
              <a:t> Add a new one!</a:t>
            </a:r>
          </a:p>
        </p:txBody>
      </p:sp>
      <p:pic>
        <p:nvPicPr>
          <p:cNvPr id="7" name="Picture 6">
            <a:extLst>
              <a:ext uri="{FF2B5EF4-FFF2-40B4-BE49-F238E27FC236}">
                <a16:creationId xmlns:a16="http://schemas.microsoft.com/office/drawing/2014/main" id="{4BC2A3E7-BD5D-4D14-9A42-FC0F8D490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9434" y="3707799"/>
            <a:ext cx="6269330" cy="2489081"/>
          </a:xfrm>
          <a:prstGeom prst="rect">
            <a:avLst/>
          </a:prstGeom>
          <a:ln>
            <a:solidFill>
              <a:schemeClr val="tx1"/>
            </a:solidFill>
          </a:ln>
        </p:spPr>
      </p:pic>
    </p:spTree>
    <p:extLst>
      <p:ext uri="{BB962C8B-B14F-4D97-AF65-F5344CB8AC3E}">
        <p14:creationId xmlns:p14="http://schemas.microsoft.com/office/powerpoint/2010/main" val="127710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8F9CA-E2B0-4026-9F6B-9D1F1386C83B}"/>
              </a:ext>
            </a:extLst>
          </p:cNvPr>
          <p:cNvSpPr>
            <a:spLocks noGrp="1"/>
          </p:cNvSpPr>
          <p:nvPr>
            <p:ph type="body" sz="quarter" idx="17"/>
          </p:nvPr>
        </p:nvSpPr>
        <p:spPr>
          <a:xfrm>
            <a:off x="1" y="314793"/>
            <a:ext cx="9144000" cy="1138140"/>
          </a:xfrm>
        </p:spPr>
        <p:txBody>
          <a:bodyPr/>
          <a:lstStyle/>
          <a:p>
            <a:r>
              <a:rPr lang="en-US" sz="3600" dirty="0"/>
              <a:t>Building Your Organizational Chart in</a:t>
            </a:r>
            <a:br>
              <a:rPr lang="en-US" sz="3600" dirty="0"/>
            </a:br>
            <a:r>
              <a:rPr lang="en-US" sz="3600" dirty="0"/>
              <a:t>the OC School Excellence Portal</a:t>
            </a:r>
          </a:p>
        </p:txBody>
      </p:sp>
      <p:sp>
        <p:nvSpPr>
          <p:cNvPr id="4" name="Rectangle 3">
            <a:extLst>
              <a:ext uri="{FF2B5EF4-FFF2-40B4-BE49-F238E27FC236}">
                <a16:creationId xmlns:a16="http://schemas.microsoft.com/office/drawing/2014/main" id="{237FEB19-F1B2-4E19-88B3-D7A134908C21}"/>
              </a:ext>
            </a:extLst>
          </p:cNvPr>
          <p:cNvSpPr/>
          <p:nvPr/>
        </p:nvSpPr>
        <p:spPr>
          <a:xfrm>
            <a:off x="0" y="1606377"/>
            <a:ext cx="9144000" cy="67755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Document your organizational chart in the OC portal. </a:t>
            </a:r>
          </a:p>
        </p:txBody>
      </p:sp>
      <p:sp>
        <p:nvSpPr>
          <p:cNvPr id="5" name="Rectangle 4">
            <a:extLst>
              <a:ext uri="{FF2B5EF4-FFF2-40B4-BE49-F238E27FC236}">
                <a16:creationId xmlns:a16="http://schemas.microsoft.com/office/drawing/2014/main" id="{961F580E-AA36-43CD-9513-44ADC5BF4555}"/>
              </a:ext>
            </a:extLst>
          </p:cNvPr>
          <p:cNvSpPr/>
          <p:nvPr/>
        </p:nvSpPr>
        <p:spPr>
          <a:xfrm>
            <a:off x="198782" y="2501118"/>
            <a:ext cx="5126979" cy="3046988"/>
          </a:xfrm>
          <a:prstGeom prst="rect">
            <a:avLst/>
          </a:prstGeom>
        </p:spPr>
        <p:txBody>
          <a:bodyPr wrap="square">
            <a:spAutoFit/>
          </a:bodyPr>
          <a:lstStyle/>
          <a:p>
            <a:r>
              <a:rPr lang="en-US" sz="2400" dirty="0">
                <a:cs typeface="Calibri" panose="020F0502020204030204"/>
              </a:rPr>
              <a:t>To update your org chart:</a:t>
            </a:r>
          </a:p>
          <a:p>
            <a:pPr marL="285750" indent="-285750">
              <a:buFont typeface="Arial,Sans-Serif"/>
              <a:buChar char="•"/>
            </a:pPr>
            <a:r>
              <a:rPr lang="en-US" sz="2400" i="1" dirty="0">
                <a:cs typeface="Calibri" panose="020F0502020204030204"/>
              </a:rPr>
              <a:t>Is there something listed incorrectly?</a:t>
            </a:r>
            <a:r>
              <a:rPr lang="en-US" sz="2400" dirty="0">
                <a:cs typeface="Calibri" panose="020F0502020204030204"/>
              </a:rPr>
              <a:t> Add or change information about a team member by clicking </a:t>
            </a:r>
            <a:r>
              <a:rPr lang="en-US" sz="2400" b="1" dirty="0">
                <a:solidFill>
                  <a:srgbClr val="FF0000"/>
                </a:solidFill>
                <a:cs typeface="Calibri" panose="020F0502020204030204"/>
              </a:rPr>
              <a:t>edit</a:t>
            </a:r>
            <a:r>
              <a:rPr lang="en-US" sz="2400" dirty="0">
                <a:cs typeface="Calibri" panose="020F0502020204030204"/>
              </a:rPr>
              <a:t>.</a:t>
            </a:r>
          </a:p>
          <a:p>
            <a:pPr marL="285750" indent="-285750">
              <a:buFont typeface="Arial,Sans-Serif"/>
              <a:buChar char="•"/>
            </a:pPr>
            <a:r>
              <a:rPr lang="en-US" sz="2400" i="1" dirty="0">
                <a:cs typeface="Calibri" panose="020F0502020204030204"/>
              </a:rPr>
              <a:t>Need to add a staff to a different team? </a:t>
            </a:r>
            <a:r>
              <a:rPr lang="en-US" sz="2400" dirty="0">
                <a:cs typeface="Calibri" panose="020F0502020204030204"/>
              </a:rPr>
              <a:t>Click </a:t>
            </a:r>
            <a:r>
              <a:rPr lang="en-US" sz="2400" b="1" dirty="0">
                <a:solidFill>
                  <a:srgbClr val="FF0000"/>
                </a:solidFill>
                <a:cs typeface="Calibri" panose="020F0502020204030204"/>
              </a:rPr>
              <a:t>Remove this Team Member</a:t>
            </a:r>
            <a:r>
              <a:rPr lang="en-US" sz="2400" dirty="0">
                <a:cs typeface="Calibri" panose="020F0502020204030204"/>
              </a:rPr>
              <a:t>. Then you can add them to a new team!</a:t>
            </a:r>
          </a:p>
        </p:txBody>
      </p:sp>
      <p:pic>
        <p:nvPicPr>
          <p:cNvPr id="7" name="Picture 6">
            <a:extLst>
              <a:ext uri="{FF2B5EF4-FFF2-40B4-BE49-F238E27FC236}">
                <a16:creationId xmlns:a16="http://schemas.microsoft.com/office/drawing/2014/main" id="{3D194913-42D2-41B7-9A72-450D29F79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3663" y="2993366"/>
            <a:ext cx="3071217" cy="2552700"/>
          </a:xfrm>
          <a:prstGeom prst="rect">
            <a:avLst/>
          </a:prstGeom>
          <a:ln>
            <a:solidFill>
              <a:schemeClr val="tx1"/>
            </a:solidFill>
          </a:ln>
        </p:spPr>
      </p:pic>
    </p:spTree>
    <p:extLst>
      <p:ext uri="{BB962C8B-B14F-4D97-AF65-F5344CB8AC3E}">
        <p14:creationId xmlns:p14="http://schemas.microsoft.com/office/powerpoint/2010/main" val="147268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88F9CA-E2B0-4026-9F6B-9D1F1386C83B}"/>
              </a:ext>
            </a:extLst>
          </p:cNvPr>
          <p:cNvSpPr>
            <a:spLocks noGrp="1"/>
          </p:cNvSpPr>
          <p:nvPr>
            <p:ph type="body" sz="quarter" idx="17"/>
          </p:nvPr>
        </p:nvSpPr>
        <p:spPr>
          <a:xfrm>
            <a:off x="1" y="314793"/>
            <a:ext cx="9144000" cy="1138140"/>
          </a:xfrm>
        </p:spPr>
        <p:txBody>
          <a:bodyPr/>
          <a:lstStyle/>
          <a:p>
            <a:r>
              <a:rPr lang="en-US" sz="3600"/>
              <a:t>Review Your Organizational  Chart in</a:t>
            </a:r>
            <a:br>
              <a:rPr lang="en-US" sz="3600"/>
            </a:br>
            <a:r>
              <a:rPr lang="en-US" sz="3600"/>
              <a:t>the OC School Excellence Portal</a:t>
            </a:r>
          </a:p>
        </p:txBody>
      </p:sp>
      <p:sp>
        <p:nvSpPr>
          <p:cNvPr id="4" name="Rectangle 3">
            <a:extLst>
              <a:ext uri="{FF2B5EF4-FFF2-40B4-BE49-F238E27FC236}">
                <a16:creationId xmlns:a16="http://schemas.microsoft.com/office/drawing/2014/main" id="{237FEB19-F1B2-4E19-88B3-D7A134908C21}"/>
              </a:ext>
            </a:extLst>
          </p:cNvPr>
          <p:cNvSpPr/>
          <p:nvPr/>
        </p:nvSpPr>
        <p:spPr>
          <a:xfrm>
            <a:off x="0" y="1514492"/>
            <a:ext cx="9144000" cy="7694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Review your organizational chart in the OC portal. </a:t>
            </a:r>
          </a:p>
        </p:txBody>
      </p:sp>
      <p:sp>
        <p:nvSpPr>
          <p:cNvPr id="9" name="TextBox 8">
            <a:extLst>
              <a:ext uri="{FF2B5EF4-FFF2-40B4-BE49-F238E27FC236}">
                <a16:creationId xmlns:a16="http://schemas.microsoft.com/office/drawing/2014/main" id="{B08B8577-FD1A-45EA-B0C9-457B0613B882}"/>
              </a:ext>
            </a:extLst>
          </p:cNvPr>
          <p:cNvSpPr txBox="1"/>
          <p:nvPr/>
        </p:nvSpPr>
        <p:spPr>
          <a:xfrm>
            <a:off x="4953000" y="5820453"/>
            <a:ext cx="4191000" cy="369332"/>
          </a:xfrm>
          <a:prstGeom prst="rect">
            <a:avLst/>
          </a:prstGeom>
          <a:solidFill>
            <a:srgbClr val="C9C9C9"/>
          </a:solidFill>
          <a:ln>
            <a:solidFill>
              <a:schemeClr val="accent4">
                <a:lumMod val="50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Time for </a:t>
            </a:r>
            <a:r>
              <a:rPr lang="en-US" b="1">
                <a:solidFill>
                  <a:prstClr val="black"/>
                </a:solidFill>
                <a:latin typeface="Calibri" panose="020F0502020204030204"/>
              </a:rPr>
              <a:t>activity</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10 minutes</a:t>
            </a:r>
          </a:p>
        </p:txBody>
      </p:sp>
      <p:sp>
        <p:nvSpPr>
          <p:cNvPr id="6" name="Rectangle 5">
            <a:extLst>
              <a:ext uri="{FF2B5EF4-FFF2-40B4-BE49-F238E27FC236}">
                <a16:creationId xmlns:a16="http://schemas.microsoft.com/office/drawing/2014/main" id="{01A48EF4-8175-48BC-89B3-7742601648BB}"/>
              </a:ext>
            </a:extLst>
          </p:cNvPr>
          <p:cNvSpPr/>
          <p:nvPr/>
        </p:nvSpPr>
        <p:spPr>
          <a:xfrm>
            <a:off x="215153" y="2482531"/>
            <a:ext cx="4204447" cy="3785652"/>
          </a:xfrm>
          <a:prstGeom prst="rect">
            <a:avLst/>
          </a:prstGeom>
        </p:spPr>
        <p:txBody>
          <a:bodyPr wrap="square">
            <a:spAutoFit/>
          </a:bodyPr>
          <a:lstStyle/>
          <a:p>
            <a:r>
              <a:rPr lang="en-US" sz="2400">
                <a:cs typeface="Calibri" panose="020F0502020204030204"/>
              </a:rPr>
              <a:t>Ensure that your organizational chart includes:</a:t>
            </a:r>
          </a:p>
          <a:p>
            <a:pPr marL="290513" lvl="1" indent="-290513">
              <a:lnSpc>
                <a:spcPct val="100000"/>
              </a:lnSpc>
              <a:spcBef>
                <a:spcPts val="0"/>
              </a:spcBef>
              <a:buFont typeface="Arial,Sans-Serif"/>
              <a:buChar char="•"/>
            </a:pPr>
            <a:r>
              <a:rPr lang="en-US" sz="2400">
                <a:cs typeface="Calibri" panose="020F0502020204030204"/>
              </a:rPr>
              <a:t>Members of your Instructional Team of Leaders, particularly OC leaders</a:t>
            </a:r>
          </a:p>
          <a:p>
            <a:pPr marL="290513" lvl="1" indent="-290513">
              <a:lnSpc>
                <a:spcPct val="100000"/>
              </a:lnSpc>
              <a:spcBef>
                <a:spcPts val="0"/>
              </a:spcBef>
              <a:buFont typeface="Arial,Sans-Serif"/>
              <a:buChar char="•"/>
            </a:pPr>
            <a:r>
              <a:rPr lang="en-US" sz="2400">
                <a:cs typeface="Calibri" panose="020F0502020204030204"/>
              </a:rPr>
              <a:t>Names of teachers in each of the MCL, TRT, and RA roles and on an MCL team</a:t>
            </a:r>
          </a:p>
          <a:p>
            <a:pPr marL="290513" lvl="1" indent="-290513">
              <a:lnSpc>
                <a:spcPct val="100000"/>
              </a:lnSpc>
              <a:spcBef>
                <a:spcPts val="0"/>
              </a:spcBef>
              <a:buFont typeface="Arial,Sans-Serif"/>
              <a:buChar char="•"/>
            </a:pPr>
            <a:r>
              <a:rPr lang="en-US" sz="2400">
                <a:cs typeface="Calibri" panose="020F0502020204030204"/>
              </a:rPr>
              <a:t>The subject, grade, and number of students reached.</a:t>
            </a:r>
          </a:p>
        </p:txBody>
      </p:sp>
      <p:sp>
        <p:nvSpPr>
          <p:cNvPr id="5" name="Rectangle 4">
            <a:extLst>
              <a:ext uri="{FF2B5EF4-FFF2-40B4-BE49-F238E27FC236}">
                <a16:creationId xmlns:a16="http://schemas.microsoft.com/office/drawing/2014/main" id="{961F580E-AA36-43CD-9513-44ADC5BF4555}"/>
              </a:ext>
            </a:extLst>
          </p:cNvPr>
          <p:cNvSpPr/>
          <p:nvPr/>
        </p:nvSpPr>
        <p:spPr>
          <a:xfrm>
            <a:off x="4572000" y="2482531"/>
            <a:ext cx="4356847" cy="3046988"/>
          </a:xfrm>
          <a:prstGeom prst="rect">
            <a:avLst/>
          </a:prstGeom>
        </p:spPr>
        <p:txBody>
          <a:bodyPr wrap="square" anchor="t">
            <a:spAutoFit/>
          </a:bodyPr>
          <a:lstStyle/>
          <a:p>
            <a:r>
              <a:rPr lang="en-US" sz="2400">
                <a:cs typeface="Calibri" panose="020F0502020204030204"/>
              </a:rPr>
              <a:t>To update your org chart:</a:t>
            </a:r>
          </a:p>
          <a:p>
            <a:pPr marL="346075" lvl="1" indent="-290195">
              <a:lnSpc>
                <a:spcPct val="100000"/>
              </a:lnSpc>
              <a:spcBef>
                <a:spcPts val="0"/>
              </a:spcBef>
              <a:buFont typeface="Arial,Sans-Serif"/>
              <a:buChar char="•"/>
            </a:pPr>
            <a:r>
              <a:rPr lang="en-US" sz="2400">
                <a:cs typeface="Calibri" panose="020F0502020204030204"/>
              </a:rPr>
              <a:t>Click </a:t>
            </a:r>
            <a:r>
              <a:rPr lang="en-US" sz="2400" b="1">
                <a:cs typeface="Calibri" panose="020F0502020204030204"/>
              </a:rPr>
              <a:t>Add Team Member</a:t>
            </a:r>
            <a:r>
              <a:rPr lang="en-US" sz="2400">
                <a:cs typeface="Calibri" panose="020F0502020204030204"/>
              </a:rPr>
              <a:t> to add a new team member.</a:t>
            </a:r>
          </a:p>
          <a:p>
            <a:pPr marL="346075" lvl="1" indent="-290195">
              <a:buFont typeface="Arial,Sans-Serif"/>
              <a:buChar char="•"/>
            </a:pPr>
            <a:r>
              <a:rPr lang="en-US" sz="2400">
                <a:cs typeface="Calibri" panose="020F0502020204030204"/>
              </a:rPr>
              <a:t>Select the team member from the list, or add a new one.</a:t>
            </a:r>
          </a:p>
          <a:p>
            <a:pPr marL="346075" lvl="1" indent="-290195">
              <a:lnSpc>
                <a:spcPct val="100000"/>
              </a:lnSpc>
              <a:spcBef>
                <a:spcPts val="0"/>
              </a:spcBef>
              <a:buFont typeface="Arial,Sans-Serif"/>
              <a:buChar char="•"/>
            </a:pPr>
            <a:r>
              <a:rPr lang="en-US" sz="2400">
                <a:cs typeface="Calibri" panose="020F0502020204030204"/>
              </a:rPr>
              <a:t>Add or change information about a team member by clicking </a:t>
            </a:r>
            <a:r>
              <a:rPr lang="en-US" sz="2400" b="1">
                <a:cs typeface="Calibri" panose="020F0502020204030204"/>
              </a:rPr>
              <a:t>edit</a:t>
            </a:r>
            <a:r>
              <a:rPr lang="en-US" sz="2400">
                <a:cs typeface="Calibri" panose="020F0502020204030204"/>
              </a:rPr>
              <a:t>.</a:t>
            </a:r>
          </a:p>
        </p:txBody>
      </p:sp>
    </p:spTree>
    <p:extLst>
      <p:ext uri="{BB962C8B-B14F-4D97-AF65-F5344CB8AC3E}">
        <p14:creationId xmlns:p14="http://schemas.microsoft.com/office/powerpoint/2010/main" val="137558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C1A59C-9A8F-4782-9DF5-38CF7608E48E}"/>
              </a:ext>
            </a:extLst>
          </p:cNvPr>
          <p:cNvSpPr>
            <a:spLocks noGrp="1"/>
          </p:cNvSpPr>
          <p:nvPr>
            <p:ph idx="1"/>
          </p:nvPr>
        </p:nvSpPr>
        <p:spPr/>
        <p:txBody>
          <a:bodyPr anchor="t"/>
          <a:lstStyle/>
          <a:p>
            <a:pPr marL="514350" indent="-514350">
              <a:buAutoNum type="arabicPeriod"/>
            </a:pPr>
            <a:r>
              <a:rPr lang="en-US"/>
              <a:t>What sticky notes are left? Who can realistically accomplish those tasks well?  </a:t>
            </a:r>
          </a:p>
          <a:p>
            <a:pPr marL="514350" indent="-514350">
              <a:buAutoNum type="arabicPeriod"/>
            </a:pPr>
            <a:r>
              <a:rPr lang="en-US"/>
              <a:t>To what extent does your Instructional Team of Leaders have the necessary skills to accomplish the tasks assigned to them currently? How will you maximize strengths? How will you develop areas of growth? </a:t>
            </a:r>
            <a:endParaRPr lang="en-US">
              <a:cs typeface="Calibri"/>
            </a:endParaRPr>
          </a:p>
          <a:p>
            <a:pPr marL="0" indent="0">
              <a:buNone/>
            </a:pPr>
            <a:endParaRPr lang="en-US"/>
          </a:p>
        </p:txBody>
      </p:sp>
      <p:sp>
        <p:nvSpPr>
          <p:cNvPr id="3" name="Text Placeholder 2">
            <a:extLst>
              <a:ext uri="{FF2B5EF4-FFF2-40B4-BE49-F238E27FC236}">
                <a16:creationId xmlns:a16="http://schemas.microsoft.com/office/drawing/2014/main" id="{2ADDB44B-9B9A-44F8-BD45-7907BDA1038D}"/>
              </a:ext>
            </a:extLst>
          </p:cNvPr>
          <p:cNvSpPr>
            <a:spLocks noGrp="1"/>
          </p:cNvSpPr>
          <p:nvPr>
            <p:ph type="body" sz="quarter" idx="17"/>
          </p:nvPr>
        </p:nvSpPr>
        <p:spPr/>
        <p:txBody>
          <a:bodyPr/>
          <a:lstStyle/>
          <a:p>
            <a:r>
              <a:rPr lang="en-US"/>
              <a:t>Reflection</a:t>
            </a:r>
          </a:p>
        </p:txBody>
      </p:sp>
      <p:sp>
        <p:nvSpPr>
          <p:cNvPr id="4" name="Rectangle 3">
            <a:extLst>
              <a:ext uri="{FF2B5EF4-FFF2-40B4-BE49-F238E27FC236}">
                <a16:creationId xmlns:a16="http://schemas.microsoft.com/office/drawing/2014/main" id="{9842B2F5-12DC-4298-8B24-AFC8207AE491}"/>
              </a:ext>
            </a:extLst>
          </p:cNvPr>
          <p:cNvSpPr/>
          <p:nvPr/>
        </p:nvSpPr>
        <p:spPr>
          <a:xfrm>
            <a:off x="0" y="4669396"/>
            <a:ext cx="9144000" cy="130600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On Day 3, during "Work Time: Scheduling for an Opportunity Culture" you and your team will develop schedules to ensure that your leaders have time in their schedules to accomplish these responsibilities. </a:t>
            </a:r>
          </a:p>
        </p:txBody>
      </p:sp>
    </p:spTree>
    <p:extLst>
      <p:ext uri="{BB962C8B-B14F-4D97-AF65-F5344CB8AC3E}">
        <p14:creationId xmlns:p14="http://schemas.microsoft.com/office/powerpoint/2010/main" val="1890338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74A287-CB76-495B-8805-EA997F442922}"/>
              </a:ext>
            </a:extLst>
          </p:cNvPr>
          <p:cNvSpPr>
            <a:spLocks noGrp="1"/>
          </p:cNvSpPr>
          <p:nvPr>
            <p:ph type="body" sz="quarter" idx="17"/>
          </p:nvPr>
        </p:nvSpPr>
        <p:spPr/>
        <p:txBody>
          <a:bodyPr/>
          <a:lstStyle/>
          <a:p>
            <a:r>
              <a:rPr lang="en-US">
                <a:latin typeface="Cambria"/>
              </a:rPr>
              <a:t>Leading a Team: Launch and Lead</a:t>
            </a:r>
            <a:endParaRPr lang="en-US"/>
          </a:p>
        </p:txBody>
      </p:sp>
      <p:cxnSp>
        <p:nvCxnSpPr>
          <p:cNvPr id="15" name="Straight Connector 14">
            <a:extLst>
              <a:ext uri="{FF2B5EF4-FFF2-40B4-BE49-F238E27FC236}">
                <a16:creationId xmlns:a16="http://schemas.microsoft.com/office/drawing/2014/main" id="{EE3A2249-E854-403B-AE22-47090500DE5B}"/>
              </a:ext>
            </a:extLst>
          </p:cNvPr>
          <p:cNvCxnSpPr>
            <a:cxnSpLocks/>
          </p:cNvCxnSpPr>
          <p:nvPr/>
        </p:nvCxnSpPr>
        <p:spPr>
          <a:xfrm flipH="1">
            <a:off x="1908961" y="1600769"/>
            <a:ext cx="12" cy="166843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5AC320D-BAD2-4032-B691-0D14F4228915}"/>
              </a:ext>
            </a:extLst>
          </p:cNvPr>
          <p:cNvSpPr/>
          <p:nvPr/>
        </p:nvSpPr>
        <p:spPr>
          <a:xfrm>
            <a:off x="1984829" y="1600769"/>
            <a:ext cx="6725417" cy="1668436"/>
          </a:xfrm>
          <a:prstGeom prst="rect">
            <a:avLst/>
          </a:prstGeom>
          <a:solidFill>
            <a:srgbClr val="F9DC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buFont typeface="Wingdings" panose="05000000000000000000" pitchFamily="2" charset="2"/>
              <a:buChar char="§"/>
            </a:pPr>
            <a:r>
              <a:rPr lang="en-US">
                <a:solidFill>
                  <a:schemeClr val="tx1"/>
                </a:solidFill>
              </a:rPr>
              <a:t>Why are you making changes in your school? </a:t>
            </a:r>
          </a:p>
          <a:p>
            <a:pPr marL="285750" indent="-285750" defTabSz="457200">
              <a:buFont typeface="Wingdings" panose="05000000000000000000" pitchFamily="2" charset="2"/>
              <a:buChar char="§"/>
            </a:pPr>
            <a:r>
              <a:rPr lang="en-US">
                <a:solidFill>
                  <a:schemeClr val="tx1"/>
                </a:solidFill>
              </a:rPr>
              <a:t>What is your vision for how students will benefit from changes to your school? </a:t>
            </a:r>
          </a:p>
          <a:p>
            <a:pPr marL="285750" indent="-285750" defTabSz="457200">
              <a:buFont typeface="Wingdings" panose="05000000000000000000" pitchFamily="2" charset="2"/>
              <a:buChar char="§"/>
            </a:pPr>
            <a:r>
              <a:rPr lang="en-US">
                <a:solidFill>
                  <a:schemeClr val="tx1"/>
                </a:solidFill>
              </a:rPr>
              <a:t>What is your vision for how teachers will benefit from changes to your school? </a:t>
            </a:r>
          </a:p>
          <a:p>
            <a:pPr marL="285750" indent="-285750" defTabSz="457200">
              <a:buFont typeface="Wingdings" panose="05000000000000000000" pitchFamily="2" charset="2"/>
              <a:buChar char="§"/>
            </a:pPr>
            <a:r>
              <a:rPr lang="en-US">
                <a:solidFill>
                  <a:schemeClr val="tx1"/>
                </a:solidFill>
              </a:rPr>
              <a:t>What are your school’s big goals for the next 3 years? </a:t>
            </a:r>
          </a:p>
        </p:txBody>
      </p:sp>
      <p:sp>
        <p:nvSpPr>
          <p:cNvPr id="17" name="Rectangle 16">
            <a:extLst>
              <a:ext uri="{FF2B5EF4-FFF2-40B4-BE49-F238E27FC236}">
                <a16:creationId xmlns:a16="http://schemas.microsoft.com/office/drawing/2014/main" id="{8D87F5C8-79D6-4B52-94B5-FC4F44D25011}"/>
              </a:ext>
            </a:extLst>
          </p:cNvPr>
          <p:cNvSpPr/>
          <p:nvPr/>
        </p:nvSpPr>
        <p:spPr>
          <a:xfrm>
            <a:off x="306141" y="1924673"/>
            <a:ext cx="153662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b="1">
                <a:solidFill>
                  <a:schemeClr val="tx1"/>
                </a:solidFill>
              </a:rPr>
              <a:t>Theory of Action &amp; Measures of Success</a:t>
            </a:r>
            <a:endParaRPr lang="en-US">
              <a:solidFill>
                <a:schemeClr val="tx1"/>
              </a:solidFill>
            </a:endParaRPr>
          </a:p>
        </p:txBody>
      </p:sp>
      <p:sp>
        <p:nvSpPr>
          <p:cNvPr id="18" name="Rectangle 17">
            <a:extLst>
              <a:ext uri="{FF2B5EF4-FFF2-40B4-BE49-F238E27FC236}">
                <a16:creationId xmlns:a16="http://schemas.microsoft.com/office/drawing/2014/main" id="{A6357E0F-D92F-45F4-A6A1-4943696DCE5D}"/>
              </a:ext>
            </a:extLst>
          </p:cNvPr>
          <p:cNvSpPr/>
          <p:nvPr/>
        </p:nvSpPr>
        <p:spPr>
          <a:xfrm>
            <a:off x="204511" y="3779168"/>
            <a:ext cx="1704421"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defTabSz="457200"/>
            <a:r>
              <a:rPr lang="en-US" b="1">
                <a:solidFill>
                  <a:schemeClr val="tx1"/>
                </a:solidFill>
              </a:rPr>
              <a:t>Roles &amp; Responsibilities </a:t>
            </a:r>
          </a:p>
        </p:txBody>
      </p:sp>
      <p:sp>
        <p:nvSpPr>
          <p:cNvPr id="19" name="Rectangle 18">
            <a:extLst>
              <a:ext uri="{FF2B5EF4-FFF2-40B4-BE49-F238E27FC236}">
                <a16:creationId xmlns:a16="http://schemas.microsoft.com/office/drawing/2014/main" id="{DF1F4A34-11BE-46D3-982D-69B8FF62A832}"/>
              </a:ext>
            </a:extLst>
          </p:cNvPr>
          <p:cNvSpPr/>
          <p:nvPr/>
        </p:nvSpPr>
        <p:spPr>
          <a:xfrm>
            <a:off x="306141" y="4911039"/>
            <a:ext cx="153662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defTabSz="457200"/>
            <a:r>
              <a:rPr lang="en-US" b="1">
                <a:solidFill>
                  <a:schemeClr val="tx1"/>
                </a:solidFill>
              </a:rPr>
              <a:t>Process for Collaborating</a:t>
            </a:r>
          </a:p>
        </p:txBody>
      </p:sp>
      <p:cxnSp>
        <p:nvCxnSpPr>
          <p:cNvPr id="20" name="Straight Connector 19">
            <a:extLst>
              <a:ext uri="{FF2B5EF4-FFF2-40B4-BE49-F238E27FC236}">
                <a16:creationId xmlns:a16="http://schemas.microsoft.com/office/drawing/2014/main" id="{882D805A-C5E6-483A-AD9A-9063CEE162CB}"/>
              </a:ext>
            </a:extLst>
          </p:cNvPr>
          <p:cNvCxnSpPr>
            <a:cxnSpLocks/>
          </p:cNvCxnSpPr>
          <p:nvPr/>
        </p:nvCxnSpPr>
        <p:spPr>
          <a:xfrm>
            <a:off x="1908973" y="4895799"/>
            <a:ext cx="0" cy="761998"/>
          </a:xfrm>
          <a:prstGeom prst="line">
            <a:avLst/>
          </a:prstGeom>
          <a:ln w="38100">
            <a:solidFill>
              <a:srgbClr val="E1B148"/>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042469A-DE93-4B43-8D76-A10004BC7D47}"/>
              </a:ext>
            </a:extLst>
          </p:cNvPr>
          <p:cNvSpPr/>
          <p:nvPr/>
        </p:nvSpPr>
        <p:spPr>
          <a:xfrm>
            <a:off x="1984829" y="4895798"/>
            <a:ext cx="6725446" cy="762000"/>
          </a:xfrm>
          <a:prstGeom prst="rect">
            <a:avLst/>
          </a:prstGeom>
          <a:solidFill>
            <a:srgbClr val="EFD6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defTabSz="457200">
              <a:buFont typeface="Wingdings" panose="05000000000000000000" pitchFamily="2" charset="2"/>
              <a:buChar char="§"/>
            </a:pPr>
            <a:r>
              <a:rPr lang="en-US">
                <a:solidFill>
                  <a:schemeClr val="tx1"/>
                </a:solidFill>
              </a:rPr>
              <a:t>How will your team work together—who makes decisions, when will you meet, what will you do together and independently?</a:t>
            </a:r>
          </a:p>
        </p:txBody>
      </p:sp>
      <p:cxnSp>
        <p:nvCxnSpPr>
          <p:cNvPr id="22" name="Straight Connector 21">
            <a:extLst>
              <a:ext uri="{FF2B5EF4-FFF2-40B4-BE49-F238E27FC236}">
                <a16:creationId xmlns:a16="http://schemas.microsoft.com/office/drawing/2014/main" id="{492C77ED-8AA9-437B-B912-09BD54329454}"/>
              </a:ext>
            </a:extLst>
          </p:cNvPr>
          <p:cNvCxnSpPr>
            <a:cxnSpLocks/>
          </p:cNvCxnSpPr>
          <p:nvPr/>
        </p:nvCxnSpPr>
        <p:spPr>
          <a:xfrm flipH="1">
            <a:off x="1908932" y="3550742"/>
            <a:ext cx="12" cy="108671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CC4A200-604B-4BFC-ABE2-B81056200888}"/>
              </a:ext>
            </a:extLst>
          </p:cNvPr>
          <p:cNvSpPr/>
          <p:nvPr/>
        </p:nvSpPr>
        <p:spPr>
          <a:xfrm>
            <a:off x="1971812" y="3550742"/>
            <a:ext cx="6738434" cy="1086715"/>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
            </a:pPr>
            <a:r>
              <a:rPr lang="en-US">
                <a:solidFill>
                  <a:schemeClr val="tx1"/>
                </a:solidFill>
              </a:rPr>
              <a:t>Who is on your Team of Leaders? </a:t>
            </a:r>
          </a:p>
          <a:p>
            <a:pPr marL="342900" indent="-342900" defTabSz="457200">
              <a:buFont typeface="Wingdings" panose="05000000000000000000" pitchFamily="2" charset="2"/>
              <a:buChar char="§"/>
            </a:pPr>
            <a:r>
              <a:rPr lang="en-US">
                <a:solidFill>
                  <a:schemeClr val="tx1"/>
                </a:solidFill>
              </a:rPr>
              <a:t>What is each team member’s purpose, role and responsibility to help achieve the vision and reach common goals?</a:t>
            </a:r>
          </a:p>
          <a:p>
            <a:pPr marL="342900" indent="-342900" defTabSz="457200">
              <a:buFont typeface="Wingdings" panose="05000000000000000000" pitchFamily="2" charset="2"/>
              <a:buChar char="§"/>
            </a:pPr>
            <a:r>
              <a:rPr lang="en-US">
                <a:solidFill>
                  <a:schemeClr val="tx1"/>
                </a:solidFill>
              </a:rPr>
              <a:t>What role will you play? </a:t>
            </a:r>
          </a:p>
        </p:txBody>
      </p:sp>
      <p:sp>
        <p:nvSpPr>
          <p:cNvPr id="24" name="Rectangle: Rounded Corners 23">
            <a:extLst>
              <a:ext uri="{FF2B5EF4-FFF2-40B4-BE49-F238E27FC236}">
                <a16:creationId xmlns:a16="http://schemas.microsoft.com/office/drawing/2014/main" id="{D923E7F4-97C9-4E0C-B12A-3403043E3721}"/>
              </a:ext>
            </a:extLst>
          </p:cNvPr>
          <p:cNvSpPr/>
          <p:nvPr/>
        </p:nvSpPr>
        <p:spPr>
          <a:xfrm>
            <a:off x="204511" y="4769594"/>
            <a:ext cx="8633361" cy="960358"/>
          </a:xfrm>
          <a:prstGeom prst="roundRect">
            <a:avLst/>
          </a:prstGeom>
          <a:noFill/>
          <a:ln w="38100">
            <a:solidFill>
              <a:srgbClr val="E1B1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98765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5AD576-DC3B-42E1-AE40-007BB60B1473}"/>
              </a:ext>
            </a:extLst>
          </p:cNvPr>
          <p:cNvSpPr>
            <a:spLocks noGrp="1"/>
          </p:cNvSpPr>
          <p:nvPr>
            <p:ph type="body" sz="quarter" idx="17"/>
          </p:nvPr>
        </p:nvSpPr>
        <p:spPr/>
        <p:txBody>
          <a:bodyPr/>
          <a:lstStyle/>
          <a:p>
            <a:r>
              <a:rPr lang="en-US" sz="3400"/>
              <a:t>Launch and Lead: Process for Collaborating</a:t>
            </a:r>
          </a:p>
        </p:txBody>
      </p:sp>
      <p:pic>
        <p:nvPicPr>
          <p:cNvPr id="9" name="Picture 8">
            <a:extLst>
              <a:ext uri="{FF2B5EF4-FFF2-40B4-BE49-F238E27FC236}">
                <a16:creationId xmlns:a16="http://schemas.microsoft.com/office/drawing/2014/main" id="{83915C24-C47B-4E12-A6BE-8F54BC579A2D}"/>
              </a:ext>
            </a:extLst>
          </p:cNvPr>
          <p:cNvPicPr>
            <a:picLocks noChangeAspect="1"/>
          </p:cNvPicPr>
          <p:nvPr/>
        </p:nvPicPr>
        <p:blipFill>
          <a:blip r:embed="rId3"/>
          <a:stretch>
            <a:fillRect/>
          </a:stretch>
        </p:blipFill>
        <p:spPr>
          <a:xfrm>
            <a:off x="540913" y="1442433"/>
            <a:ext cx="3863135" cy="4713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13" name="Rectangle 12">
            <a:extLst>
              <a:ext uri="{FF2B5EF4-FFF2-40B4-BE49-F238E27FC236}">
                <a16:creationId xmlns:a16="http://schemas.microsoft.com/office/drawing/2014/main" id="{6051CF43-90F8-4579-A236-A27620E83B4B}"/>
              </a:ext>
            </a:extLst>
          </p:cNvPr>
          <p:cNvSpPr/>
          <p:nvPr/>
        </p:nvSpPr>
        <p:spPr>
          <a:xfrm>
            <a:off x="4837242" y="1343609"/>
            <a:ext cx="3970853" cy="491552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t"/>
          <a:lstStyle/>
          <a:p>
            <a:pPr algn="ctr"/>
            <a:r>
              <a:rPr lang="en-US" sz="2000" b="1"/>
              <a:t>Review the Sample Instructional Team of Leaders agenda and consider</a:t>
            </a:r>
            <a:r>
              <a:rPr lang="en-US" sz="2000"/>
              <a:t>: </a:t>
            </a:r>
          </a:p>
          <a:p>
            <a:pPr algn="ctr"/>
            <a:endParaRPr lang="en-US" sz="2000"/>
          </a:p>
          <a:p>
            <a:pPr marL="285750" indent="-285750">
              <a:buFont typeface="Arial" panose="020B0604020202020204" pitchFamily="34" charset="0"/>
              <a:buChar char="•"/>
            </a:pPr>
            <a:r>
              <a:rPr lang="en-US" sz="2000">
                <a:cs typeface="Calibri"/>
              </a:rPr>
              <a:t>How is the standing agenda similar or different from how you currently collaborate with your ILT? </a:t>
            </a:r>
          </a:p>
          <a:p>
            <a:pPr marL="285750" indent="-285750">
              <a:buFont typeface="Arial" panose="020B0604020202020204" pitchFamily="34" charset="0"/>
              <a:buChar char="•"/>
            </a:pPr>
            <a:r>
              <a:rPr lang="en-US" sz="2000">
                <a:cs typeface="Calibri"/>
              </a:rPr>
              <a:t>Which elements of this tool would you like to use in your practice? Why? </a:t>
            </a:r>
            <a:endParaRPr lang="en-US" sz="2000"/>
          </a:p>
          <a:p>
            <a:pPr marL="285750" indent="-285750">
              <a:buFont typeface="Arial" panose="020B0604020202020204" pitchFamily="34" charset="0"/>
              <a:buChar char="•"/>
            </a:pPr>
            <a:r>
              <a:rPr lang="en-US" sz="2000">
                <a:cs typeface="Calibri"/>
              </a:rPr>
              <a:t>Which elements of this tool would you need to adapt to fit your school context? Why? </a:t>
            </a:r>
          </a:p>
          <a:p>
            <a:pPr marL="285750" indent="-285750" algn="ctr">
              <a:buFont typeface="Arial" panose="020B0604020202020204" pitchFamily="34" charset="0"/>
              <a:buChar char="•"/>
            </a:pPr>
            <a:endParaRPr lang="en-US"/>
          </a:p>
          <a:p>
            <a:pPr algn="ctr"/>
            <a:endParaRPr lang="en-US"/>
          </a:p>
        </p:txBody>
      </p:sp>
    </p:spTree>
    <p:extLst>
      <p:ext uri="{BB962C8B-B14F-4D97-AF65-F5344CB8AC3E}">
        <p14:creationId xmlns:p14="http://schemas.microsoft.com/office/powerpoint/2010/main" val="277208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C10B807-7F08-42A1-A617-964FCD65FC23}"/>
              </a:ext>
            </a:extLst>
          </p:cNvPr>
          <p:cNvSpPr>
            <a:spLocks noGrp="1"/>
          </p:cNvSpPr>
          <p:nvPr>
            <p:ph type="body" sz="quarter" idx="17"/>
          </p:nvPr>
        </p:nvSpPr>
        <p:spPr>
          <a:xfrm>
            <a:off x="1" y="322394"/>
            <a:ext cx="9144000" cy="769440"/>
          </a:xfrm>
        </p:spPr>
        <p:txBody>
          <a:bodyPr/>
          <a:lstStyle/>
          <a:p>
            <a:r>
              <a:rPr lang="en-US" sz="3600">
                <a:latin typeface="Cambria"/>
              </a:rPr>
              <a:t>Do Now</a:t>
            </a:r>
            <a:endParaRPr lang="en-US"/>
          </a:p>
        </p:txBody>
      </p:sp>
      <p:sp>
        <p:nvSpPr>
          <p:cNvPr id="6" name="TextBox 5">
            <a:extLst>
              <a:ext uri="{FF2B5EF4-FFF2-40B4-BE49-F238E27FC236}">
                <a16:creationId xmlns:a16="http://schemas.microsoft.com/office/drawing/2014/main" id="{3FC5BC7A-6EB2-463A-B031-0DAB4F722A1C}"/>
              </a:ext>
            </a:extLst>
          </p:cNvPr>
          <p:cNvSpPr txBox="1"/>
          <p:nvPr/>
        </p:nvSpPr>
        <p:spPr>
          <a:xfrm>
            <a:off x="0" y="1248942"/>
            <a:ext cx="9144000" cy="830997"/>
          </a:xfrm>
          <a:prstGeom prst="rect">
            <a:avLst/>
          </a:prstGeom>
          <a:solidFill>
            <a:schemeClr val="accent3">
              <a:lumMod val="20000"/>
              <a:lumOff val="80000"/>
            </a:schemeClr>
          </a:solidFill>
          <a:ln>
            <a:noFill/>
          </a:ln>
        </p:spPr>
        <p:txBody>
          <a:bodyPr wrap="square" rtlCol="0">
            <a:spAutoFit/>
          </a:bodyPr>
          <a:lstStyle/>
          <a:p>
            <a:pPr algn="ctr"/>
            <a:r>
              <a:rPr lang="en-US" sz="2400">
                <a:cs typeface="Calibri"/>
              </a:rPr>
              <a:t>Write down each of the </a:t>
            </a:r>
            <a:r>
              <a:rPr lang="en-US" sz="2400" b="1">
                <a:solidFill>
                  <a:schemeClr val="accent2"/>
                </a:solidFill>
                <a:cs typeface="Calibri"/>
              </a:rPr>
              <a:t>instructional leadership tasks </a:t>
            </a:r>
            <a:r>
              <a:rPr lang="en-US" sz="2400">
                <a:cs typeface="Calibri"/>
              </a:rPr>
              <a:t>you currently execute as the school leader. </a:t>
            </a:r>
            <a:r>
              <a:rPr lang="en-US" sz="2400" b="1" i="1">
                <a:cs typeface="Calibri"/>
              </a:rPr>
              <a:t>Use a separate sticky note for each task.</a:t>
            </a:r>
          </a:p>
        </p:txBody>
      </p:sp>
      <p:sp>
        <p:nvSpPr>
          <p:cNvPr id="5" name="Rectangle 4">
            <a:extLst>
              <a:ext uri="{FF2B5EF4-FFF2-40B4-BE49-F238E27FC236}">
                <a16:creationId xmlns:a16="http://schemas.microsoft.com/office/drawing/2014/main" id="{4C0BC74F-DCEB-4E1F-96EC-647DB7AB6E8A}"/>
              </a:ext>
            </a:extLst>
          </p:cNvPr>
          <p:cNvSpPr/>
          <p:nvPr/>
        </p:nvSpPr>
        <p:spPr>
          <a:xfrm>
            <a:off x="660399" y="2175492"/>
            <a:ext cx="1240971" cy="10845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Observation/</a:t>
            </a:r>
            <a:br>
              <a:rPr lang="en-US" sz="1400"/>
            </a:br>
            <a:r>
              <a:rPr lang="en-US" sz="1400"/>
              <a:t>coaching/PD</a:t>
            </a:r>
          </a:p>
        </p:txBody>
      </p:sp>
      <p:sp>
        <p:nvSpPr>
          <p:cNvPr id="7" name="Rectangle 6">
            <a:extLst>
              <a:ext uri="{FF2B5EF4-FFF2-40B4-BE49-F238E27FC236}">
                <a16:creationId xmlns:a16="http://schemas.microsoft.com/office/drawing/2014/main" id="{C957ABEA-DBC9-4DC2-B1D4-380169776560}"/>
              </a:ext>
            </a:extLst>
          </p:cNvPr>
          <p:cNvSpPr/>
          <p:nvPr/>
        </p:nvSpPr>
        <p:spPr>
          <a:xfrm>
            <a:off x="660399" y="3321772"/>
            <a:ext cx="1240971" cy="562430"/>
          </a:xfrm>
          <a:prstGeom prst="rect">
            <a:avLst/>
          </a:prstGeom>
          <a:solidFill>
            <a:srgbClr val="E1B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Evaluation</a:t>
            </a:r>
          </a:p>
        </p:txBody>
      </p:sp>
      <p:sp>
        <p:nvSpPr>
          <p:cNvPr id="8" name="Rectangle 7">
            <a:extLst>
              <a:ext uri="{FF2B5EF4-FFF2-40B4-BE49-F238E27FC236}">
                <a16:creationId xmlns:a16="http://schemas.microsoft.com/office/drawing/2014/main" id="{A0BE3218-3EA3-4F90-8BD2-0CDF8D6DA8B3}"/>
              </a:ext>
            </a:extLst>
          </p:cNvPr>
          <p:cNvSpPr/>
          <p:nvPr/>
        </p:nvSpPr>
        <p:spPr>
          <a:xfrm>
            <a:off x="660399" y="3945889"/>
            <a:ext cx="1240971" cy="963241"/>
          </a:xfrm>
          <a:prstGeom prst="rect">
            <a:avLst/>
          </a:prstGeom>
          <a:solidFill>
            <a:srgbClr val="DE4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Talent management</a:t>
            </a:r>
          </a:p>
        </p:txBody>
      </p:sp>
      <p:sp>
        <p:nvSpPr>
          <p:cNvPr id="9" name="Rectangle 8">
            <a:extLst>
              <a:ext uri="{FF2B5EF4-FFF2-40B4-BE49-F238E27FC236}">
                <a16:creationId xmlns:a16="http://schemas.microsoft.com/office/drawing/2014/main" id="{D3AFFF90-7FA5-479A-AEEE-27225A4F164F}"/>
              </a:ext>
            </a:extLst>
          </p:cNvPr>
          <p:cNvSpPr/>
          <p:nvPr/>
        </p:nvSpPr>
        <p:spPr>
          <a:xfrm>
            <a:off x="660399" y="4972768"/>
            <a:ext cx="1240971" cy="1190171"/>
          </a:xfrm>
          <a:prstGeom prst="rect">
            <a:avLst/>
          </a:prstGeom>
          <a:solidFill>
            <a:srgbClr val="305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Other</a:t>
            </a:r>
          </a:p>
        </p:txBody>
      </p:sp>
      <p:sp>
        <p:nvSpPr>
          <p:cNvPr id="10" name="TextBox 9">
            <a:extLst>
              <a:ext uri="{FF2B5EF4-FFF2-40B4-BE49-F238E27FC236}">
                <a16:creationId xmlns:a16="http://schemas.microsoft.com/office/drawing/2014/main" id="{88214149-5003-4D80-89A0-165C8239CA85}"/>
              </a:ext>
            </a:extLst>
          </p:cNvPr>
          <p:cNvSpPr txBox="1"/>
          <p:nvPr/>
        </p:nvSpPr>
        <p:spPr>
          <a:xfrm>
            <a:off x="1917058" y="2260176"/>
            <a:ext cx="3686629" cy="830997"/>
          </a:xfrm>
          <a:prstGeom prst="rect">
            <a:avLst/>
          </a:prstGeom>
          <a:noFill/>
        </p:spPr>
        <p:txBody>
          <a:bodyPr wrap="square" rtlCol="0">
            <a:spAutoFit/>
          </a:bodyPr>
          <a:lstStyle/>
          <a:p>
            <a:pPr marL="285750" indent="-285750">
              <a:buFont typeface="Wingdings" panose="05000000000000000000" pitchFamily="2" charset="2"/>
              <a:buChar char="q"/>
            </a:pPr>
            <a:r>
              <a:rPr lang="en-US" sz="1600"/>
              <a:t>Observation and feedback</a:t>
            </a:r>
          </a:p>
          <a:p>
            <a:pPr marL="285750" indent="-285750">
              <a:buFont typeface="Wingdings" panose="05000000000000000000" pitchFamily="2" charset="2"/>
              <a:buChar char="q"/>
            </a:pPr>
            <a:r>
              <a:rPr lang="en-US" sz="1600"/>
              <a:t>Instructional coaching</a:t>
            </a:r>
          </a:p>
          <a:p>
            <a:pPr marL="285750" indent="-285750">
              <a:buFont typeface="Wingdings" panose="05000000000000000000" pitchFamily="2" charset="2"/>
              <a:buChar char="q"/>
            </a:pPr>
            <a:r>
              <a:rPr lang="en-US" sz="1600"/>
              <a:t>Professional development</a:t>
            </a:r>
          </a:p>
        </p:txBody>
      </p:sp>
      <p:sp>
        <p:nvSpPr>
          <p:cNvPr id="11" name="TextBox 10">
            <a:extLst>
              <a:ext uri="{FF2B5EF4-FFF2-40B4-BE49-F238E27FC236}">
                <a16:creationId xmlns:a16="http://schemas.microsoft.com/office/drawing/2014/main" id="{73C75418-E306-4561-8760-AA29F6F52110}"/>
              </a:ext>
            </a:extLst>
          </p:cNvPr>
          <p:cNvSpPr txBox="1"/>
          <p:nvPr/>
        </p:nvSpPr>
        <p:spPr>
          <a:xfrm>
            <a:off x="1917057" y="3393816"/>
            <a:ext cx="3686629" cy="338554"/>
          </a:xfrm>
          <a:prstGeom prst="rect">
            <a:avLst/>
          </a:prstGeom>
          <a:noFill/>
        </p:spPr>
        <p:txBody>
          <a:bodyPr wrap="square" rtlCol="0">
            <a:spAutoFit/>
          </a:bodyPr>
          <a:lstStyle/>
          <a:p>
            <a:pPr marL="285750" indent="-285750">
              <a:buFont typeface="Wingdings" panose="05000000000000000000" pitchFamily="2" charset="2"/>
              <a:buChar char="q"/>
            </a:pPr>
            <a:r>
              <a:rPr lang="en-US" sz="1600"/>
              <a:t>Evaluating teacher performance</a:t>
            </a:r>
          </a:p>
        </p:txBody>
      </p:sp>
      <p:sp>
        <p:nvSpPr>
          <p:cNvPr id="12" name="TextBox 11">
            <a:extLst>
              <a:ext uri="{FF2B5EF4-FFF2-40B4-BE49-F238E27FC236}">
                <a16:creationId xmlns:a16="http://schemas.microsoft.com/office/drawing/2014/main" id="{D48EC4CF-9815-4157-A4C7-68159419ED9D}"/>
              </a:ext>
            </a:extLst>
          </p:cNvPr>
          <p:cNvSpPr txBox="1"/>
          <p:nvPr/>
        </p:nvSpPr>
        <p:spPr>
          <a:xfrm>
            <a:off x="1917058" y="3989377"/>
            <a:ext cx="5805715" cy="830997"/>
          </a:xfrm>
          <a:prstGeom prst="rect">
            <a:avLst/>
          </a:prstGeom>
          <a:noFill/>
        </p:spPr>
        <p:txBody>
          <a:bodyPr wrap="square" rtlCol="0">
            <a:spAutoFit/>
          </a:bodyPr>
          <a:lstStyle/>
          <a:p>
            <a:pPr marL="285750" indent="-285750">
              <a:buFont typeface="Wingdings" panose="05000000000000000000" pitchFamily="2" charset="2"/>
              <a:buChar char="q"/>
            </a:pPr>
            <a:r>
              <a:rPr lang="en-US" sz="1600"/>
              <a:t>Attracting and hiring talent</a:t>
            </a:r>
          </a:p>
          <a:p>
            <a:pPr marL="285750" indent="-285750">
              <a:buFont typeface="Wingdings" panose="05000000000000000000" pitchFamily="2" charset="2"/>
              <a:buChar char="q"/>
            </a:pPr>
            <a:r>
              <a:rPr lang="en-US" sz="1600"/>
              <a:t>Teacher retention</a:t>
            </a:r>
          </a:p>
          <a:p>
            <a:pPr marL="285750" indent="-285750">
              <a:buFont typeface="Wingdings" panose="05000000000000000000" pitchFamily="2" charset="2"/>
              <a:buChar char="q"/>
            </a:pPr>
            <a:r>
              <a:rPr lang="en-US" sz="1600"/>
              <a:t>Taking action with teachers who perform poorly</a:t>
            </a:r>
          </a:p>
        </p:txBody>
      </p:sp>
      <p:sp>
        <p:nvSpPr>
          <p:cNvPr id="13" name="TextBox 12">
            <a:extLst>
              <a:ext uri="{FF2B5EF4-FFF2-40B4-BE49-F238E27FC236}">
                <a16:creationId xmlns:a16="http://schemas.microsoft.com/office/drawing/2014/main" id="{75BDEBFC-7C95-454A-9EBB-E8E55334C76D}"/>
              </a:ext>
            </a:extLst>
          </p:cNvPr>
          <p:cNvSpPr txBox="1"/>
          <p:nvPr/>
        </p:nvSpPr>
        <p:spPr>
          <a:xfrm>
            <a:off x="1917057" y="5077381"/>
            <a:ext cx="5805715" cy="830997"/>
          </a:xfrm>
          <a:prstGeom prst="rect">
            <a:avLst/>
          </a:prstGeom>
          <a:noFill/>
        </p:spPr>
        <p:txBody>
          <a:bodyPr wrap="square" rtlCol="0">
            <a:spAutoFit/>
          </a:bodyPr>
          <a:lstStyle/>
          <a:p>
            <a:pPr marL="285750" indent="-285750">
              <a:buFont typeface="Wingdings" panose="05000000000000000000" pitchFamily="2" charset="2"/>
              <a:buChar char="q"/>
            </a:pPr>
            <a:r>
              <a:rPr lang="en-US" sz="1600"/>
              <a:t>Implementing school’s instructional approach</a:t>
            </a:r>
          </a:p>
          <a:p>
            <a:pPr marL="285750" indent="-285750">
              <a:buFont typeface="Wingdings" panose="05000000000000000000" pitchFamily="2" charset="2"/>
              <a:buChar char="q"/>
            </a:pPr>
            <a:r>
              <a:rPr lang="en-US" sz="1600"/>
              <a:t>Facilitating teacher collaboration</a:t>
            </a:r>
          </a:p>
          <a:p>
            <a:pPr marL="285750" indent="-285750">
              <a:buFont typeface="Wingdings" panose="05000000000000000000" pitchFamily="2" charset="2"/>
              <a:buChar char="q"/>
            </a:pPr>
            <a:r>
              <a:rPr lang="en-US" sz="1600"/>
              <a:t>Building a culture of high expectations</a:t>
            </a:r>
          </a:p>
        </p:txBody>
      </p:sp>
      <p:sp>
        <p:nvSpPr>
          <p:cNvPr id="14" name="Isosceles Triangle 13">
            <a:extLst>
              <a:ext uri="{FF2B5EF4-FFF2-40B4-BE49-F238E27FC236}">
                <a16:creationId xmlns:a16="http://schemas.microsoft.com/office/drawing/2014/main" id="{CF11AB10-991B-4860-B1E0-C4483A5E2981}"/>
              </a:ext>
            </a:extLst>
          </p:cNvPr>
          <p:cNvSpPr/>
          <p:nvPr/>
        </p:nvSpPr>
        <p:spPr>
          <a:xfrm rot="5400000">
            <a:off x="4719498" y="3872037"/>
            <a:ext cx="3987448" cy="594360"/>
          </a:xfrm>
          <a:prstGeom prst="triangle">
            <a:avLst/>
          </a:prstGeom>
          <a:solidFill>
            <a:srgbClr val="DE4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B410427-CCF5-4B71-BF03-A92C94E3D3BD}"/>
              </a:ext>
            </a:extLst>
          </p:cNvPr>
          <p:cNvSpPr txBox="1"/>
          <p:nvPr/>
        </p:nvSpPr>
        <p:spPr>
          <a:xfrm>
            <a:off x="7103372" y="3358421"/>
            <a:ext cx="1780807" cy="1569660"/>
          </a:xfrm>
          <a:prstGeom prst="rect">
            <a:avLst/>
          </a:prstGeom>
          <a:noFill/>
        </p:spPr>
        <p:txBody>
          <a:bodyPr wrap="square" rtlCol="0">
            <a:spAutoFit/>
          </a:bodyPr>
          <a:lstStyle/>
          <a:p>
            <a:pPr algn="ctr"/>
            <a:r>
              <a:rPr lang="en-US" sz="1600" b="1">
                <a:solidFill>
                  <a:srgbClr val="DE4526"/>
                </a:solidFill>
              </a:rPr>
              <a:t>80% </a:t>
            </a:r>
            <a:r>
              <a:rPr lang="en-US" sz="1600">
                <a:solidFill>
                  <a:srgbClr val="DE4526"/>
                </a:solidFill>
              </a:rPr>
              <a:t>of principals indicate they are </a:t>
            </a:r>
            <a:r>
              <a:rPr lang="en-US" sz="1600" b="1">
                <a:solidFill>
                  <a:srgbClr val="DE4526"/>
                </a:solidFill>
              </a:rPr>
              <a:t>responsible for </a:t>
            </a:r>
            <a:r>
              <a:rPr lang="en-US" sz="1600" b="1" i="1">
                <a:solidFill>
                  <a:srgbClr val="DE4526"/>
                </a:solidFill>
              </a:rPr>
              <a:t>all</a:t>
            </a:r>
            <a:r>
              <a:rPr lang="en-US" sz="1600" b="1">
                <a:solidFill>
                  <a:srgbClr val="DE4526"/>
                </a:solidFill>
              </a:rPr>
              <a:t> of these activities </a:t>
            </a:r>
            <a:r>
              <a:rPr lang="en-US" sz="1600">
                <a:solidFill>
                  <a:srgbClr val="DE4526"/>
                </a:solidFill>
              </a:rPr>
              <a:t>for the ~</a:t>
            </a:r>
            <a:r>
              <a:rPr lang="en-US" sz="1600" b="1">
                <a:solidFill>
                  <a:srgbClr val="DE4526"/>
                </a:solidFill>
              </a:rPr>
              <a:t>40 teachers they lead</a:t>
            </a:r>
          </a:p>
        </p:txBody>
      </p:sp>
      <p:sp>
        <p:nvSpPr>
          <p:cNvPr id="16" name="TextBox 15">
            <a:extLst>
              <a:ext uri="{FF2B5EF4-FFF2-40B4-BE49-F238E27FC236}">
                <a16:creationId xmlns:a16="http://schemas.microsoft.com/office/drawing/2014/main" id="{8FFDCA03-104A-4C66-9219-90F0B24AF444}"/>
              </a:ext>
            </a:extLst>
          </p:cNvPr>
          <p:cNvSpPr txBox="1"/>
          <p:nvPr/>
        </p:nvSpPr>
        <p:spPr>
          <a:xfrm>
            <a:off x="4394192" y="6145799"/>
            <a:ext cx="4638060" cy="261610"/>
          </a:xfrm>
          <a:prstGeom prst="rect">
            <a:avLst/>
          </a:prstGeom>
          <a:noFill/>
        </p:spPr>
        <p:txBody>
          <a:bodyPr wrap="square" rtlCol="0">
            <a:spAutoFit/>
          </a:bodyPr>
          <a:lstStyle/>
          <a:p>
            <a:pPr algn="r"/>
            <a:r>
              <a:rPr lang="en-US" sz="1100">
                <a:solidFill>
                  <a:schemeClr val="bg1">
                    <a:lumMod val="50000"/>
                  </a:schemeClr>
                </a:solidFill>
              </a:rPr>
              <a:t>Source: Bain Distributed Leadership Study 2015; Bain Organization practice</a:t>
            </a:r>
          </a:p>
        </p:txBody>
      </p:sp>
    </p:spTree>
    <p:extLst>
      <p:ext uri="{BB962C8B-B14F-4D97-AF65-F5344CB8AC3E}">
        <p14:creationId xmlns:p14="http://schemas.microsoft.com/office/powerpoint/2010/main" val="403682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0F7FDFB-14EB-4377-B56D-70193B63A7A3}"/>
              </a:ext>
            </a:extLst>
          </p:cNvPr>
          <p:cNvSpPr>
            <a:spLocks noGrp="1"/>
          </p:cNvSpPr>
          <p:nvPr>
            <p:ph type="body" sz="quarter" idx="17"/>
          </p:nvPr>
        </p:nvSpPr>
        <p:spPr/>
        <p:txBody>
          <a:bodyPr/>
          <a:lstStyle/>
          <a:p>
            <a:pPr algn="ctr"/>
            <a:r>
              <a:rPr lang="en-US"/>
              <a:t>Next Steps</a:t>
            </a:r>
          </a:p>
        </p:txBody>
      </p:sp>
      <p:graphicFrame>
        <p:nvGraphicFramePr>
          <p:cNvPr id="10" name="Table 9">
            <a:extLst>
              <a:ext uri="{FF2B5EF4-FFF2-40B4-BE49-F238E27FC236}">
                <a16:creationId xmlns:a16="http://schemas.microsoft.com/office/drawing/2014/main" id="{12F10318-20CF-46BB-A4BC-209ED26F5DD4}"/>
              </a:ext>
            </a:extLst>
          </p:cNvPr>
          <p:cNvGraphicFramePr>
            <a:graphicFrameLocks noGrp="1"/>
          </p:cNvGraphicFramePr>
          <p:nvPr/>
        </p:nvGraphicFramePr>
        <p:xfrm>
          <a:off x="237247" y="1287794"/>
          <a:ext cx="8669504" cy="4229504"/>
        </p:xfrm>
        <a:graphic>
          <a:graphicData uri="http://schemas.openxmlformats.org/drawingml/2006/table">
            <a:tbl>
              <a:tblPr firstRow="1" bandRow="1">
                <a:tableStyleId>{E8B1032C-EA38-4F05-BA0D-38AFFFC7BED3}</a:tableStyleId>
              </a:tblPr>
              <a:tblGrid>
                <a:gridCol w="3434530">
                  <a:extLst>
                    <a:ext uri="{9D8B030D-6E8A-4147-A177-3AD203B41FA5}">
                      <a16:colId xmlns:a16="http://schemas.microsoft.com/office/drawing/2014/main" val="3545434814"/>
                    </a:ext>
                  </a:extLst>
                </a:gridCol>
                <a:gridCol w="1313582">
                  <a:extLst>
                    <a:ext uri="{9D8B030D-6E8A-4147-A177-3AD203B41FA5}">
                      <a16:colId xmlns:a16="http://schemas.microsoft.com/office/drawing/2014/main" val="1866005319"/>
                    </a:ext>
                  </a:extLst>
                </a:gridCol>
                <a:gridCol w="1252603">
                  <a:extLst>
                    <a:ext uri="{9D8B030D-6E8A-4147-A177-3AD203B41FA5}">
                      <a16:colId xmlns:a16="http://schemas.microsoft.com/office/drawing/2014/main" val="444125650"/>
                    </a:ext>
                  </a:extLst>
                </a:gridCol>
                <a:gridCol w="2668789">
                  <a:extLst>
                    <a:ext uri="{9D8B030D-6E8A-4147-A177-3AD203B41FA5}">
                      <a16:colId xmlns:a16="http://schemas.microsoft.com/office/drawing/2014/main" val="1962090580"/>
                    </a:ext>
                  </a:extLst>
                </a:gridCol>
              </a:tblGrid>
              <a:tr h="320031">
                <a:tc>
                  <a:txBody>
                    <a:bodyPr/>
                    <a:lstStyle/>
                    <a:p>
                      <a:r>
                        <a:rPr lang="en-US" sz="1600"/>
                        <a:t>Next Steps</a:t>
                      </a:r>
                    </a:p>
                  </a:txBody>
                  <a:tcPr/>
                </a:tc>
                <a:tc>
                  <a:txBody>
                    <a:bodyPr/>
                    <a:lstStyle/>
                    <a:p>
                      <a:r>
                        <a:rPr lang="en-US" sz="1600"/>
                        <a:t>By Whom</a:t>
                      </a:r>
                    </a:p>
                  </a:txBody>
                  <a:tcPr/>
                </a:tc>
                <a:tc>
                  <a:txBody>
                    <a:bodyPr/>
                    <a:lstStyle/>
                    <a:p>
                      <a:r>
                        <a:rPr lang="en-US" sz="1600"/>
                        <a:t>By When</a:t>
                      </a:r>
                    </a:p>
                  </a:txBody>
                  <a:tcPr/>
                </a:tc>
                <a:tc>
                  <a:txBody>
                    <a:bodyPr/>
                    <a:lstStyle/>
                    <a:p>
                      <a:r>
                        <a:rPr lang="en-US" sz="1600"/>
                        <a:t>Notes/ Resources</a:t>
                      </a:r>
                    </a:p>
                  </a:txBody>
                  <a:tcPr/>
                </a:tc>
                <a:extLst>
                  <a:ext uri="{0D108BD9-81ED-4DB2-BD59-A6C34878D82A}">
                    <a16:rowId xmlns:a16="http://schemas.microsoft.com/office/drawing/2014/main" val="4146966587"/>
                  </a:ext>
                </a:extLst>
              </a:tr>
              <a:tr h="907184">
                <a:tc>
                  <a:txBody>
                    <a:bodyPr/>
                    <a:lstStyle/>
                    <a:p>
                      <a:pPr lvl="0">
                        <a:buNone/>
                      </a:pPr>
                      <a:r>
                        <a:rPr lang="en-US" sz="1600"/>
                        <a:t>Share the Roles and Responsibilities Org Chart with your team and seek feedback and clarification. </a:t>
                      </a:r>
                    </a:p>
                  </a:txBody>
                  <a:tcPr/>
                </a:tc>
                <a:tc>
                  <a:txBody>
                    <a:bodyPr/>
                    <a:lstStyle/>
                    <a:p>
                      <a:pPr lvl="0">
                        <a:buNone/>
                      </a:pPr>
                      <a:r>
                        <a:rPr lang="en-US" sz="1600"/>
                        <a:t>Principal</a:t>
                      </a:r>
                      <a:endParaRPr lang="en-US"/>
                    </a:p>
                  </a:txBody>
                  <a:tcPr/>
                </a:tc>
                <a:tc>
                  <a:txBody>
                    <a:bodyPr/>
                    <a:lstStyle/>
                    <a:p>
                      <a:r>
                        <a:rPr lang="en-US" sz="1600"/>
                        <a:t>Day 3 of OC Summer PD</a:t>
                      </a:r>
                    </a:p>
                  </a:txBody>
                  <a:tcPr/>
                </a:tc>
                <a:tc>
                  <a:txBody>
                    <a:bodyPr/>
                    <a:lstStyle/>
                    <a:p>
                      <a:endParaRPr lang="en-US" sz="1600"/>
                    </a:p>
                  </a:txBody>
                  <a:tcPr/>
                </a:tc>
                <a:extLst>
                  <a:ext uri="{0D108BD9-81ED-4DB2-BD59-A6C34878D82A}">
                    <a16:rowId xmlns:a16="http://schemas.microsoft.com/office/drawing/2014/main" val="2991942731"/>
                  </a:ext>
                </a:extLst>
              </a:tr>
              <a:tr h="330652">
                <a:tc>
                  <a:txBody>
                    <a:bodyPr/>
                    <a:lstStyle/>
                    <a:p>
                      <a:pPr lvl="0">
                        <a:buNone/>
                      </a:pPr>
                      <a:r>
                        <a:rPr lang="en-US" sz="1600"/>
                        <a:t>Use the Roles &amp; Responsibilities Org Chart during the "Scheduling for OC" session to ensure that your leaders have time to execute the tasks assigned. </a:t>
                      </a:r>
                    </a:p>
                  </a:txBody>
                  <a:tcPr/>
                </a:tc>
                <a:tc>
                  <a:txBody>
                    <a:bodyPr/>
                    <a:lstStyle/>
                    <a:p>
                      <a:pPr lvl="0">
                        <a:buNone/>
                      </a:pPr>
                      <a:r>
                        <a:rPr lang="en-US" sz="1600"/>
                        <a:t>Instructional Team of Leaders</a:t>
                      </a:r>
                    </a:p>
                  </a:txBody>
                  <a:tcPr/>
                </a:tc>
                <a:tc>
                  <a:txBody>
                    <a:bodyPr/>
                    <a:lstStyle/>
                    <a:p>
                      <a:pPr lvl="0">
                        <a:buNone/>
                      </a:pPr>
                      <a:r>
                        <a:rPr lang="en-US" sz="1600"/>
                        <a:t>Before school year starts</a:t>
                      </a:r>
                    </a:p>
                  </a:txBody>
                  <a:tcPr/>
                </a:tc>
                <a:tc>
                  <a:txBody>
                    <a:bodyPr/>
                    <a:lstStyle/>
                    <a:p>
                      <a:pPr lvl="0">
                        <a:buNone/>
                      </a:pPr>
                      <a:endParaRPr lang="en-US" sz="1600"/>
                    </a:p>
                  </a:txBody>
                  <a:tcPr/>
                </a:tc>
                <a:extLst>
                  <a:ext uri="{0D108BD9-81ED-4DB2-BD59-A6C34878D82A}">
                    <a16:rowId xmlns:a16="http://schemas.microsoft.com/office/drawing/2014/main" val="1010353025"/>
                  </a:ext>
                </a:extLst>
              </a:tr>
              <a:tr h="330653">
                <a:tc>
                  <a:txBody>
                    <a:bodyPr/>
                    <a:lstStyle/>
                    <a:p>
                      <a:pPr lvl="0">
                        <a:buNone/>
                      </a:pPr>
                      <a:r>
                        <a:rPr lang="en-US" sz="1600"/>
                        <a:t>Determine a process for collaborating and design a Team of Leaders' scope and sequence for the year, including when the team will meet, and which topics will be covered. </a:t>
                      </a:r>
                    </a:p>
                  </a:txBody>
                  <a:tcPr/>
                </a:tc>
                <a:tc>
                  <a:txBody>
                    <a:bodyPr/>
                    <a:lstStyle/>
                    <a:p>
                      <a:pPr lvl="0">
                        <a:buNone/>
                      </a:pPr>
                      <a:r>
                        <a:rPr lang="en-US" sz="1600"/>
                        <a:t>Instructional Team of Leaders</a:t>
                      </a:r>
                    </a:p>
                  </a:txBody>
                  <a:tcPr/>
                </a:tc>
                <a:tc>
                  <a:txBody>
                    <a:bodyPr/>
                    <a:lstStyle/>
                    <a:p>
                      <a:r>
                        <a:rPr lang="en-US" sz="1600"/>
                        <a:t>Before school year starts</a:t>
                      </a:r>
                    </a:p>
                  </a:txBody>
                  <a:tcPr/>
                </a:tc>
                <a:tc>
                  <a:txBody>
                    <a:bodyPr/>
                    <a:lstStyle/>
                    <a:p>
                      <a:endParaRPr lang="en-US" sz="1600"/>
                    </a:p>
                  </a:txBody>
                  <a:tcPr/>
                </a:tc>
                <a:extLst>
                  <a:ext uri="{0D108BD9-81ED-4DB2-BD59-A6C34878D82A}">
                    <a16:rowId xmlns:a16="http://schemas.microsoft.com/office/drawing/2014/main" val="2829515279"/>
                  </a:ext>
                </a:extLst>
              </a:tr>
              <a:tr h="320031">
                <a:tc>
                  <a:txBody>
                    <a:bodyPr/>
                    <a:lstStyle/>
                    <a:p>
                      <a:endParaRPr lang="en-US"/>
                    </a:p>
                  </a:txBody>
                  <a:tcPr/>
                </a:tc>
                <a:tc>
                  <a:txBody>
                    <a:bodyPr/>
                    <a:lstStyle/>
                    <a:p>
                      <a:endParaRPr lang="en-US"/>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342868282"/>
                  </a:ext>
                </a:extLst>
              </a:tr>
            </a:tbl>
          </a:graphicData>
        </a:graphic>
      </p:graphicFrame>
      <p:sp>
        <p:nvSpPr>
          <p:cNvPr id="2" name="Rectangle 1">
            <a:extLst>
              <a:ext uri="{FF2B5EF4-FFF2-40B4-BE49-F238E27FC236}">
                <a16:creationId xmlns:a16="http://schemas.microsoft.com/office/drawing/2014/main" id="{B2275C07-2788-4D71-A9A4-CE9D40E366E6}"/>
              </a:ext>
            </a:extLst>
          </p:cNvPr>
          <p:cNvSpPr/>
          <p:nvPr/>
        </p:nvSpPr>
        <p:spPr>
          <a:xfrm>
            <a:off x="4453217" y="3244334"/>
            <a:ext cx="237566" cy="369332"/>
          </a:xfrm>
          <a:prstGeom prst="rect">
            <a:avLst/>
          </a:prstGeom>
        </p:spPr>
        <p:txBody>
          <a:bodyPr wrap="none">
            <a:spAutoFit/>
          </a:bodyPr>
          <a:lstStyle/>
          <a:p>
            <a:r>
              <a:rPr lang="en-US">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a:p>
        </p:txBody>
      </p:sp>
      <p:sp>
        <p:nvSpPr>
          <p:cNvPr id="7" name="Rectangle 6">
            <a:extLst>
              <a:ext uri="{FF2B5EF4-FFF2-40B4-BE49-F238E27FC236}">
                <a16:creationId xmlns:a16="http://schemas.microsoft.com/office/drawing/2014/main" id="{5382DA42-BF66-454A-8B05-B4D60FF7FDE8}"/>
              </a:ext>
            </a:extLst>
          </p:cNvPr>
          <p:cNvSpPr/>
          <p:nvPr/>
        </p:nvSpPr>
        <p:spPr>
          <a:xfrm>
            <a:off x="0" y="5349333"/>
            <a:ext cx="9144000" cy="9430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Begin thinking about which of these next steps you might be able to address with your team during the final “Work Time” on Day 3.</a:t>
            </a:r>
          </a:p>
        </p:txBody>
      </p:sp>
    </p:spTree>
    <p:extLst>
      <p:ext uri="{BB962C8B-B14F-4D97-AF65-F5344CB8AC3E}">
        <p14:creationId xmlns:p14="http://schemas.microsoft.com/office/powerpoint/2010/main" val="675938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5366A1-DC7E-4907-83F9-10BF39EDE9A1}"/>
              </a:ext>
            </a:extLst>
          </p:cNvPr>
          <p:cNvSpPr>
            <a:spLocks noGrp="1"/>
          </p:cNvSpPr>
          <p:nvPr>
            <p:ph type="body" sz="quarter" idx="17"/>
          </p:nvPr>
        </p:nvSpPr>
        <p:spPr>
          <a:xfrm>
            <a:off x="0" y="369895"/>
            <a:ext cx="9144000" cy="769440"/>
          </a:xfrm>
        </p:spPr>
        <p:txBody>
          <a:bodyPr/>
          <a:lstStyle/>
          <a:p>
            <a:r>
              <a:rPr lang="en-US"/>
              <a:t>Follow Us!</a:t>
            </a:r>
          </a:p>
        </p:txBody>
      </p:sp>
      <p:sp>
        <p:nvSpPr>
          <p:cNvPr id="9" name="TextBox 8">
            <a:extLst>
              <a:ext uri="{FF2B5EF4-FFF2-40B4-BE49-F238E27FC236}">
                <a16:creationId xmlns:a16="http://schemas.microsoft.com/office/drawing/2014/main" id="{E246A8B6-FCC6-4EC8-BFF2-E8F8BF046D3B}"/>
              </a:ext>
            </a:extLst>
          </p:cNvPr>
          <p:cNvSpPr txBox="1"/>
          <p:nvPr/>
        </p:nvSpPr>
        <p:spPr>
          <a:xfrm>
            <a:off x="5293717" y="2454970"/>
            <a:ext cx="1476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C071B32-D72D-4957-902F-E233A58AEFBB}"/>
              </a:ext>
            </a:extLst>
          </p:cNvPr>
          <p:cNvSpPr txBox="1"/>
          <p:nvPr/>
        </p:nvSpPr>
        <p:spPr>
          <a:xfrm>
            <a:off x="5293717" y="3083266"/>
            <a:ext cx="34692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OpportunityCulture</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636D19B0-6E26-4C91-AE97-80B66A5B1FD0}"/>
              </a:ext>
            </a:extLst>
          </p:cNvPr>
          <p:cNvSpPr txBox="1"/>
          <p:nvPr/>
        </p:nvSpPr>
        <p:spPr>
          <a:xfrm>
            <a:off x="1106395" y="2466846"/>
            <a:ext cx="16065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EAD6A7C-A47A-4BFF-B81F-DECCE4A30096}"/>
              </a:ext>
            </a:extLst>
          </p:cNvPr>
          <p:cNvSpPr txBox="1"/>
          <p:nvPr/>
        </p:nvSpPr>
        <p:spPr>
          <a:xfrm>
            <a:off x="1106395" y="3104771"/>
            <a:ext cx="2842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Facebook.com/</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PublicImpact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6D7B9C8-9D2F-4443-9D4A-D318388BDD2F}"/>
              </a:ext>
            </a:extLst>
          </p:cNvPr>
          <p:cNvSpPr txBox="1"/>
          <p:nvPr/>
        </p:nvSpPr>
        <p:spPr>
          <a:xfrm>
            <a:off x="1106395" y="3839259"/>
            <a:ext cx="521918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LinkedIn.com/company/public-impact---chapel-hill-</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nc</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21F8DF38-D30F-46B4-89AB-54E6975F89FE}"/>
              </a:ext>
            </a:extLst>
          </p:cNvPr>
          <p:cNvSpPr txBox="1"/>
          <p:nvPr/>
        </p:nvSpPr>
        <p:spPr>
          <a:xfrm>
            <a:off x="0" y="4588694"/>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Subscribe</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to the quarterly Opportunity Culture newsletters, with content by and for Opportunity Culture educators, and sign up to get </a:t>
            </a: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Remind</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messages for them:</a:t>
            </a:r>
          </a:p>
        </p:txBody>
      </p:sp>
      <p:pic>
        <p:nvPicPr>
          <p:cNvPr id="19" name="Picture 18">
            <a:extLst>
              <a:ext uri="{FF2B5EF4-FFF2-40B4-BE49-F238E27FC236}">
                <a16:creationId xmlns:a16="http://schemas.microsoft.com/office/drawing/2014/main" id="{F1DFF6F0-F212-4159-AC1D-223E7920B6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8581" y="5553828"/>
            <a:ext cx="492211" cy="395999"/>
          </a:xfrm>
          <a:prstGeom prst="rect">
            <a:avLst/>
          </a:prstGeom>
        </p:spPr>
      </p:pic>
      <p:sp>
        <p:nvSpPr>
          <p:cNvPr id="20" name="TextBox 19">
            <a:extLst>
              <a:ext uri="{FF2B5EF4-FFF2-40B4-BE49-F238E27FC236}">
                <a16:creationId xmlns:a16="http://schemas.microsoft.com/office/drawing/2014/main" id="{00613AA8-7E62-4EC6-87DE-27F6A41500EF}"/>
              </a:ext>
            </a:extLst>
          </p:cNvPr>
          <p:cNvSpPr txBox="1"/>
          <p:nvPr/>
        </p:nvSpPr>
        <p:spPr>
          <a:xfrm>
            <a:off x="5413298" y="5528280"/>
            <a:ext cx="250914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Remind.com/join/</a:t>
            </a:r>
            <a:r>
              <a:rPr kumimoji="0" lang="en-US" sz="1800" b="0" i="0" u="none" strike="noStrike" kern="1200" cap="none" spc="0" normalizeH="0" baseline="0" noProof="0" err="1">
                <a:ln>
                  <a:noFill/>
                </a:ln>
                <a:solidFill>
                  <a:prstClr val="black"/>
                </a:solidFill>
                <a:effectLst/>
                <a:uLnTx/>
                <a:uFillTx/>
                <a:latin typeface="Calibri" panose="020F0502020204030204"/>
                <a:ea typeface="+mn-ea"/>
                <a:cs typeface="+mn-cs"/>
              </a:rPr>
              <a:t>ocnew</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E81D33BB-F451-4A6B-B9EB-E1989CE9B727}"/>
              </a:ext>
            </a:extLst>
          </p:cNvPr>
          <p:cNvSpPr txBox="1"/>
          <p:nvPr/>
        </p:nvSpPr>
        <p:spPr>
          <a:xfrm>
            <a:off x="664974" y="1378803"/>
            <a:ext cx="763325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Keep up to date on Opportunity Culture with</a:t>
            </a:r>
            <a:b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resources and research from Public Impact by following:</a:t>
            </a:r>
          </a:p>
        </p:txBody>
      </p:sp>
      <p:pic>
        <p:nvPicPr>
          <p:cNvPr id="1026" name="Picture 2" descr="https://en.facebookbrand.com/wp-content/uploads/2019/04/f_logo_RGB-Hex-Blue_512.png">
            <a:extLst>
              <a:ext uri="{FF2B5EF4-FFF2-40B4-BE49-F238E27FC236}">
                <a16:creationId xmlns:a16="http://schemas.microsoft.com/office/drawing/2014/main" id="{63373344-9357-4448-BAE4-B41DC0534E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84" y="3045296"/>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facebookbrand.com/wp-content/uploads/2019/04/f_logo_RGB-Hex-Blue_512.png">
            <a:extLst>
              <a:ext uri="{FF2B5EF4-FFF2-40B4-BE49-F238E27FC236}">
                <a16:creationId xmlns:a16="http://schemas.microsoft.com/office/drawing/2014/main" id="{6B156E84-8622-419A-99A6-35C79EB31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1506" y="3043331"/>
            <a:ext cx="492211" cy="49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64D4808-3AEB-403C-B323-A6283591B9F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183" y="2391802"/>
            <a:ext cx="492212" cy="492212"/>
          </a:xfrm>
          <a:prstGeom prst="rect">
            <a:avLst/>
          </a:prstGeom>
        </p:spPr>
      </p:pic>
      <p:pic>
        <p:nvPicPr>
          <p:cNvPr id="23" name="Picture 22">
            <a:extLst>
              <a:ext uri="{FF2B5EF4-FFF2-40B4-BE49-F238E27FC236}">
                <a16:creationId xmlns:a16="http://schemas.microsoft.com/office/drawing/2014/main" id="{B7C584C7-ACCF-499E-AC37-5AB3E2104D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1505" y="2391802"/>
            <a:ext cx="492212" cy="492212"/>
          </a:xfrm>
          <a:prstGeom prst="rect">
            <a:avLst/>
          </a:prstGeom>
        </p:spPr>
      </p:pic>
      <p:pic>
        <p:nvPicPr>
          <p:cNvPr id="6" name="Picture 5">
            <a:extLst>
              <a:ext uri="{FF2B5EF4-FFF2-40B4-BE49-F238E27FC236}">
                <a16:creationId xmlns:a16="http://schemas.microsoft.com/office/drawing/2014/main" id="{7A80C841-C226-4AA7-8A8A-242318238E3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2892" y="3787722"/>
            <a:ext cx="578804" cy="492211"/>
          </a:xfrm>
          <a:prstGeom prst="rect">
            <a:avLst/>
          </a:prstGeom>
        </p:spPr>
      </p:pic>
      <p:sp>
        <p:nvSpPr>
          <p:cNvPr id="18" name="TextBox 17">
            <a:extLst>
              <a:ext uri="{FF2B5EF4-FFF2-40B4-BE49-F238E27FC236}">
                <a16:creationId xmlns:a16="http://schemas.microsoft.com/office/drawing/2014/main" id="{D0AC4FFA-623F-4978-9D9E-CF61219570D0}"/>
              </a:ext>
            </a:extLst>
          </p:cNvPr>
          <p:cNvSpPr txBox="1"/>
          <p:nvPr/>
        </p:nvSpPr>
        <p:spPr>
          <a:xfrm>
            <a:off x="1170828" y="5545423"/>
            <a:ext cx="35808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OpportunityCulture.org/mailing-list/</a:t>
            </a:r>
          </a:p>
        </p:txBody>
      </p:sp>
      <p:pic>
        <p:nvPicPr>
          <p:cNvPr id="24" name="Graphic 23" descr="Open envelope">
            <a:extLst>
              <a:ext uri="{FF2B5EF4-FFF2-40B4-BE49-F238E27FC236}">
                <a16:creationId xmlns:a16="http://schemas.microsoft.com/office/drawing/2014/main" id="{6BFB83D1-BE0F-4FB8-B209-2DAC308E8A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111" y="5442810"/>
            <a:ext cx="492211" cy="492211"/>
          </a:xfrm>
          <a:prstGeom prst="rect">
            <a:avLst/>
          </a:prstGeom>
        </p:spPr>
      </p:pic>
    </p:spTree>
    <p:extLst>
      <p:ext uri="{BB962C8B-B14F-4D97-AF65-F5344CB8AC3E}">
        <p14:creationId xmlns:p14="http://schemas.microsoft.com/office/powerpoint/2010/main" val="286850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6C124C9-74F7-47D5-854E-D1ED3DAED383}"/>
              </a:ext>
            </a:extLst>
          </p:cNvPr>
          <p:cNvSpPr>
            <a:spLocks noGrp="1"/>
          </p:cNvSpPr>
          <p:nvPr>
            <p:ph type="body" sz="quarter" idx="19"/>
          </p:nvPr>
        </p:nvSpPr>
        <p:spPr>
          <a:xfrm>
            <a:off x="788625" y="1555422"/>
            <a:ext cx="7578725" cy="3657600"/>
          </a:xfrm>
        </p:spPr>
        <p:txBody>
          <a:bodyPr/>
          <a:lstStyle/>
          <a:p>
            <a:r>
              <a:rPr lang="en-US"/>
              <a:t>Apply distributed leadership practices to your instructional team of leaders.</a:t>
            </a:r>
          </a:p>
          <a:p>
            <a:r>
              <a:rPr lang="en-US"/>
              <a:t>Define each Opportunity Culture team member’s role and responsibilities and how they contribute to achieving school vision and goals. </a:t>
            </a:r>
          </a:p>
          <a:p>
            <a:r>
              <a:rPr lang="en-US"/>
              <a:t>Examine structures for Opportunity Culture teacher collaboration.</a:t>
            </a:r>
          </a:p>
          <a:p>
            <a:endParaRPr lang="en-US"/>
          </a:p>
        </p:txBody>
      </p:sp>
    </p:spTree>
    <p:extLst>
      <p:ext uri="{BB962C8B-B14F-4D97-AF65-F5344CB8AC3E}">
        <p14:creationId xmlns:p14="http://schemas.microsoft.com/office/powerpoint/2010/main" val="75172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90030D-F6B4-4031-A0D3-085CE3F65228}"/>
              </a:ext>
            </a:extLst>
          </p:cNvPr>
          <p:cNvSpPr>
            <a:spLocks noGrp="1"/>
          </p:cNvSpPr>
          <p:nvPr>
            <p:ph type="body" sz="quarter" idx="17"/>
          </p:nvPr>
        </p:nvSpPr>
        <p:spPr>
          <a:xfrm>
            <a:off x="0" y="257120"/>
            <a:ext cx="9144000" cy="769440"/>
          </a:xfrm>
        </p:spPr>
        <p:txBody>
          <a:bodyPr/>
          <a:lstStyle/>
          <a:p>
            <a:r>
              <a:rPr lang="en-US">
                <a:latin typeface="Cambria"/>
              </a:rPr>
              <a:t>Leading a Team</a:t>
            </a:r>
            <a:endParaRPr lang="en-US"/>
          </a:p>
        </p:txBody>
      </p:sp>
      <p:graphicFrame>
        <p:nvGraphicFramePr>
          <p:cNvPr id="5" name="Diagram 4">
            <a:extLst>
              <a:ext uri="{FF2B5EF4-FFF2-40B4-BE49-F238E27FC236}">
                <a16:creationId xmlns:a16="http://schemas.microsoft.com/office/drawing/2014/main" id="{EEB774EF-248E-4937-9B84-D83385164F10}"/>
              </a:ext>
            </a:extLst>
          </p:cNvPr>
          <p:cNvGraphicFramePr/>
          <p:nvPr/>
        </p:nvGraphicFramePr>
        <p:xfrm>
          <a:off x="236402" y="1252070"/>
          <a:ext cx="8671195" cy="5076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3">
            <a:extLst>
              <a:ext uri="{FF2B5EF4-FFF2-40B4-BE49-F238E27FC236}">
                <a16:creationId xmlns:a16="http://schemas.microsoft.com/office/drawing/2014/main" id="{C7CFAAEE-E734-49C3-B945-D26D1622687E}"/>
              </a:ext>
            </a:extLst>
          </p:cNvPr>
          <p:cNvSpPr/>
          <p:nvPr/>
        </p:nvSpPr>
        <p:spPr>
          <a:xfrm>
            <a:off x="112734" y="1252070"/>
            <a:ext cx="8906006" cy="1018309"/>
          </a:xfrm>
          <a:prstGeom prst="roundRect">
            <a:avLst>
              <a:gd name="adj" fmla="val 16667"/>
            </a:avLst>
          </a:prstGeom>
          <a:noFill/>
          <a:ln w="57150">
            <a:solidFill>
              <a:srgbClr val="E1B1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706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74A287-CB76-495B-8805-EA997F442922}"/>
              </a:ext>
            </a:extLst>
          </p:cNvPr>
          <p:cNvSpPr>
            <a:spLocks noGrp="1"/>
          </p:cNvSpPr>
          <p:nvPr>
            <p:ph type="body" sz="quarter" idx="17"/>
          </p:nvPr>
        </p:nvSpPr>
        <p:spPr/>
        <p:txBody>
          <a:bodyPr/>
          <a:lstStyle/>
          <a:p>
            <a:r>
              <a:rPr lang="en-US">
                <a:latin typeface="Cambria"/>
              </a:rPr>
              <a:t>Leading a Team: Launch and Lead</a:t>
            </a:r>
            <a:endParaRPr lang="en-US"/>
          </a:p>
        </p:txBody>
      </p:sp>
      <p:cxnSp>
        <p:nvCxnSpPr>
          <p:cNvPr id="5" name="Straight Connector 4">
            <a:extLst>
              <a:ext uri="{FF2B5EF4-FFF2-40B4-BE49-F238E27FC236}">
                <a16:creationId xmlns:a16="http://schemas.microsoft.com/office/drawing/2014/main" id="{3015EFEE-C517-44C1-A592-049B3D0FAE57}"/>
              </a:ext>
            </a:extLst>
          </p:cNvPr>
          <p:cNvCxnSpPr>
            <a:cxnSpLocks/>
          </p:cNvCxnSpPr>
          <p:nvPr/>
        </p:nvCxnSpPr>
        <p:spPr>
          <a:xfrm flipH="1">
            <a:off x="1908961" y="1600769"/>
            <a:ext cx="12" cy="1668436"/>
          </a:xfrm>
          <a:prstGeom prst="line">
            <a:avLst/>
          </a:prstGeom>
          <a:ln w="38100">
            <a:solidFill>
              <a:srgbClr val="DE4526"/>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A1B974BB-9CBB-4893-80BF-F77D2C366B32}"/>
              </a:ext>
            </a:extLst>
          </p:cNvPr>
          <p:cNvSpPr/>
          <p:nvPr/>
        </p:nvSpPr>
        <p:spPr>
          <a:xfrm>
            <a:off x="1984829" y="1600769"/>
            <a:ext cx="6725417" cy="1668436"/>
          </a:xfrm>
          <a:prstGeom prst="rect">
            <a:avLst/>
          </a:prstGeom>
          <a:solidFill>
            <a:srgbClr val="F9DC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defTabSz="457200">
              <a:buFont typeface="Wingdings" panose="05000000000000000000" pitchFamily="2" charset="2"/>
              <a:buChar char="§"/>
            </a:pPr>
            <a:r>
              <a:rPr lang="en-US">
                <a:solidFill>
                  <a:schemeClr val="tx1"/>
                </a:solidFill>
              </a:rPr>
              <a:t>Why are you making changes in your school? </a:t>
            </a:r>
          </a:p>
          <a:p>
            <a:pPr marL="285750" indent="-285750" defTabSz="457200">
              <a:buFont typeface="Wingdings" panose="05000000000000000000" pitchFamily="2" charset="2"/>
              <a:buChar char="§"/>
            </a:pPr>
            <a:r>
              <a:rPr lang="en-US">
                <a:solidFill>
                  <a:schemeClr val="tx1"/>
                </a:solidFill>
              </a:rPr>
              <a:t>What is your vision for how students will benefit from changes to your school? </a:t>
            </a:r>
          </a:p>
          <a:p>
            <a:pPr marL="285750" indent="-285750" defTabSz="457200">
              <a:buFont typeface="Wingdings" panose="05000000000000000000" pitchFamily="2" charset="2"/>
              <a:buChar char="§"/>
            </a:pPr>
            <a:r>
              <a:rPr lang="en-US">
                <a:solidFill>
                  <a:schemeClr val="tx1"/>
                </a:solidFill>
              </a:rPr>
              <a:t>What is your vision for how teachers will benefit from changes to your school? </a:t>
            </a:r>
          </a:p>
          <a:p>
            <a:pPr marL="285750" indent="-285750" defTabSz="457200">
              <a:buFont typeface="Wingdings" panose="05000000000000000000" pitchFamily="2" charset="2"/>
              <a:buChar char="§"/>
            </a:pPr>
            <a:r>
              <a:rPr lang="en-US">
                <a:solidFill>
                  <a:schemeClr val="tx1"/>
                </a:solidFill>
              </a:rPr>
              <a:t>What are your school’s big goals for the next 3 years? </a:t>
            </a:r>
          </a:p>
        </p:txBody>
      </p:sp>
      <p:sp>
        <p:nvSpPr>
          <p:cNvPr id="7" name="Rectangle 6">
            <a:extLst>
              <a:ext uri="{FF2B5EF4-FFF2-40B4-BE49-F238E27FC236}">
                <a16:creationId xmlns:a16="http://schemas.microsoft.com/office/drawing/2014/main" id="{BE338A8B-4876-41A9-BB93-8EF6A4D67DB7}"/>
              </a:ext>
            </a:extLst>
          </p:cNvPr>
          <p:cNvSpPr/>
          <p:nvPr/>
        </p:nvSpPr>
        <p:spPr>
          <a:xfrm>
            <a:off x="306141" y="1924673"/>
            <a:ext cx="153662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a:r>
              <a:rPr lang="en-US" b="1">
                <a:solidFill>
                  <a:schemeClr val="tx1"/>
                </a:solidFill>
              </a:rPr>
              <a:t>Theory of Action &amp; Measures of Success</a:t>
            </a:r>
            <a:endParaRPr lang="en-US">
              <a:solidFill>
                <a:schemeClr val="tx1"/>
              </a:solidFill>
            </a:endParaRPr>
          </a:p>
        </p:txBody>
      </p:sp>
      <p:sp>
        <p:nvSpPr>
          <p:cNvPr id="8" name="Rectangle 7">
            <a:extLst>
              <a:ext uri="{FF2B5EF4-FFF2-40B4-BE49-F238E27FC236}">
                <a16:creationId xmlns:a16="http://schemas.microsoft.com/office/drawing/2014/main" id="{C202B8DA-CD7F-43FD-A28E-B4D0C66A291C}"/>
              </a:ext>
            </a:extLst>
          </p:cNvPr>
          <p:cNvSpPr/>
          <p:nvPr/>
        </p:nvSpPr>
        <p:spPr>
          <a:xfrm>
            <a:off x="204511" y="3779168"/>
            <a:ext cx="1704421"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defTabSz="457200"/>
            <a:r>
              <a:rPr lang="en-US" b="1">
                <a:solidFill>
                  <a:schemeClr val="tx1"/>
                </a:solidFill>
              </a:rPr>
              <a:t>Roles &amp; Responsibilities </a:t>
            </a:r>
          </a:p>
        </p:txBody>
      </p:sp>
      <p:sp>
        <p:nvSpPr>
          <p:cNvPr id="9" name="Rectangle 8">
            <a:extLst>
              <a:ext uri="{FF2B5EF4-FFF2-40B4-BE49-F238E27FC236}">
                <a16:creationId xmlns:a16="http://schemas.microsoft.com/office/drawing/2014/main" id="{F5B45B26-3D35-4956-9315-03ADF515DADE}"/>
              </a:ext>
            </a:extLst>
          </p:cNvPr>
          <p:cNvSpPr/>
          <p:nvPr/>
        </p:nvSpPr>
        <p:spPr>
          <a:xfrm>
            <a:off x="306141" y="4911039"/>
            <a:ext cx="1536620" cy="762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r" defTabSz="457200"/>
            <a:r>
              <a:rPr lang="en-US" b="1">
                <a:solidFill>
                  <a:schemeClr val="tx1"/>
                </a:solidFill>
              </a:rPr>
              <a:t>Process for Collaborating</a:t>
            </a:r>
          </a:p>
        </p:txBody>
      </p:sp>
      <p:cxnSp>
        <p:nvCxnSpPr>
          <p:cNvPr id="11" name="Straight Connector 10">
            <a:extLst>
              <a:ext uri="{FF2B5EF4-FFF2-40B4-BE49-F238E27FC236}">
                <a16:creationId xmlns:a16="http://schemas.microsoft.com/office/drawing/2014/main" id="{B65E308F-B56E-4C51-AF15-4B2854574EFC}"/>
              </a:ext>
            </a:extLst>
          </p:cNvPr>
          <p:cNvCxnSpPr>
            <a:cxnSpLocks/>
          </p:cNvCxnSpPr>
          <p:nvPr/>
        </p:nvCxnSpPr>
        <p:spPr>
          <a:xfrm>
            <a:off x="1908973" y="4895799"/>
            <a:ext cx="0" cy="76199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FD51BD5-1BA8-4F8A-A144-CE579D918B60}"/>
              </a:ext>
            </a:extLst>
          </p:cNvPr>
          <p:cNvSpPr/>
          <p:nvPr/>
        </p:nvSpPr>
        <p:spPr>
          <a:xfrm>
            <a:off x="1984829" y="4895798"/>
            <a:ext cx="6725446" cy="762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defTabSz="457200">
              <a:buFont typeface="Wingdings" panose="05000000000000000000" pitchFamily="2" charset="2"/>
              <a:buChar char="§"/>
            </a:pPr>
            <a:r>
              <a:rPr lang="en-US">
                <a:solidFill>
                  <a:schemeClr val="tx1"/>
                </a:solidFill>
              </a:rPr>
              <a:t>How will  your team work together—who makes decisions, when will you meet, what will you do together and independently?</a:t>
            </a:r>
          </a:p>
        </p:txBody>
      </p:sp>
      <p:cxnSp>
        <p:nvCxnSpPr>
          <p:cNvPr id="13" name="Straight Connector 12">
            <a:extLst>
              <a:ext uri="{FF2B5EF4-FFF2-40B4-BE49-F238E27FC236}">
                <a16:creationId xmlns:a16="http://schemas.microsoft.com/office/drawing/2014/main" id="{408F934F-DD21-4D81-947B-775D03BB3272}"/>
              </a:ext>
            </a:extLst>
          </p:cNvPr>
          <p:cNvCxnSpPr>
            <a:cxnSpLocks/>
          </p:cNvCxnSpPr>
          <p:nvPr/>
        </p:nvCxnSpPr>
        <p:spPr>
          <a:xfrm flipH="1">
            <a:off x="1908932" y="3550742"/>
            <a:ext cx="12" cy="1086715"/>
          </a:xfrm>
          <a:prstGeom prst="line">
            <a:avLst/>
          </a:prstGeom>
          <a:ln w="38100">
            <a:solidFill>
              <a:srgbClr val="E1B148"/>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9CDDE94-2535-4F9A-9495-84F882252AE8}"/>
              </a:ext>
            </a:extLst>
          </p:cNvPr>
          <p:cNvSpPr/>
          <p:nvPr/>
        </p:nvSpPr>
        <p:spPr>
          <a:xfrm>
            <a:off x="1971812" y="3550742"/>
            <a:ext cx="6738434" cy="1086715"/>
          </a:xfrm>
          <a:prstGeom prst="rect">
            <a:avLst/>
          </a:prstGeom>
          <a:solidFill>
            <a:srgbClr val="EFD6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Wingdings" panose="05000000000000000000" pitchFamily="2" charset="2"/>
              <a:buChar char="§"/>
            </a:pPr>
            <a:r>
              <a:rPr lang="en-US">
                <a:solidFill>
                  <a:schemeClr val="tx1"/>
                </a:solidFill>
              </a:rPr>
              <a:t>Who is on your Instructional Team of Leaders? </a:t>
            </a:r>
          </a:p>
          <a:p>
            <a:pPr marL="342900" indent="-342900" defTabSz="457200">
              <a:buFont typeface="Wingdings" panose="05000000000000000000" pitchFamily="2" charset="2"/>
              <a:buChar char="§"/>
            </a:pPr>
            <a:r>
              <a:rPr lang="en-US">
                <a:solidFill>
                  <a:schemeClr val="tx1"/>
                </a:solidFill>
              </a:rPr>
              <a:t>What is each team member’s purpose, role, and responsibility to help achieve the vision and reach common goals?</a:t>
            </a:r>
          </a:p>
          <a:p>
            <a:pPr marL="342900" indent="-342900" defTabSz="457200">
              <a:buFont typeface="Wingdings" panose="05000000000000000000" pitchFamily="2" charset="2"/>
              <a:buChar char="§"/>
            </a:pPr>
            <a:r>
              <a:rPr lang="en-US">
                <a:solidFill>
                  <a:schemeClr val="tx1"/>
                </a:solidFill>
              </a:rPr>
              <a:t>What role will you play? </a:t>
            </a:r>
          </a:p>
        </p:txBody>
      </p:sp>
      <p:sp>
        <p:nvSpPr>
          <p:cNvPr id="15" name="Rectangle: Rounded Corners 14">
            <a:extLst>
              <a:ext uri="{FF2B5EF4-FFF2-40B4-BE49-F238E27FC236}">
                <a16:creationId xmlns:a16="http://schemas.microsoft.com/office/drawing/2014/main" id="{AEBB451F-045F-4617-8186-DEDA8D69AE06}"/>
              </a:ext>
            </a:extLst>
          </p:cNvPr>
          <p:cNvSpPr/>
          <p:nvPr/>
        </p:nvSpPr>
        <p:spPr>
          <a:xfrm>
            <a:off x="204499" y="3429001"/>
            <a:ext cx="8633361" cy="1340224"/>
          </a:xfrm>
          <a:prstGeom prst="roundRect">
            <a:avLst/>
          </a:prstGeom>
          <a:noFill/>
          <a:ln w="38100">
            <a:solidFill>
              <a:srgbClr val="E1B1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8073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EE3A7A-E419-4E2A-AAE2-48F8CCE9DFCF}"/>
              </a:ext>
            </a:extLst>
          </p:cNvPr>
          <p:cNvSpPr>
            <a:spLocks noGrp="1"/>
          </p:cNvSpPr>
          <p:nvPr>
            <p:ph idx="1"/>
          </p:nvPr>
        </p:nvSpPr>
        <p:spPr>
          <a:xfrm>
            <a:off x="628650" y="1625541"/>
            <a:ext cx="7886700" cy="4351338"/>
          </a:xfrm>
        </p:spPr>
        <p:txBody>
          <a:bodyPr anchor="t"/>
          <a:lstStyle/>
          <a:p>
            <a:pPr marL="514350" indent="-514350">
              <a:buFont typeface="Arial" panose="020B0604020202020204" pitchFamily="34" charset="0"/>
              <a:buAutoNum type="arabicPeriod"/>
            </a:pPr>
            <a:r>
              <a:rPr lang="en-US">
                <a:cs typeface="Calibri"/>
              </a:rPr>
              <a:t>Move </a:t>
            </a:r>
            <a:r>
              <a:rPr lang="en-US" b="1">
                <a:solidFill>
                  <a:schemeClr val="accent2"/>
                </a:solidFill>
                <a:cs typeface="Calibri"/>
              </a:rPr>
              <a:t>from </a:t>
            </a:r>
            <a:r>
              <a:rPr lang="en-US" b="1" i="1">
                <a:solidFill>
                  <a:schemeClr val="accent2"/>
                </a:solidFill>
                <a:cs typeface="Calibri"/>
              </a:rPr>
              <a:t>doing </a:t>
            </a:r>
            <a:r>
              <a:rPr lang="en-US">
                <a:cs typeface="Calibri"/>
              </a:rPr>
              <a:t>the work </a:t>
            </a:r>
            <a:r>
              <a:rPr lang="en-US" b="1">
                <a:solidFill>
                  <a:schemeClr val="accent2"/>
                </a:solidFill>
                <a:cs typeface="Calibri"/>
              </a:rPr>
              <a:t>to </a:t>
            </a:r>
            <a:r>
              <a:rPr lang="en-US" b="1" i="1">
                <a:solidFill>
                  <a:schemeClr val="accent2"/>
                </a:solidFill>
                <a:cs typeface="Calibri"/>
              </a:rPr>
              <a:t>leading</a:t>
            </a:r>
            <a:r>
              <a:rPr lang="en-US" i="1">
                <a:solidFill>
                  <a:schemeClr val="accent2"/>
                </a:solidFill>
                <a:cs typeface="Calibri"/>
              </a:rPr>
              <a:t> </a:t>
            </a:r>
            <a:r>
              <a:rPr lang="en-US">
                <a:cs typeface="Calibri"/>
              </a:rPr>
              <a:t>the work.</a:t>
            </a:r>
            <a:endParaRPr lang="en-US"/>
          </a:p>
          <a:p>
            <a:pPr marL="514350" indent="-514350">
              <a:buAutoNum type="arabicPeriod"/>
            </a:pPr>
            <a:r>
              <a:rPr lang="en-US"/>
              <a:t>Give leadership team members the </a:t>
            </a:r>
            <a:r>
              <a:rPr lang="en-US" b="1">
                <a:solidFill>
                  <a:schemeClr val="accent2"/>
                </a:solidFill>
              </a:rPr>
              <a:t>autonomy</a:t>
            </a:r>
            <a:r>
              <a:rPr lang="en-US"/>
              <a:t> to do tasks effectively.</a:t>
            </a:r>
            <a:endParaRPr lang="en-US">
              <a:cs typeface="Calibri"/>
            </a:endParaRPr>
          </a:p>
          <a:p>
            <a:pPr marL="514350" indent="-514350">
              <a:buFont typeface="+mj-lt"/>
              <a:buAutoNum type="arabicPeriod"/>
            </a:pPr>
            <a:r>
              <a:rPr lang="en-US"/>
              <a:t>Commit to </a:t>
            </a:r>
            <a:r>
              <a:rPr lang="en-US" b="1">
                <a:solidFill>
                  <a:schemeClr val="accent2"/>
                </a:solidFill>
              </a:rPr>
              <a:t>developing</a:t>
            </a:r>
            <a:r>
              <a:rPr lang="en-US" b="1"/>
              <a:t> </a:t>
            </a:r>
            <a:r>
              <a:rPr lang="en-US"/>
              <a:t>your leaders and </a:t>
            </a:r>
            <a:r>
              <a:rPr lang="en-US" b="1">
                <a:solidFill>
                  <a:schemeClr val="accent2"/>
                </a:solidFill>
              </a:rPr>
              <a:t>differentiating</a:t>
            </a:r>
            <a:r>
              <a:rPr lang="en-US" b="1">
                <a:solidFill>
                  <a:srgbClr val="FF0000"/>
                </a:solidFill>
              </a:rPr>
              <a:t> </a:t>
            </a:r>
            <a:r>
              <a:rPr lang="en-US"/>
              <a:t>your </a:t>
            </a:r>
            <a:r>
              <a:rPr lang="en-US" b="1">
                <a:solidFill>
                  <a:schemeClr val="accent2"/>
                </a:solidFill>
              </a:rPr>
              <a:t>leadership style </a:t>
            </a:r>
            <a:r>
              <a:rPr lang="en-US"/>
              <a:t>to meet the needs of each team member. </a:t>
            </a:r>
          </a:p>
          <a:p>
            <a:pPr marL="514350" indent="-514350">
              <a:buAutoNum type="arabicPeriod"/>
            </a:pPr>
            <a:r>
              <a:rPr lang="en-US">
                <a:cs typeface="Calibri"/>
              </a:rPr>
              <a:t>Monitor</a:t>
            </a:r>
            <a:r>
              <a:rPr lang="en-US" b="1">
                <a:cs typeface="Calibri"/>
              </a:rPr>
              <a:t> </a:t>
            </a:r>
            <a:r>
              <a:rPr lang="en-US" b="1">
                <a:solidFill>
                  <a:schemeClr val="accent2"/>
                </a:solidFill>
                <a:cs typeface="Calibri"/>
              </a:rPr>
              <a:t>key inputs</a:t>
            </a:r>
            <a:r>
              <a:rPr lang="en-US">
                <a:solidFill>
                  <a:schemeClr val="accent2"/>
                </a:solidFill>
                <a:cs typeface="Calibri"/>
              </a:rPr>
              <a:t> </a:t>
            </a:r>
            <a:r>
              <a:rPr lang="en-US">
                <a:cs typeface="Calibri"/>
              </a:rPr>
              <a:t>of the work and intervene as necessary. </a:t>
            </a:r>
          </a:p>
          <a:p>
            <a:pPr marL="514350" indent="-514350">
              <a:buFont typeface="+mj-lt"/>
              <a:buAutoNum type="arabicPeriod"/>
            </a:pPr>
            <a:endParaRPr lang="en-US"/>
          </a:p>
        </p:txBody>
      </p:sp>
      <p:sp>
        <p:nvSpPr>
          <p:cNvPr id="3" name="Text Placeholder 2">
            <a:extLst>
              <a:ext uri="{FF2B5EF4-FFF2-40B4-BE49-F238E27FC236}">
                <a16:creationId xmlns:a16="http://schemas.microsoft.com/office/drawing/2014/main" id="{8A01DD6E-4279-4174-AD1C-9065EB9602A6}"/>
              </a:ext>
            </a:extLst>
          </p:cNvPr>
          <p:cNvSpPr>
            <a:spLocks noGrp="1"/>
          </p:cNvSpPr>
          <p:nvPr>
            <p:ph type="body" sz="quarter" idx="17"/>
          </p:nvPr>
        </p:nvSpPr>
        <p:spPr/>
        <p:txBody>
          <a:bodyPr/>
          <a:lstStyle/>
          <a:p>
            <a:pPr>
              <a:spcBef>
                <a:spcPts val="0"/>
              </a:spcBef>
            </a:pPr>
            <a:r>
              <a:rPr lang="en-US"/>
              <a:t>Distributed Leadership Mindset Shifts</a:t>
            </a:r>
            <a:endParaRPr lang="en-US" sz="3200"/>
          </a:p>
        </p:txBody>
      </p:sp>
    </p:spTree>
    <p:extLst>
      <p:ext uri="{BB962C8B-B14F-4D97-AF65-F5344CB8AC3E}">
        <p14:creationId xmlns:p14="http://schemas.microsoft.com/office/powerpoint/2010/main" val="1671117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2CCA8E6-61C2-4DD9-A5CC-42B612698CD7}"/>
              </a:ext>
            </a:extLst>
          </p:cNvPr>
          <p:cNvSpPr>
            <a:spLocks noGrp="1"/>
          </p:cNvSpPr>
          <p:nvPr>
            <p:ph type="body" sz="quarter" idx="17"/>
          </p:nvPr>
        </p:nvSpPr>
        <p:spPr/>
        <p:txBody>
          <a:bodyPr/>
          <a:lstStyle/>
          <a:p>
            <a:r>
              <a:rPr lang="en-US"/>
              <a:t>Instructional Team of Leaders</a:t>
            </a:r>
          </a:p>
        </p:txBody>
      </p:sp>
      <p:graphicFrame>
        <p:nvGraphicFramePr>
          <p:cNvPr id="8" name="Content Placeholder 7">
            <a:extLst>
              <a:ext uri="{FF2B5EF4-FFF2-40B4-BE49-F238E27FC236}">
                <a16:creationId xmlns:a16="http://schemas.microsoft.com/office/drawing/2014/main" id="{A848D76C-A846-43FB-8329-EA58435BB59E}"/>
              </a:ext>
            </a:extLst>
          </p:cNvPr>
          <p:cNvGraphicFramePr>
            <a:graphicFrameLocks noGrp="1"/>
          </p:cNvGraphicFramePr>
          <p:nvPr>
            <p:ph idx="1"/>
          </p:nvPr>
        </p:nvGraphicFramePr>
        <p:xfrm>
          <a:off x="391886" y="1381123"/>
          <a:ext cx="3654021" cy="4738558"/>
        </p:xfrm>
        <a:graphic>
          <a:graphicData uri="http://schemas.openxmlformats.org/drawingml/2006/table">
            <a:tbl>
              <a:tblPr firstRow="1" bandRow="1">
                <a:tableStyleId>{5C22544A-7EE6-4342-B048-85BDC9FD1C3A}</a:tableStyleId>
              </a:tblPr>
              <a:tblGrid>
                <a:gridCol w="3654021">
                  <a:extLst>
                    <a:ext uri="{9D8B030D-6E8A-4147-A177-3AD203B41FA5}">
                      <a16:colId xmlns:a16="http://schemas.microsoft.com/office/drawing/2014/main" val="4073861373"/>
                    </a:ext>
                  </a:extLst>
                </a:gridCol>
              </a:tblGrid>
              <a:tr h="871895">
                <a:tc>
                  <a:txBody>
                    <a:bodyPr/>
                    <a:lstStyle/>
                    <a:p>
                      <a:pPr algn="ctr">
                        <a:spcAft>
                          <a:spcPts val="600"/>
                        </a:spcAft>
                      </a:pPr>
                      <a:r>
                        <a:rPr lang="en-US" sz="2400"/>
                        <a:t>Instructional Leadership Team Meeting</a:t>
                      </a:r>
                    </a:p>
                  </a:txBody>
                  <a:tcPr/>
                </a:tc>
                <a:extLst>
                  <a:ext uri="{0D108BD9-81ED-4DB2-BD59-A6C34878D82A}">
                    <a16:rowId xmlns:a16="http://schemas.microsoft.com/office/drawing/2014/main" val="1633670769"/>
                  </a:ext>
                </a:extLst>
              </a:tr>
              <a:tr h="3866663">
                <a:tc>
                  <a:txBody>
                    <a:bodyPr/>
                    <a:lstStyle/>
                    <a:p>
                      <a:pPr marL="285750" indent="-285750">
                        <a:spcAft>
                          <a:spcPts val="600"/>
                        </a:spcAft>
                        <a:buFont typeface="Arial" panose="020B0604020202020204" pitchFamily="34" charset="0"/>
                        <a:buChar char="•"/>
                      </a:pPr>
                      <a:r>
                        <a:rPr lang="en-US" sz="2000"/>
                        <a:t>Provide information on curriculum changes</a:t>
                      </a:r>
                    </a:p>
                    <a:p>
                      <a:pPr marL="285750" indent="-285750">
                        <a:spcAft>
                          <a:spcPts val="600"/>
                        </a:spcAft>
                        <a:buFont typeface="Arial" panose="020B0604020202020204" pitchFamily="34" charset="0"/>
                        <a:buChar char="•"/>
                      </a:pPr>
                      <a:r>
                        <a:rPr lang="en-US" sz="2000"/>
                        <a:t>Update on facilities</a:t>
                      </a:r>
                    </a:p>
                    <a:p>
                      <a:pPr marL="285750" indent="-285750">
                        <a:spcAft>
                          <a:spcPts val="600"/>
                        </a:spcAft>
                        <a:buFont typeface="Arial" panose="020B0604020202020204" pitchFamily="34" charset="0"/>
                        <a:buChar char="•"/>
                      </a:pPr>
                      <a:r>
                        <a:rPr lang="en-US" sz="2000"/>
                        <a:t>Provide attendance and discipline data</a:t>
                      </a:r>
                    </a:p>
                    <a:p>
                      <a:pPr marL="285750" indent="-285750">
                        <a:spcAft>
                          <a:spcPts val="600"/>
                        </a:spcAft>
                        <a:buFont typeface="Arial" panose="020B0604020202020204" pitchFamily="34" charset="0"/>
                        <a:buChar char="•"/>
                      </a:pPr>
                      <a:r>
                        <a:rPr lang="en-US" sz="2000"/>
                        <a:t>Remind teachers of due dates</a:t>
                      </a:r>
                    </a:p>
                    <a:p>
                      <a:pPr marL="285750" indent="-285750">
                        <a:spcAft>
                          <a:spcPts val="600"/>
                        </a:spcAft>
                        <a:buFont typeface="Arial" panose="020B0604020202020204" pitchFamily="34" charset="0"/>
                        <a:buChar char="•"/>
                      </a:pPr>
                      <a:r>
                        <a:rPr lang="en-US" sz="2000"/>
                        <a:t>Discuss parent engagement</a:t>
                      </a:r>
                    </a:p>
                    <a:p>
                      <a:pPr marL="285750" indent="-285750">
                        <a:spcAft>
                          <a:spcPts val="600"/>
                        </a:spcAft>
                        <a:buFont typeface="Arial" panose="020B0604020202020204" pitchFamily="34" charset="0"/>
                        <a:buChar char="•"/>
                      </a:pPr>
                      <a:r>
                        <a:rPr lang="en-US" sz="2000"/>
                        <a:t>Provide testing information </a:t>
                      </a:r>
                    </a:p>
                    <a:p>
                      <a:pPr marL="285750" indent="-285750">
                        <a:spcAft>
                          <a:spcPts val="600"/>
                        </a:spcAft>
                        <a:buFont typeface="Arial" panose="020B0604020202020204" pitchFamily="34" charset="0"/>
                        <a:buChar char="•"/>
                      </a:pPr>
                      <a:r>
                        <a:rPr lang="en-US" sz="2000"/>
                        <a:t>Discuss school programs</a:t>
                      </a:r>
                    </a:p>
                    <a:p>
                      <a:pPr marL="285750" indent="-285750">
                        <a:spcAft>
                          <a:spcPts val="600"/>
                        </a:spcAft>
                        <a:buFont typeface="Arial" panose="020B0604020202020204" pitchFamily="34" charset="0"/>
                        <a:buChar char="•"/>
                      </a:pPr>
                      <a:endParaRPr lang="en-US"/>
                    </a:p>
                  </a:txBody>
                  <a:tcPr/>
                </a:tc>
                <a:extLst>
                  <a:ext uri="{0D108BD9-81ED-4DB2-BD59-A6C34878D82A}">
                    <a16:rowId xmlns:a16="http://schemas.microsoft.com/office/drawing/2014/main" val="1016529213"/>
                  </a:ext>
                </a:extLst>
              </a:tr>
            </a:tbl>
          </a:graphicData>
        </a:graphic>
      </p:graphicFrame>
      <p:graphicFrame>
        <p:nvGraphicFramePr>
          <p:cNvPr id="9" name="Content Placeholder 7">
            <a:extLst>
              <a:ext uri="{FF2B5EF4-FFF2-40B4-BE49-F238E27FC236}">
                <a16:creationId xmlns:a16="http://schemas.microsoft.com/office/drawing/2014/main" id="{2EAD9FC4-BAB3-449D-BEE6-D775D69C68F6}"/>
              </a:ext>
            </a:extLst>
          </p:cNvPr>
          <p:cNvGraphicFramePr>
            <a:graphicFrameLocks/>
          </p:cNvGraphicFramePr>
          <p:nvPr/>
        </p:nvGraphicFramePr>
        <p:xfrm>
          <a:off x="5173249" y="1386839"/>
          <a:ext cx="3654021" cy="4732842"/>
        </p:xfrm>
        <a:graphic>
          <a:graphicData uri="http://schemas.openxmlformats.org/drawingml/2006/table">
            <a:tbl>
              <a:tblPr firstRow="1" bandRow="1">
                <a:tableStyleId>{5C22544A-7EE6-4342-B048-85BDC9FD1C3A}</a:tableStyleId>
              </a:tblPr>
              <a:tblGrid>
                <a:gridCol w="3654021">
                  <a:extLst>
                    <a:ext uri="{9D8B030D-6E8A-4147-A177-3AD203B41FA5}">
                      <a16:colId xmlns:a16="http://schemas.microsoft.com/office/drawing/2014/main" val="4073861373"/>
                    </a:ext>
                  </a:extLst>
                </a:gridCol>
              </a:tblGrid>
              <a:tr h="866351">
                <a:tc>
                  <a:txBody>
                    <a:bodyPr/>
                    <a:lstStyle/>
                    <a:p>
                      <a:pPr algn="ctr"/>
                      <a:r>
                        <a:rPr lang="en-US" sz="2400"/>
                        <a:t>Instructional Team of Leaders Meeting</a:t>
                      </a:r>
                    </a:p>
                  </a:txBody>
                  <a:tcPr>
                    <a:solidFill>
                      <a:srgbClr val="DE4526"/>
                    </a:solidFill>
                  </a:tcPr>
                </a:tc>
                <a:extLst>
                  <a:ext uri="{0D108BD9-81ED-4DB2-BD59-A6C34878D82A}">
                    <a16:rowId xmlns:a16="http://schemas.microsoft.com/office/drawing/2014/main" val="1633670769"/>
                  </a:ext>
                </a:extLst>
              </a:tr>
              <a:tr h="3866491">
                <a:tc>
                  <a:txBody>
                    <a:bodyPr/>
                    <a:lstStyle/>
                    <a:p>
                      <a:pPr marL="285750" indent="-285750">
                        <a:spcAft>
                          <a:spcPts val="600"/>
                        </a:spcAft>
                        <a:buFont typeface="Arial" panose="020B0604020202020204" pitchFamily="34" charset="0"/>
                        <a:buChar char="•"/>
                      </a:pPr>
                      <a:r>
                        <a:rPr lang="en-US" sz="2000"/>
                        <a:t>Review data from previous assessment</a:t>
                      </a:r>
                    </a:p>
                    <a:p>
                      <a:pPr marL="285750" indent="-285750">
                        <a:spcAft>
                          <a:spcPts val="600"/>
                        </a:spcAft>
                        <a:buFont typeface="Arial" panose="020B0604020202020204" pitchFamily="34" charset="0"/>
                        <a:buChar char="•"/>
                      </a:pPr>
                      <a:r>
                        <a:rPr lang="en-US" sz="2000"/>
                        <a:t>MCLs report on successes and challenges with teachers and students</a:t>
                      </a:r>
                    </a:p>
                    <a:p>
                      <a:pPr marL="285750" indent="-285750">
                        <a:spcAft>
                          <a:spcPts val="600"/>
                        </a:spcAft>
                        <a:buFont typeface="Arial" panose="020B0604020202020204" pitchFamily="34" charset="0"/>
                        <a:buChar char="•"/>
                      </a:pPr>
                      <a:r>
                        <a:rPr lang="en-US" sz="2000"/>
                        <a:t>Discuss new instructional strategies, updates to curriculum</a:t>
                      </a:r>
                    </a:p>
                  </a:txBody>
                  <a:tcPr>
                    <a:solidFill>
                      <a:schemeClr val="accent2">
                        <a:lumMod val="20000"/>
                        <a:lumOff val="80000"/>
                      </a:schemeClr>
                    </a:solidFill>
                  </a:tcPr>
                </a:tc>
                <a:extLst>
                  <a:ext uri="{0D108BD9-81ED-4DB2-BD59-A6C34878D82A}">
                    <a16:rowId xmlns:a16="http://schemas.microsoft.com/office/drawing/2014/main" val="1016529213"/>
                  </a:ext>
                </a:extLst>
              </a:tr>
            </a:tbl>
          </a:graphicData>
        </a:graphic>
      </p:graphicFrame>
      <p:sp>
        <p:nvSpPr>
          <p:cNvPr id="10" name="Arrow: Right 9">
            <a:extLst>
              <a:ext uri="{FF2B5EF4-FFF2-40B4-BE49-F238E27FC236}">
                <a16:creationId xmlns:a16="http://schemas.microsoft.com/office/drawing/2014/main" id="{80C63604-5DFA-4802-A5DD-7A545139E35B}"/>
              </a:ext>
            </a:extLst>
          </p:cNvPr>
          <p:cNvSpPr/>
          <p:nvPr/>
        </p:nvSpPr>
        <p:spPr>
          <a:xfrm>
            <a:off x="4121065" y="3044280"/>
            <a:ext cx="977030" cy="76944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87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7111E7-6805-4D14-ADF2-62E3C53C4A4E}"/>
              </a:ext>
            </a:extLst>
          </p:cNvPr>
          <p:cNvSpPr>
            <a:spLocks noGrp="1"/>
          </p:cNvSpPr>
          <p:nvPr>
            <p:ph idx="1"/>
          </p:nvPr>
        </p:nvSpPr>
        <p:spPr>
          <a:xfrm>
            <a:off x="694846" y="1622190"/>
            <a:ext cx="7754307" cy="1960254"/>
          </a:xfrm>
        </p:spPr>
        <p:txBody>
          <a:bodyPr anchor="t"/>
          <a:lstStyle/>
          <a:p>
            <a:pPr marL="0" indent="0" algn="ctr">
              <a:buNone/>
            </a:pPr>
            <a:r>
              <a:rPr lang="en-US" sz="3200">
                <a:cs typeface="Calibri" panose="020F0502020204030204"/>
              </a:rPr>
              <a:t>How is this definition of an Instructional Team of Leaders similar to or different from your current conception of an Instructional Leadership Team?</a:t>
            </a:r>
            <a:endParaRPr lang="en-US"/>
          </a:p>
          <a:p>
            <a:pPr marL="0" indent="0" algn="ctr">
              <a:buNone/>
            </a:pPr>
            <a:endParaRPr lang="en-US" sz="3200" b="1">
              <a:cs typeface="Calibri" panose="020F0502020204030204"/>
            </a:endParaRPr>
          </a:p>
          <a:p>
            <a:pPr marL="0" indent="0" algn="ctr">
              <a:buNone/>
            </a:pPr>
            <a:r>
              <a:rPr lang="en-US" sz="3200" b="1">
                <a:cs typeface="Calibri" panose="020F0502020204030204"/>
              </a:rPr>
              <a:t>Definition: The leaders in the school who are accountable for student outcomes and the growth of all instructional staff.</a:t>
            </a:r>
            <a:endParaRPr lang="en-US">
              <a:cs typeface="Calibri"/>
            </a:endParaRPr>
          </a:p>
        </p:txBody>
      </p:sp>
      <p:sp>
        <p:nvSpPr>
          <p:cNvPr id="3" name="Text Placeholder 2">
            <a:extLst>
              <a:ext uri="{FF2B5EF4-FFF2-40B4-BE49-F238E27FC236}">
                <a16:creationId xmlns:a16="http://schemas.microsoft.com/office/drawing/2014/main" id="{7DD3D945-38FE-4FC3-8D33-FB62ECA4EE86}"/>
              </a:ext>
            </a:extLst>
          </p:cNvPr>
          <p:cNvSpPr>
            <a:spLocks noGrp="1"/>
          </p:cNvSpPr>
          <p:nvPr>
            <p:ph type="body" sz="quarter" idx="17"/>
          </p:nvPr>
        </p:nvSpPr>
        <p:spPr/>
        <p:txBody>
          <a:bodyPr/>
          <a:lstStyle/>
          <a:p>
            <a:r>
              <a:rPr lang="en-US">
                <a:latin typeface="Cambria"/>
              </a:rPr>
              <a:t>Instructional Team of Leaders</a:t>
            </a:r>
            <a:endParaRPr lang="en-US"/>
          </a:p>
        </p:txBody>
      </p:sp>
    </p:spTree>
    <p:extLst>
      <p:ext uri="{BB962C8B-B14F-4D97-AF65-F5344CB8AC3E}">
        <p14:creationId xmlns:p14="http://schemas.microsoft.com/office/powerpoint/2010/main" val="472353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1F8297-6B91-4DA0-8A8B-C3C827E16E63}"/>
              </a:ext>
            </a:extLst>
          </p:cNvPr>
          <p:cNvSpPr>
            <a:spLocks noGrp="1"/>
          </p:cNvSpPr>
          <p:nvPr>
            <p:ph idx="1"/>
          </p:nvPr>
        </p:nvSpPr>
        <p:spPr>
          <a:xfrm>
            <a:off x="0" y="1139335"/>
            <a:ext cx="9144000" cy="1403902"/>
          </a:xfrm>
        </p:spPr>
        <p:txBody>
          <a:bodyPr lIns="274320" tIns="182880" anchor="t"/>
          <a:lstStyle/>
          <a:p>
            <a:pPr marL="0" indent="0">
              <a:lnSpc>
                <a:spcPct val="100000"/>
              </a:lnSpc>
              <a:spcAft>
                <a:spcPts val="600"/>
              </a:spcAft>
              <a:buNone/>
            </a:pPr>
            <a:r>
              <a:rPr lang="en-US" sz="2000"/>
              <a:t>On your chart paper, draw an </a:t>
            </a:r>
            <a:r>
              <a:rPr lang="en-US" sz="2000" b="1"/>
              <a:t>organizational chart </a:t>
            </a:r>
            <a:r>
              <a:rPr lang="en-US" sz="2000"/>
              <a:t>to show: Who is on your Instructional Team of Leaders?</a:t>
            </a:r>
            <a:endParaRPr lang="en-US" sz="2000">
              <a:cs typeface="Calibri"/>
            </a:endParaRPr>
          </a:p>
          <a:p>
            <a:pPr lvl="1">
              <a:lnSpc>
                <a:spcPct val="100000"/>
              </a:lnSpc>
              <a:spcBef>
                <a:spcPts val="0"/>
              </a:spcBef>
            </a:pPr>
            <a:r>
              <a:rPr lang="en-US" sz="1600"/>
              <a:t>Include role, name, grade level(s) and subject(s)</a:t>
            </a:r>
            <a:endParaRPr lang="en-US" sz="1600">
              <a:cs typeface="Calibri"/>
            </a:endParaRPr>
          </a:p>
          <a:p>
            <a:pPr lvl="1">
              <a:lnSpc>
                <a:spcPct val="100000"/>
              </a:lnSpc>
              <a:spcBef>
                <a:spcPts val="0"/>
              </a:spcBef>
            </a:pPr>
            <a:r>
              <a:rPr lang="en-US" sz="1600">
                <a:cs typeface="Calibri"/>
              </a:rPr>
              <a:t>Write OC roles in red and non-OC roles in green</a:t>
            </a:r>
          </a:p>
        </p:txBody>
      </p:sp>
      <p:sp>
        <p:nvSpPr>
          <p:cNvPr id="3" name="Text Placeholder 2">
            <a:extLst>
              <a:ext uri="{FF2B5EF4-FFF2-40B4-BE49-F238E27FC236}">
                <a16:creationId xmlns:a16="http://schemas.microsoft.com/office/drawing/2014/main" id="{F268BF16-6A7F-4397-93B7-1022B43F8727}"/>
              </a:ext>
            </a:extLst>
          </p:cNvPr>
          <p:cNvSpPr>
            <a:spLocks noGrp="1"/>
          </p:cNvSpPr>
          <p:nvPr>
            <p:ph type="body" sz="quarter" idx="17"/>
          </p:nvPr>
        </p:nvSpPr>
        <p:spPr/>
        <p:txBody>
          <a:bodyPr/>
          <a:lstStyle/>
          <a:p>
            <a:r>
              <a:rPr lang="en-US"/>
              <a:t>Instructional Team of Leaders’ Roles</a:t>
            </a:r>
          </a:p>
        </p:txBody>
      </p:sp>
      <p:grpSp>
        <p:nvGrpSpPr>
          <p:cNvPr id="23" name="Group 22">
            <a:extLst>
              <a:ext uri="{FF2B5EF4-FFF2-40B4-BE49-F238E27FC236}">
                <a16:creationId xmlns:a16="http://schemas.microsoft.com/office/drawing/2014/main" id="{F2F2654E-C1E2-473E-AAE9-396795375913}"/>
              </a:ext>
            </a:extLst>
          </p:cNvPr>
          <p:cNvGrpSpPr/>
          <p:nvPr/>
        </p:nvGrpSpPr>
        <p:grpSpPr>
          <a:xfrm>
            <a:off x="549071" y="2628391"/>
            <a:ext cx="7350920" cy="2552884"/>
            <a:chOff x="416786" y="3285035"/>
            <a:chExt cx="7350920" cy="2595507"/>
          </a:xfrm>
        </p:grpSpPr>
        <p:cxnSp>
          <p:nvCxnSpPr>
            <p:cNvPr id="24" name="Straight Connector 23">
              <a:extLst>
                <a:ext uri="{FF2B5EF4-FFF2-40B4-BE49-F238E27FC236}">
                  <a16:creationId xmlns:a16="http://schemas.microsoft.com/office/drawing/2014/main" id="{3624C7AA-3224-49D0-A052-B548C5057F09}"/>
                </a:ext>
              </a:extLst>
            </p:cNvPr>
            <p:cNvCxnSpPr/>
            <p:nvPr/>
          </p:nvCxnSpPr>
          <p:spPr>
            <a:xfrm flipH="1" flipV="1">
              <a:off x="1123961" y="5020770"/>
              <a:ext cx="1" cy="210026"/>
            </a:xfrm>
            <a:prstGeom prst="line">
              <a:avLst/>
            </a:prstGeom>
            <a:ln w="28575"/>
          </p:spPr>
          <p:style>
            <a:lnRef idx="1">
              <a:schemeClr val="dk1"/>
            </a:lnRef>
            <a:fillRef idx="0">
              <a:schemeClr val="dk1"/>
            </a:fillRef>
            <a:effectRef idx="0">
              <a:schemeClr val="dk1"/>
            </a:effectRef>
            <a:fontRef idx="minor">
              <a:schemeClr val="tx1"/>
            </a:fontRef>
          </p:style>
        </p:cxnSp>
        <p:grpSp>
          <p:nvGrpSpPr>
            <p:cNvPr id="25" name="Group 24">
              <a:extLst>
                <a:ext uri="{FF2B5EF4-FFF2-40B4-BE49-F238E27FC236}">
                  <a16:creationId xmlns:a16="http://schemas.microsoft.com/office/drawing/2014/main" id="{264B0724-7D96-4A03-B043-80B4D08CC4E8}"/>
                </a:ext>
              </a:extLst>
            </p:cNvPr>
            <p:cNvGrpSpPr/>
            <p:nvPr/>
          </p:nvGrpSpPr>
          <p:grpSpPr>
            <a:xfrm>
              <a:off x="416786" y="3285035"/>
              <a:ext cx="7350920" cy="2595507"/>
              <a:chOff x="298821" y="2991507"/>
              <a:chExt cx="7870891" cy="3009524"/>
            </a:xfrm>
          </p:grpSpPr>
          <p:grpSp>
            <p:nvGrpSpPr>
              <p:cNvPr id="26" name="Group 25">
                <a:extLst>
                  <a:ext uri="{FF2B5EF4-FFF2-40B4-BE49-F238E27FC236}">
                    <a16:creationId xmlns:a16="http://schemas.microsoft.com/office/drawing/2014/main" id="{A256147C-F630-4E5C-8DD9-8276ECA36258}"/>
                  </a:ext>
                </a:extLst>
              </p:cNvPr>
              <p:cNvGrpSpPr/>
              <p:nvPr/>
            </p:nvGrpSpPr>
            <p:grpSpPr>
              <a:xfrm>
                <a:off x="298821" y="2991507"/>
                <a:ext cx="7870891" cy="2298361"/>
                <a:chOff x="1141563" y="3543659"/>
                <a:chExt cx="6182202" cy="1850886"/>
              </a:xfrm>
            </p:grpSpPr>
            <p:sp>
              <p:nvSpPr>
                <p:cNvPr id="30" name="Rectangle 29">
                  <a:extLst>
                    <a:ext uri="{FF2B5EF4-FFF2-40B4-BE49-F238E27FC236}">
                      <a16:creationId xmlns:a16="http://schemas.microsoft.com/office/drawing/2014/main" id="{F0B7BB0E-E17B-4AEB-A5A5-A340B79998A1}"/>
                    </a:ext>
                  </a:extLst>
                </p:cNvPr>
                <p:cNvSpPr/>
                <p:nvPr/>
              </p:nvSpPr>
              <p:spPr>
                <a:xfrm>
                  <a:off x="3981974" y="3543659"/>
                  <a:ext cx="1068405" cy="63526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Principal: (name)</a:t>
                  </a:r>
                </a:p>
              </p:txBody>
            </p:sp>
            <p:sp>
              <p:nvSpPr>
                <p:cNvPr id="31" name="Rectangle 30">
                  <a:extLst>
                    <a:ext uri="{FF2B5EF4-FFF2-40B4-BE49-F238E27FC236}">
                      <a16:creationId xmlns:a16="http://schemas.microsoft.com/office/drawing/2014/main" id="{89D4CE6A-42EA-45AB-AAD1-0435F0558B98}"/>
                    </a:ext>
                  </a:extLst>
                </p:cNvPr>
                <p:cNvSpPr/>
                <p:nvPr/>
              </p:nvSpPr>
              <p:spPr>
                <a:xfrm>
                  <a:off x="5070011" y="4516378"/>
                  <a:ext cx="1068405" cy="635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MCL: (name)</a:t>
                  </a:r>
                </a:p>
                <a:p>
                  <a:pPr algn="ctr"/>
                  <a:r>
                    <a:rPr lang="en-US" sz="1600" b="1"/>
                    <a:t>5-8 Math</a:t>
                  </a:r>
                </a:p>
              </p:txBody>
            </p:sp>
            <p:sp>
              <p:nvSpPr>
                <p:cNvPr id="32" name="Rectangle 31">
                  <a:extLst>
                    <a:ext uri="{FF2B5EF4-FFF2-40B4-BE49-F238E27FC236}">
                      <a16:creationId xmlns:a16="http://schemas.microsoft.com/office/drawing/2014/main" id="{AB3D8978-BBC7-4A22-99D7-C7B6179A2857}"/>
                    </a:ext>
                  </a:extLst>
                </p:cNvPr>
                <p:cNvSpPr/>
                <p:nvPr/>
              </p:nvSpPr>
              <p:spPr>
                <a:xfrm>
                  <a:off x="2846918" y="4529151"/>
                  <a:ext cx="1068405" cy="6352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MCL: (name)</a:t>
                  </a:r>
                </a:p>
                <a:p>
                  <a:pPr algn="ctr"/>
                  <a:r>
                    <a:rPr lang="en-US" sz="1600" b="1"/>
                    <a:t>5-8 ELA</a:t>
                  </a:r>
                </a:p>
              </p:txBody>
            </p:sp>
            <p:cxnSp>
              <p:nvCxnSpPr>
                <p:cNvPr id="33" name="Straight Connector 32">
                  <a:extLst>
                    <a:ext uri="{FF2B5EF4-FFF2-40B4-BE49-F238E27FC236}">
                      <a16:creationId xmlns:a16="http://schemas.microsoft.com/office/drawing/2014/main" id="{F40603CE-7E03-47F5-BD84-F07C9CF893CE}"/>
                    </a:ext>
                  </a:extLst>
                </p:cNvPr>
                <p:cNvCxnSpPr>
                  <a:cxnSpLocks/>
                </p:cNvCxnSpPr>
                <p:nvPr/>
              </p:nvCxnSpPr>
              <p:spPr>
                <a:xfrm flipH="1">
                  <a:off x="4512731" y="4158971"/>
                  <a:ext cx="3446" cy="191288"/>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73B9B401-1519-47F1-ADB1-AAE7F9BEA3B0}"/>
                    </a:ext>
                  </a:extLst>
                </p:cNvPr>
                <p:cNvCxnSpPr>
                  <a:cxnSpLocks/>
                </p:cNvCxnSpPr>
                <p:nvPr/>
              </p:nvCxnSpPr>
              <p:spPr>
                <a:xfrm flipH="1" flipV="1">
                  <a:off x="1750724" y="4344165"/>
                  <a:ext cx="1" cy="169135"/>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A91FFE09-E0CC-46B5-A9D7-8CF2D1FB3D0E}"/>
                    </a:ext>
                  </a:extLst>
                </p:cNvPr>
                <p:cNvCxnSpPr>
                  <a:cxnSpLocks/>
                </p:cNvCxnSpPr>
                <p:nvPr/>
              </p:nvCxnSpPr>
              <p:spPr>
                <a:xfrm flipV="1">
                  <a:off x="3429600" y="4335106"/>
                  <a:ext cx="0" cy="194045"/>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AF91E85-E8E5-48A1-B0BC-F37EAE88EF8A}"/>
                    </a:ext>
                  </a:extLst>
                </p:cNvPr>
                <p:cNvCxnSpPr>
                  <a:cxnSpLocks/>
                </p:cNvCxnSpPr>
                <p:nvPr/>
              </p:nvCxnSpPr>
              <p:spPr>
                <a:xfrm flipV="1">
                  <a:off x="1736307" y="4335106"/>
                  <a:ext cx="5587458" cy="8221"/>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76A6CED6-1F9A-4D7E-B975-BFD9BEA2A210}"/>
                    </a:ext>
                  </a:extLst>
                </p:cNvPr>
                <p:cNvCxnSpPr>
                  <a:cxnSpLocks/>
                </p:cNvCxnSpPr>
                <p:nvPr/>
              </p:nvCxnSpPr>
              <p:spPr>
                <a:xfrm flipV="1">
                  <a:off x="3429600" y="5162363"/>
                  <a:ext cx="1" cy="187983"/>
                </a:xfrm>
                <a:prstGeom prst="line">
                  <a:avLst/>
                </a:prstGeom>
                <a:ln w="28575"/>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BD4AD1A5-25D2-4A90-B082-160252619E65}"/>
                    </a:ext>
                  </a:extLst>
                </p:cNvPr>
                <p:cNvCxnSpPr>
                  <a:cxnSpLocks/>
                </p:cNvCxnSpPr>
                <p:nvPr/>
              </p:nvCxnSpPr>
              <p:spPr>
                <a:xfrm flipH="1" flipV="1">
                  <a:off x="6045051" y="5134803"/>
                  <a:ext cx="1" cy="259742"/>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EF37BA72-0FE6-4C96-97EE-6CE27EBCC8DD}"/>
                    </a:ext>
                  </a:extLst>
                </p:cNvPr>
                <p:cNvCxnSpPr>
                  <a:cxnSpLocks/>
                </p:cNvCxnSpPr>
                <p:nvPr/>
              </p:nvCxnSpPr>
              <p:spPr>
                <a:xfrm flipV="1">
                  <a:off x="5664707" y="4339723"/>
                  <a:ext cx="0" cy="171887"/>
                </a:xfrm>
                <a:prstGeom prst="line">
                  <a:avLst/>
                </a:prstGeom>
                <a:ln w="28575"/>
              </p:spPr>
              <p:style>
                <a:lnRef idx="1">
                  <a:schemeClr val="dk1"/>
                </a:lnRef>
                <a:fillRef idx="0">
                  <a:schemeClr val="dk1"/>
                </a:fillRef>
                <a:effectRef idx="0">
                  <a:schemeClr val="dk1"/>
                </a:effectRef>
                <a:fontRef idx="minor">
                  <a:schemeClr val="tx1"/>
                </a:fontRef>
              </p:style>
            </p:cxnSp>
            <p:sp>
              <p:nvSpPr>
                <p:cNvPr id="45" name="Rectangle 44">
                  <a:extLst>
                    <a:ext uri="{FF2B5EF4-FFF2-40B4-BE49-F238E27FC236}">
                      <a16:creationId xmlns:a16="http://schemas.microsoft.com/office/drawing/2014/main" id="{6795CC04-BF07-40A1-AAAD-51E13A21964D}"/>
                    </a:ext>
                  </a:extLst>
                </p:cNvPr>
                <p:cNvSpPr/>
                <p:nvPr/>
              </p:nvSpPr>
              <p:spPr>
                <a:xfrm>
                  <a:off x="1141563" y="4529154"/>
                  <a:ext cx="1216446" cy="6352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t>AP: (name) Enrichment</a:t>
                  </a:r>
                </a:p>
              </p:txBody>
            </p:sp>
          </p:grpSp>
          <p:sp>
            <p:nvSpPr>
              <p:cNvPr id="29" name="Rectangle 28">
                <a:extLst>
                  <a:ext uri="{FF2B5EF4-FFF2-40B4-BE49-F238E27FC236}">
                    <a16:creationId xmlns:a16="http://schemas.microsoft.com/office/drawing/2014/main" id="{36333797-60CA-4E6A-B640-23589A2142B9}"/>
                  </a:ext>
                </a:extLst>
              </p:cNvPr>
              <p:cNvSpPr/>
              <p:nvPr/>
            </p:nvSpPr>
            <p:spPr>
              <a:xfrm>
                <a:off x="6398402" y="5246458"/>
                <a:ext cx="1145524" cy="75457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t>TRT: (name) </a:t>
                </a:r>
              </a:p>
              <a:p>
                <a:pPr algn="ctr"/>
                <a:r>
                  <a:rPr lang="en-US" sz="1400" b="1"/>
                  <a:t>5-8 Math</a:t>
                </a:r>
              </a:p>
            </p:txBody>
          </p:sp>
        </p:grpSp>
      </p:grpSp>
    </p:spTree>
    <p:extLst>
      <p:ext uri="{BB962C8B-B14F-4D97-AF65-F5344CB8AC3E}">
        <p14:creationId xmlns:p14="http://schemas.microsoft.com/office/powerpoint/2010/main" val="4079653317"/>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DB09E"/>
      </a:dk2>
      <a:lt2>
        <a:srgbClr val="E7E6E6"/>
      </a:lt2>
      <a:accent1>
        <a:srgbClr val="3DB09E"/>
      </a:accent1>
      <a:accent2>
        <a:srgbClr val="E24E31"/>
      </a:accent2>
      <a:accent3>
        <a:srgbClr val="A5A5A5"/>
      </a:accent3>
      <a:accent4>
        <a:srgbClr val="E7E6E6"/>
      </a:accent4>
      <a:accent5>
        <a:srgbClr val="BFBFBF"/>
      </a:accent5>
      <a:accent6>
        <a:srgbClr val="A5A5A5"/>
      </a:accent6>
      <a:hlink>
        <a:srgbClr val="3DB09E"/>
      </a:hlink>
      <a:folHlink>
        <a:srgbClr val="E24E3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SharedWithUsers xmlns="fbf88c96-2400-42d8-8ed9-06e8d33894c2">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3146101D1FB634CA675AE9DE6A05809" ma:contentTypeVersion="3" ma:contentTypeDescription="Create a new document." ma:contentTypeScope="" ma:versionID="42aae360701da0331b817796472c1f11">
  <xsd:schema xmlns:xsd="http://www.w3.org/2001/XMLSchema" xmlns:xs="http://www.w3.org/2001/XMLSchema" xmlns:p="http://schemas.microsoft.com/office/2006/metadata/properties" xmlns:ns2="c7fefaca-fb44-4f1d-81bc-6e3871ee8006" xmlns:ns3="fbf88c96-2400-42d8-8ed9-06e8d33894c2" xmlns:ns4="http://schemas.microsoft.com/sharepoint/v4" targetNamespace="http://schemas.microsoft.com/office/2006/metadata/properties" ma:root="true" ma:fieldsID="977a48789190ffb6f7321d13c4ee1f88" ns2:_="" ns3:_="" ns4:_="">
    <xsd:import namespace="c7fefaca-fb44-4f1d-81bc-6e3871ee8006"/>
    <xsd:import namespace="fbf88c96-2400-42d8-8ed9-06e8d33894c2"/>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4:IconOverlay"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efaca-fb44-4f1d-81bc-6e3871ee80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f88c96-2400-42d8-8ed9-06e8d33894c2" elementFormDefault="qualified">
    <xsd:import namespace="http://schemas.microsoft.com/office/2006/documentManagement/types"/>
    <xsd:import namespace="http://schemas.microsoft.com/office/infopath/2007/PartnerControls"/>
    <xsd:element name="SharedWithUsers" ma:index="10"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BB9A1C5-2AAA-4FFD-AD71-297C49C93F49}">
  <ds:schemaRefs>
    <ds:schemaRef ds:uri="http://purl.org/dc/terms/"/>
    <ds:schemaRef ds:uri="http://schemas.microsoft.com/office/2006/documentManagement/types"/>
    <ds:schemaRef ds:uri="http://purl.org/dc/dcmitype/"/>
    <ds:schemaRef ds:uri="http://schemas.microsoft.com/office/infopath/2007/PartnerControls"/>
    <ds:schemaRef ds:uri="c7fefaca-fb44-4f1d-81bc-6e3871ee8006"/>
    <ds:schemaRef ds:uri="http://purl.org/dc/elements/1.1/"/>
    <ds:schemaRef ds:uri="http://schemas.microsoft.com/office/2006/metadata/properties"/>
    <ds:schemaRef ds:uri="http://schemas.microsoft.com/sharepoint/v4"/>
    <ds:schemaRef ds:uri="http://schemas.openxmlformats.org/package/2006/metadata/core-properties"/>
    <ds:schemaRef ds:uri="fbf88c96-2400-42d8-8ed9-06e8d33894c2"/>
    <ds:schemaRef ds:uri="http://www.w3.org/XML/1998/namespace"/>
  </ds:schemaRefs>
</ds:datastoreItem>
</file>

<file path=customXml/itemProps2.xml><?xml version="1.0" encoding="utf-8"?>
<ds:datastoreItem xmlns:ds="http://schemas.openxmlformats.org/officeDocument/2006/customXml" ds:itemID="{3BFF6247-DDBB-4EA9-B02F-F1BF606F4F2D}">
  <ds:schemaRefs>
    <ds:schemaRef ds:uri="http://schemas.microsoft.com/sharepoint/v3/contenttype/forms"/>
  </ds:schemaRefs>
</ds:datastoreItem>
</file>

<file path=customXml/itemProps3.xml><?xml version="1.0" encoding="utf-8"?>
<ds:datastoreItem xmlns:ds="http://schemas.openxmlformats.org/officeDocument/2006/customXml" ds:itemID="{F75E5DDA-870F-4C5F-BE3A-12542D8E34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efaca-fb44-4f1d-81bc-6e3871ee8006"/>
    <ds:schemaRef ds:uri="fbf88c96-2400-42d8-8ed9-06e8d33894c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3104</TotalTime>
  <Words>1782</Words>
  <Application>Microsoft Office PowerPoint</Application>
  <PresentationFormat>On-screen Show (4:3)</PresentationFormat>
  <Paragraphs>454</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Arial,Sans-Serif</vt:lpstr>
      <vt:lpstr>Calibri</vt:lpstr>
      <vt:lpstr>Calibri Light</vt:lpstr>
      <vt:lpstr>Cambria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Tyndall</dc:creator>
  <cp:lastModifiedBy>Beverley Tyndall</cp:lastModifiedBy>
  <cp:revision>292</cp:revision>
  <dcterms:modified xsi:type="dcterms:W3CDTF">2019-11-13T19:21:56Z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0x010100E3146101D1FB634CA675AE9DE6A05809</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URL">
    <vt:lpwstr/>
  </property>
</Properties>
</file>