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9"/>
  </p:notesMasterIdLst>
  <p:sldIdLst>
    <p:sldId id="256" r:id="rId5"/>
    <p:sldId id="259" r:id="rId6"/>
    <p:sldId id="258" r:id="rId7"/>
    <p:sldId id="314" r:id="rId8"/>
    <p:sldId id="316" r:id="rId9"/>
    <p:sldId id="322" r:id="rId10"/>
    <p:sldId id="290" r:id="rId11"/>
    <p:sldId id="315" r:id="rId12"/>
    <p:sldId id="288" r:id="rId13"/>
    <p:sldId id="280" r:id="rId14"/>
    <p:sldId id="281" r:id="rId15"/>
    <p:sldId id="282" r:id="rId16"/>
    <p:sldId id="324" r:id="rId17"/>
    <p:sldId id="325" r:id="rId18"/>
    <p:sldId id="326" r:id="rId19"/>
    <p:sldId id="327" r:id="rId20"/>
    <p:sldId id="323" r:id="rId21"/>
    <p:sldId id="319" r:id="rId22"/>
    <p:sldId id="320" r:id="rId23"/>
    <p:sldId id="328" r:id="rId24"/>
    <p:sldId id="329" r:id="rId25"/>
    <p:sldId id="330" r:id="rId26"/>
    <p:sldId id="335" r:id="rId27"/>
    <p:sldId id="283" r:id="rId28"/>
    <p:sldId id="332" r:id="rId29"/>
    <p:sldId id="271" r:id="rId30"/>
    <p:sldId id="263" r:id="rId31"/>
    <p:sldId id="336" r:id="rId32"/>
    <p:sldId id="287" r:id="rId33"/>
    <p:sldId id="266" r:id="rId34"/>
    <p:sldId id="267" r:id="rId35"/>
    <p:sldId id="268" r:id="rId36"/>
    <p:sldId id="291" r:id="rId37"/>
    <p:sldId id="270" r:id="rId38"/>
    <p:sldId id="333" r:id="rId39"/>
    <p:sldId id="334" r:id="rId40"/>
    <p:sldId id="321" r:id="rId41"/>
    <p:sldId id="317" r:id="rId42"/>
    <p:sldId id="337" r:id="rId43"/>
    <p:sldId id="318" r:id="rId44"/>
    <p:sldId id="310" r:id="rId45"/>
    <p:sldId id="311" r:id="rId46"/>
    <p:sldId id="338" r:id="rId47"/>
    <p:sldId id="601" r:id="rId48"/>
  </p:sldIdLst>
  <p:sldSz cx="9144000" cy="6858000" type="screen4x3"/>
  <p:notesSz cx="6858000" cy="22669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sie Lutterloh" initials="CL" lastIdx="8" clrIdx="0">
    <p:extLst>
      <p:ext uri="{19B8F6BF-5375-455C-9EA6-DF929625EA0E}">
        <p15:presenceInfo xmlns:p15="http://schemas.microsoft.com/office/powerpoint/2012/main" userId="Cassie Lutterloh" providerId="None"/>
      </p:ext>
    </p:extLst>
  </p:cmAuthor>
  <p:cmAuthor id="2" name="Cassie Lutterloh" initials="CL [2]" lastIdx="1" clrIdx="1">
    <p:extLst>
      <p:ext uri="{19B8F6BF-5375-455C-9EA6-DF929625EA0E}">
        <p15:presenceInfo xmlns:p15="http://schemas.microsoft.com/office/powerpoint/2012/main" userId="S0033FFF8F815F83@LIVE.COM" providerId="AD"/>
      </p:ext>
    </p:extLst>
  </p:cmAuthor>
  <p:cmAuthor id="3" name="Julia Fisher" initials="JF" lastIdx="21" clrIdx="2">
    <p:extLst>
      <p:ext uri="{19B8F6BF-5375-455C-9EA6-DF929625EA0E}">
        <p15:presenceInfo xmlns:p15="http://schemas.microsoft.com/office/powerpoint/2012/main" userId="Julia Fisher" providerId="None"/>
      </p:ext>
    </p:extLst>
  </p:cmAuthor>
  <p:cmAuthor id="4" name="Kendall King" initials="KK" lastIdx="5" clrIdx="3">
    <p:extLst>
      <p:ext uri="{19B8F6BF-5375-455C-9EA6-DF929625EA0E}">
        <p15:presenceInfo xmlns:p15="http://schemas.microsoft.com/office/powerpoint/2012/main" userId="S::Kendall.King@publicimpact.com::eb94fc58-c74a-414a-a889-cbc024f9a91c" providerId="AD"/>
      </p:ext>
    </p:extLst>
  </p:cmAuthor>
  <p:cmAuthor id="5" name="The Loft" initials="TL" lastIdx="4" clrIdx="4">
    <p:extLst>
      <p:ext uri="{19B8F6BF-5375-455C-9EA6-DF929625EA0E}">
        <p15:presenceInfo xmlns:p15="http://schemas.microsoft.com/office/powerpoint/2012/main" userId="S::theloft@publicimpact.com::5f3a696e-b15f-4b3f-9d21-bc8e6fecb9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AB9B"/>
    <a:srgbClr val="3DB09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F6E188-8967-4A98-8800-4F833B009744}" v="15" dt="2019-11-08T21:38:05.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222" autoAdjust="0"/>
  </p:normalViewPr>
  <p:slideViewPr>
    <p:cSldViewPr snapToGrid="0" showGuides="1">
      <p:cViewPr varScale="1">
        <p:scale>
          <a:sx n="67" d="100"/>
          <a:sy n="67" d="100"/>
        </p:scale>
        <p:origin x="1440" y="72"/>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a Gilliam" userId="1e5351c2-6db1-4282-b9a4-70313b8c54c7" providerId="ADAL" clId="{8EA3332B-C675-434B-8150-47F1E260DE48}"/>
    <pc:docChg chg="custSel addSld delSld modSld sldOrd">
      <pc:chgData name="Paola Gilliam" userId="1e5351c2-6db1-4282-b9a4-70313b8c54c7" providerId="ADAL" clId="{8EA3332B-C675-434B-8150-47F1E260DE48}" dt="2019-06-14T17:05:28.542" v="14"/>
      <pc:docMkLst>
        <pc:docMk/>
      </pc:docMkLst>
      <pc:sldChg chg="addSp delSp">
        <pc:chgData name="Paola Gilliam" userId="1e5351c2-6db1-4282-b9a4-70313b8c54c7" providerId="ADAL" clId="{8EA3332B-C675-434B-8150-47F1E260DE48}" dt="2019-06-14T15:27:04.047" v="1"/>
        <pc:sldMkLst>
          <pc:docMk/>
          <pc:sldMk cId="173198888" sldId="311"/>
        </pc:sldMkLst>
        <pc:spChg chg="add del">
          <ac:chgData name="Paola Gilliam" userId="1e5351c2-6db1-4282-b9a4-70313b8c54c7" providerId="ADAL" clId="{8EA3332B-C675-434B-8150-47F1E260DE48}" dt="2019-06-14T15:27:04.047" v="1"/>
          <ac:spMkLst>
            <pc:docMk/>
            <pc:sldMk cId="173198888" sldId="311"/>
            <ac:spMk id="2" creationId="{7EE9ED0B-A42E-48E3-9B0E-2699B113F60B}"/>
          </ac:spMkLst>
        </pc:spChg>
      </pc:sldChg>
      <pc:sldChg chg="addSp delSp add del">
        <pc:chgData name="Paola Gilliam" userId="1e5351c2-6db1-4282-b9a4-70313b8c54c7" providerId="ADAL" clId="{8EA3332B-C675-434B-8150-47F1E260DE48}" dt="2019-06-14T15:27:41.452" v="6" actId="2696"/>
        <pc:sldMkLst>
          <pc:docMk/>
          <pc:sldMk cId="1700131359" sldId="338"/>
        </pc:sldMkLst>
        <pc:spChg chg="add del">
          <ac:chgData name="Paola Gilliam" userId="1e5351c2-6db1-4282-b9a4-70313b8c54c7" providerId="ADAL" clId="{8EA3332B-C675-434B-8150-47F1E260DE48}" dt="2019-06-14T15:27:11.312" v="4"/>
          <ac:spMkLst>
            <pc:docMk/>
            <pc:sldMk cId="1700131359" sldId="338"/>
            <ac:spMk id="4" creationId="{3EA3AEC2-6FC7-4C53-9088-E8357535F255}"/>
          </ac:spMkLst>
        </pc:spChg>
      </pc:sldChg>
      <pc:sldChg chg="add ord">
        <pc:chgData name="Paola Gilliam" userId="1e5351c2-6db1-4282-b9a4-70313b8c54c7" providerId="ADAL" clId="{8EA3332B-C675-434B-8150-47F1E260DE48}" dt="2019-06-14T17:05:28.542" v="14"/>
        <pc:sldMkLst>
          <pc:docMk/>
          <pc:sldMk cId="2009835442" sldId="338"/>
        </pc:sldMkLst>
      </pc:sldChg>
      <pc:sldChg chg="addSp delSp modSp add">
        <pc:chgData name="Paola Gilliam" userId="1e5351c2-6db1-4282-b9a4-70313b8c54c7" providerId="ADAL" clId="{8EA3332B-C675-434B-8150-47F1E260DE48}" dt="2019-06-14T17:04:58.725" v="8"/>
        <pc:sldMkLst>
          <pc:docMk/>
          <pc:sldMk cId="3915324196" sldId="600"/>
        </pc:sldMkLst>
        <pc:graphicFrameChg chg="add del mod">
          <ac:chgData name="Paola Gilliam" userId="1e5351c2-6db1-4282-b9a4-70313b8c54c7" providerId="ADAL" clId="{8EA3332B-C675-434B-8150-47F1E260DE48}" dt="2019-06-14T17:04:58.725" v="8"/>
          <ac:graphicFrameMkLst>
            <pc:docMk/>
            <pc:sldMk cId="3915324196" sldId="600"/>
            <ac:graphicFrameMk id="2" creationId="{5B803754-4264-46E4-B629-BA1EDACDE210}"/>
          </ac:graphicFrameMkLst>
        </pc:graphicFrameChg>
      </pc:sldChg>
      <pc:sldChg chg="addSp delSp modSp add del">
        <pc:chgData name="Paola Gilliam" userId="1e5351c2-6db1-4282-b9a4-70313b8c54c7" providerId="ADAL" clId="{8EA3332B-C675-434B-8150-47F1E260DE48}" dt="2019-06-14T17:05:26.694" v="13" actId="2696"/>
        <pc:sldMkLst>
          <pc:docMk/>
          <pc:sldMk cId="4211000441" sldId="601"/>
        </pc:sldMkLst>
        <pc:graphicFrameChg chg="add del mod">
          <ac:chgData name="Paola Gilliam" userId="1e5351c2-6db1-4282-b9a4-70313b8c54c7" providerId="ADAL" clId="{8EA3332B-C675-434B-8150-47F1E260DE48}" dt="2019-06-14T17:05:07.700" v="11" actId="478"/>
          <ac:graphicFrameMkLst>
            <pc:docMk/>
            <pc:sldMk cId="4211000441" sldId="601"/>
            <ac:graphicFrameMk id="4" creationId="{21727C31-A698-4D1C-9D3E-B5884E19A0A0}"/>
          </ac:graphicFrameMkLst>
        </pc:graphicFrameChg>
      </pc:sldChg>
    </pc:docChg>
  </pc:docChgLst>
  <pc:docChgLst>
    <pc:chgData name="Paola Gilliam" userId="S::paola.gilliam@publicimpact.com::1e5351c2-6db1-4282-b9a4-70313b8c54c7" providerId="AD" clId="Web-{B59CE0AD-40CA-ABB6-4179-FF363E0CD2AD}"/>
    <pc:docChg chg="addSld delSld">
      <pc:chgData name="Paola Gilliam" userId="S::paola.gilliam@publicimpact.com::1e5351c2-6db1-4282-b9a4-70313b8c54c7" providerId="AD" clId="Web-{B59CE0AD-40CA-ABB6-4179-FF363E0CD2AD}" dt="2019-11-01T17:27:54.741" v="1"/>
      <pc:docMkLst>
        <pc:docMk/>
      </pc:docMkLst>
      <pc:sldChg chg="del">
        <pc:chgData name="Paola Gilliam" userId="S::paola.gilliam@publicimpact.com::1e5351c2-6db1-4282-b9a4-70313b8c54c7" providerId="AD" clId="Web-{B59CE0AD-40CA-ABB6-4179-FF363E0CD2AD}" dt="2019-11-01T17:27:54.741" v="1"/>
        <pc:sldMkLst>
          <pc:docMk/>
          <pc:sldMk cId="3915324196" sldId="600"/>
        </pc:sldMkLst>
      </pc:sldChg>
      <pc:sldChg chg="add">
        <pc:chgData name="Paola Gilliam" userId="S::paola.gilliam@publicimpact.com::1e5351c2-6db1-4282-b9a4-70313b8c54c7" providerId="AD" clId="Web-{B59CE0AD-40CA-ABB6-4179-FF363E0CD2AD}" dt="2019-11-01T17:27:47.444" v="0"/>
        <pc:sldMkLst>
          <pc:docMk/>
          <pc:sldMk cId="3770049111" sldId="601"/>
        </pc:sldMkLst>
      </pc:sldChg>
      <pc:sldMasterChg chg="addSldLayout">
        <pc:chgData name="Paola Gilliam" userId="S::paola.gilliam@publicimpact.com::1e5351c2-6db1-4282-b9a4-70313b8c54c7" providerId="AD" clId="Web-{B59CE0AD-40CA-ABB6-4179-FF363E0CD2AD}" dt="2019-11-01T17:27:47.444" v="0"/>
        <pc:sldMasterMkLst>
          <pc:docMk/>
          <pc:sldMasterMk cId="2100559752" sldId="2147483660"/>
        </pc:sldMasterMkLst>
        <pc:sldLayoutChg chg="add">
          <pc:chgData name="Paola Gilliam" userId="S::paola.gilliam@publicimpact.com::1e5351c2-6db1-4282-b9a4-70313b8c54c7" providerId="AD" clId="Web-{B59CE0AD-40CA-ABB6-4179-FF363E0CD2AD}" dt="2019-11-01T17:27:47.444" v="0"/>
          <pc:sldLayoutMkLst>
            <pc:docMk/>
            <pc:sldMasterMk cId="2100559752" sldId="2147483660"/>
            <pc:sldLayoutMk cId="1049356701" sldId="2147483693"/>
          </pc:sldLayoutMkLst>
        </pc:sldLayoutChg>
      </pc:sldMasterChg>
    </pc:docChg>
  </pc:docChgLst>
  <pc:docChgLst>
    <pc:chgData name="Ciera Dixon" userId="S::ciera.dixon@publicimpact.com::7f9ac6e7-7bf8-45d5-89e9-7e1bcb7bffc0" providerId="AD" clId="Web-{3B912A6A-3F97-1F17-8B7B-0BC20FE77C4E}"/>
    <pc:docChg chg="modSld">
      <pc:chgData name="Ciera Dixon" userId="S::ciera.dixon@publicimpact.com::7f9ac6e7-7bf8-45d5-89e9-7e1bcb7bffc0" providerId="AD" clId="Web-{3B912A6A-3F97-1F17-8B7B-0BC20FE77C4E}" dt="2019-09-03T17:51:04.899" v="1"/>
      <pc:docMkLst>
        <pc:docMk/>
      </pc:docMkLst>
      <pc:sldChg chg="addSp delSp addAnim delAnim">
        <pc:chgData name="Ciera Dixon" userId="S::ciera.dixon@publicimpact.com::7f9ac6e7-7bf8-45d5-89e9-7e1bcb7bffc0" providerId="AD" clId="Web-{3B912A6A-3F97-1F17-8B7B-0BC20FE77C4E}" dt="2019-09-03T17:51:04.899" v="1"/>
        <pc:sldMkLst>
          <pc:docMk/>
          <pc:sldMk cId="1665380851" sldId="316"/>
        </pc:sldMkLst>
        <pc:spChg chg="add del">
          <ac:chgData name="Ciera Dixon" userId="S::ciera.dixon@publicimpact.com::7f9ac6e7-7bf8-45d5-89e9-7e1bcb7bffc0" providerId="AD" clId="Web-{3B912A6A-3F97-1F17-8B7B-0BC20FE77C4E}" dt="2019-09-03T17:51:04.899" v="1"/>
          <ac:spMkLst>
            <pc:docMk/>
            <pc:sldMk cId="1665380851" sldId="316"/>
            <ac:spMk id="7" creationId="{5BD61D4F-4D97-4C63-B2E0-94FB7EBEFF5D}"/>
          </ac:spMkLst>
        </pc:spChg>
      </pc:sldChg>
    </pc:docChg>
  </pc:docChgLst>
  <pc:docChgLst>
    <pc:chgData name="Beverley Tyndall" userId="788f043e-28d2-46fd-a06d-254047806ba2" providerId="ADAL" clId="{A0F6E188-8967-4A98-8800-4F833B009744}"/>
    <pc:docChg chg="undo custSel modSld">
      <pc:chgData name="Beverley Tyndall" userId="788f043e-28d2-46fd-a06d-254047806ba2" providerId="ADAL" clId="{A0F6E188-8967-4A98-8800-4F833B009744}" dt="2019-11-08T21:38:09.327" v="76" actId="1076"/>
      <pc:docMkLst>
        <pc:docMk/>
      </pc:docMkLst>
      <pc:sldChg chg="modNotesTx">
        <pc:chgData name="Beverley Tyndall" userId="788f043e-28d2-46fd-a06d-254047806ba2" providerId="ADAL" clId="{A0F6E188-8967-4A98-8800-4F833B009744}" dt="2019-11-08T21:14:31.412" v="20" actId="20577"/>
        <pc:sldMkLst>
          <pc:docMk/>
          <pc:sldMk cId="1701994973" sldId="256"/>
        </pc:sldMkLst>
      </pc:sldChg>
      <pc:sldChg chg="addSp delSp modSp">
        <pc:chgData name="Beverley Tyndall" userId="788f043e-28d2-46fd-a06d-254047806ba2" providerId="ADAL" clId="{A0F6E188-8967-4A98-8800-4F833B009744}" dt="2019-11-08T21:37:13.399" v="63" actId="20577"/>
        <pc:sldMkLst>
          <pc:docMk/>
          <pc:sldMk cId="1247873710" sldId="315"/>
        </pc:sldMkLst>
        <pc:spChg chg="mod">
          <ac:chgData name="Beverley Tyndall" userId="788f043e-28d2-46fd-a06d-254047806ba2" providerId="ADAL" clId="{A0F6E188-8967-4A98-8800-4F833B009744}" dt="2019-11-08T21:37:13.399" v="63" actId="20577"/>
          <ac:spMkLst>
            <pc:docMk/>
            <pc:sldMk cId="1247873710" sldId="315"/>
            <ac:spMk id="3" creationId="{7E9FEDB9-39A7-456F-A41F-1C24BED9AC1B}"/>
          </ac:spMkLst>
        </pc:spChg>
        <pc:spChg chg="add mod">
          <ac:chgData name="Beverley Tyndall" userId="788f043e-28d2-46fd-a06d-254047806ba2" providerId="ADAL" clId="{A0F6E188-8967-4A98-8800-4F833B009744}" dt="2019-11-08T21:37:04.969" v="56" actId="1076"/>
          <ac:spMkLst>
            <pc:docMk/>
            <pc:sldMk cId="1247873710" sldId="315"/>
            <ac:spMk id="7" creationId="{966A6FC5-10C9-431A-A186-242012C239EB}"/>
          </ac:spMkLst>
        </pc:spChg>
        <pc:spChg chg="del">
          <ac:chgData name="Beverley Tyndall" userId="788f043e-28d2-46fd-a06d-254047806ba2" providerId="ADAL" clId="{A0F6E188-8967-4A98-8800-4F833B009744}" dt="2019-11-08T21:17:56.690" v="42" actId="478"/>
          <ac:spMkLst>
            <pc:docMk/>
            <pc:sldMk cId="1247873710" sldId="315"/>
            <ac:spMk id="19" creationId="{CB382918-6F32-4D5A-92CC-57D5F8F00678}"/>
          </ac:spMkLst>
        </pc:spChg>
        <pc:picChg chg="mod modCrop">
          <ac:chgData name="Beverley Tyndall" userId="788f043e-28d2-46fd-a06d-254047806ba2" providerId="ADAL" clId="{A0F6E188-8967-4A98-8800-4F833B009744}" dt="2019-11-08T21:17:52.277" v="41" actId="1036"/>
          <ac:picMkLst>
            <pc:docMk/>
            <pc:sldMk cId="1247873710" sldId="315"/>
            <ac:picMk id="6" creationId="{81BF4611-5FE3-4ACD-9F1E-5189DDB39B55}"/>
          </ac:picMkLst>
        </pc:picChg>
      </pc:sldChg>
      <pc:sldChg chg="addSp delSp modSp">
        <pc:chgData name="Beverley Tyndall" userId="788f043e-28d2-46fd-a06d-254047806ba2" providerId="ADAL" clId="{A0F6E188-8967-4A98-8800-4F833B009744}" dt="2019-11-08T21:37:33.617" v="65" actId="1076"/>
        <pc:sldMkLst>
          <pc:docMk/>
          <pc:sldMk cId="1381636238" sldId="317"/>
        </pc:sldMkLst>
        <pc:spChg chg="add mod">
          <ac:chgData name="Beverley Tyndall" userId="788f043e-28d2-46fd-a06d-254047806ba2" providerId="ADAL" clId="{A0F6E188-8967-4A98-8800-4F833B009744}" dt="2019-11-08T21:37:33.617" v="65" actId="1076"/>
          <ac:spMkLst>
            <pc:docMk/>
            <pc:sldMk cId="1381636238" sldId="317"/>
            <ac:spMk id="4" creationId="{966A6FC5-10C9-431A-A186-242012C239EB}"/>
          </ac:spMkLst>
        </pc:spChg>
        <pc:spChg chg="del">
          <ac:chgData name="Beverley Tyndall" userId="788f043e-28d2-46fd-a06d-254047806ba2" providerId="ADAL" clId="{A0F6E188-8967-4A98-8800-4F833B009744}" dt="2019-11-08T21:11:46.122" v="0" actId="478"/>
          <ac:spMkLst>
            <pc:docMk/>
            <pc:sldMk cId="1381636238" sldId="317"/>
            <ac:spMk id="4" creationId="{B0DAFBBF-3ABE-45F0-AF94-2B6FDBBE5D06}"/>
          </ac:spMkLst>
        </pc:spChg>
      </pc:sldChg>
      <pc:sldChg chg="addSp delSp modSp">
        <pc:chgData name="Beverley Tyndall" userId="788f043e-28d2-46fd-a06d-254047806ba2" providerId="ADAL" clId="{A0F6E188-8967-4A98-8800-4F833B009744}" dt="2019-11-08T21:38:09.327" v="76" actId="1076"/>
        <pc:sldMkLst>
          <pc:docMk/>
          <pc:sldMk cId="3474191745" sldId="318"/>
        </pc:sldMkLst>
        <pc:spChg chg="add mod">
          <ac:chgData name="Beverley Tyndall" userId="788f043e-28d2-46fd-a06d-254047806ba2" providerId="ADAL" clId="{A0F6E188-8967-4A98-8800-4F833B009744}" dt="2019-11-08T21:38:09.327" v="76" actId="1076"/>
          <ac:spMkLst>
            <pc:docMk/>
            <pc:sldMk cId="3474191745" sldId="318"/>
            <ac:spMk id="6" creationId="{966A6FC5-10C9-431A-A186-242012C239EB}"/>
          </ac:spMkLst>
        </pc:spChg>
        <pc:spChg chg="del mod">
          <ac:chgData name="Beverley Tyndall" userId="788f043e-28d2-46fd-a06d-254047806ba2" providerId="ADAL" clId="{A0F6E188-8967-4A98-8800-4F833B009744}" dt="2019-11-08T21:18:16.246" v="45" actId="478"/>
          <ac:spMkLst>
            <pc:docMk/>
            <pc:sldMk cId="3474191745" sldId="318"/>
            <ac:spMk id="7" creationId="{3EB4F984-EF68-4B20-8FC1-333EB270FD72}"/>
          </ac:spMkLst>
        </pc:spChg>
      </pc:sldChg>
      <pc:sldChg chg="addSp delSp modSp">
        <pc:chgData name="Beverley Tyndall" userId="788f043e-28d2-46fd-a06d-254047806ba2" providerId="ADAL" clId="{A0F6E188-8967-4A98-8800-4F833B009744}" dt="2019-11-08T21:37:58.021" v="74" actId="20577"/>
        <pc:sldMkLst>
          <pc:docMk/>
          <pc:sldMk cId="1458152655" sldId="337"/>
        </pc:sldMkLst>
        <pc:spChg chg="mod">
          <ac:chgData name="Beverley Tyndall" userId="788f043e-28d2-46fd-a06d-254047806ba2" providerId="ADAL" clId="{A0F6E188-8967-4A98-8800-4F833B009744}" dt="2019-11-08T21:37:58.021" v="74" actId="20577"/>
          <ac:spMkLst>
            <pc:docMk/>
            <pc:sldMk cId="1458152655" sldId="337"/>
            <ac:spMk id="2" creationId="{100BA740-A82E-4159-A639-3B1F17D7CBC0}"/>
          </ac:spMkLst>
        </pc:spChg>
        <pc:spChg chg="del">
          <ac:chgData name="Beverley Tyndall" userId="788f043e-28d2-46fd-a06d-254047806ba2" providerId="ADAL" clId="{A0F6E188-8967-4A98-8800-4F833B009744}" dt="2019-11-08T21:18:11.410" v="43" actId="478"/>
          <ac:spMkLst>
            <pc:docMk/>
            <pc:sldMk cId="1458152655" sldId="337"/>
            <ac:spMk id="4" creationId="{B0DAFBBF-3ABE-45F0-AF94-2B6FDBBE5D06}"/>
          </ac:spMkLst>
        </pc:spChg>
        <pc:spChg chg="add mod">
          <ac:chgData name="Beverley Tyndall" userId="788f043e-28d2-46fd-a06d-254047806ba2" providerId="ADAL" clId="{A0F6E188-8967-4A98-8800-4F833B009744}" dt="2019-11-08T21:37:53.559" v="72" actId="20577"/>
          <ac:spMkLst>
            <pc:docMk/>
            <pc:sldMk cId="1458152655" sldId="337"/>
            <ac:spMk id="7" creationId="{966A6FC5-10C9-431A-A186-242012C239E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B95C4-980B-4220-93F9-8443D931B800}" type="doc">
      <dgm:prSet loTypeId="urn:microsoft.com/office/officeart/2005/8/layout/hierarchy2" loCatId="hierarchy" qsTypeId="urn:microsoft.com/office/officeart/2005/8/quickstyle/simple4" qsCatId="simple" csTypeId="urn:microsoft.com/office/officeart/2005/8/colors/colorful2" csCatId="colorful" phldr="1"/>
      <dgm:spPr/>
      <dgm:t>
        <a:bodyPr/>
        <a:lstStyle/>
        <a:p>
          <a:endParaRPr lang="en-US"/>
        </a:p>
      </dgm:t>
    </dgm:pt>
    <dgm:pt modelId="{45D89708-6244-4C7F-B5C4-8105ADC03991}">
      <dgm:prSet phldrT="[Text]"/>
      <dgm:spPr/>
      <dgm:t>
        <a:bodyPr/>
        <a:lstStyle/>
        <a:p>
          <a:r>
            <a:rPr lang="en-US" b="1"/>
            <a:t>Tactics for Building Relationships </a:t>
          </a:r>
        </a:p>
      </dgm:t>
    </dgm:pt>
    <dgm:pt modelId="{6FFC25E1-054F-42A9-AB40-5F01095957CD}" type="parTrans" cxnId="{CCCDAAA5-D4BF-4F7D-B3FA-59DCCA77D736}">
      <dgm:prSet/>
      <dgm:spPr/>
      <dgm:t>
        <a:bodyPr/>
        <a:lstStyle/>
        <a:p>
          <a:endParaRPr lang="en-US"/>
        </a:p>
      </dgm:t>
    </dgm:pt>
    <dgm:pt modelId="{7968F035-1CFB-4A71-BEBA-ED2DC3BC56D3}" type="sibTrans" cxnId="{CCCDAAA5-D4BF-4F7D-B3FA-59DCCA77D736}">
      <dgm:prSet/>
      <dgm:spPr/>
      <dgm:t>
        <a:bodyPr/>
        <a:lstStyle/>
        <a:p>
          <a:endParaRPr lang="en-US"/>
        </a:p>
      </dgm:t>
    </dgm:pt>
    <dgm:pt modelId="{39D7EF35-E108-475A-A029-F1D2BD64A69A}">
      <dgm:prSet phldrT="[Text]"/>
      <dgm:spPr/>
      <dgm:t>
        <a:bodyPr/>
        <a:lstStyle/>
        <a:p>
          <a:r>
            <a:rPr lang="en-US" b="1"/>
            <a:t>Vulnerability</a:t>
          </a:r>
        </a:p>
      </dgm:t>
    </dgm:pt>
    <dgm:pt modelId="{E310FA98-AE38-49EF-AB1F-1483D41FE3DB}" type="parTrans" cxnId="{7F671B61-E567-4371-B14A-23155A8BD6C8}">
      <dgm:prSet/>
      <dgm:spPr/>
      <dgm:t>
        <a:bodyPr/>
        <a:lstStyle/>
        <a:p>
          <a:endParaRPr lang="en-US"/>
        </a:p>
      </dgm:t>
    </dgm:pt>
    <dgm:pt modelId="{36E5BA9F-1A0E-4FDE-B7C1-BC3837BFCE69}" type="sibTrans" cxnId="{7F671B61-E567-4371-B14A-23155A8BD6C8}">
      <dgm:prSet/>
      <dgm:spPr/>
      <dgm:t>
        <a:bodyPr/>
        <a:lstStyle/>
        <a:p>
          <a:endParaRPr lang="en-US"/>
        </a:p>
      </dgm:t>
    </dgm:pt>
    <dgm:pt modelId="{1E628CC4-0C3D-44F9-9F5C-FE5B032DB39F}">
      <dgm:prSet phldrT="[Text]"/>
      <dgm:spPr/>
      <dgm:t>
        <a:bodyPr/>
        <a:lstStyle/>
        <a:p>
          <a:r>
            <a:rPr lang="en-US" b="1"/>
            <a:t>Proximity</a:t>
          </a:r>
        </a:p>
      </dgm:t>
    </dgm:pt>
    <dgm:pt modelId="{D0609945-D128-4668-BAAB-3175DE685934}" type="parTrans" cxnId="{2CCD3C67-6B70-40CF-A85E-C456E922B022}">
      <dgm:prSet/>
      <dgm:spPr/>
      <dgm:t>
        <a:bodyPr/>
        <a:lstStyle/>
        <a:p>
          <a:endParaRPr lang="en-US"/>
        </a:p>
      </dgm:t>
    </dgm:pt>
    <dgm:pt modelId="{2D4213F8-C930-49C4-A037-B92BDAA2AC5A}" type="sibTrans" cxnId="{2CCD3C67-6B70-40CF-A85E-C456E922B022}">
      <dgm:prSet/>
      <dgm:spPr/>
      <dgm:t>
        <a:bodyPr/>
        <a:lstStyle/>
        <a:p>
          <a:endParaRPr lang="en-US"/>
        </a:p>
      </dgm:t>
    </dgm:pt>
    <dgm:pt modelId="{73C57A3F-5664-451B-A39C-07463FE0614B}">
      <dgm:prSet phldrT="[Text]"/>
      <dgm:spPr/>
      <dgm:t>
        <a:bodyPr/>
        <a:lstStyle/>
        <a:p>
          <a:r>
            <a:rPr lang="en-US" b="1"/>
            <a:t>Presence</a:t>
          </a:r>
        </a:p>
      </dgm:t>
    </dgm:pt>
    <dgm:pt modelId="{AEA7C1D3-21CC-4804-B793-4018F69AA9DF}" type="parTrans" cxnId="{ADFFF243-D34F-48DF-A18D-DEDDFD90A2B9}">
      <dgm:prSet/>
      <dgm:spPr/>
      <dgm:t>
        <a:bodyPr/>
        <a:lstStyle/>
        <a:p>
          <a:endParaRPr lang="en-US"/>
        </a:p>
      </dgm:t>
    </dgm:pt>
    <dgm:pt modelId="{78B9BD16-432F-4E8F-9657-2FC6750C0038}" type="sibTrans" cxnId="{ADFFF243-D34F-48DF-A18D-DEDDFD90A2B9}">
      <dgm:prSet/>
      <dgm:spPr/>
      <dgm:t>
        <a:bodyPr/>
        <a:lstStyle/>
        <a:p>
          <a:endParaRPr lang="en-US"/>
        </a:p>
      </dgm:t>
    </dgm:pt>
    <dgm:pt modelId="{480953F5-83D2-4945-A901-D8180F91FDFA}">
      <dgm:prSet phldrT="[Text]"/>
      <dgm:spPr/>
      <dgm:t>
        <a:bodyPr/>
        <a:lstStyle/>
        <a:p>
          <a:r>
            <a:rPr lang="en-US" b="1"/>
            <a:t>Similarity</a:t>
          </a:r>
        </a:p>
      </dgm:t>
    </dgm:pt>
    <dgm:pt modelId="{E9B8E944-E606-43F0-96BE-D12590C6E16A}" type="parTrans" cxnId="{3C301886-E00D-4665-8155-B40CD23F7A86}">
      <dgm:prSet/>
      <dgm:spPr/>
      <dgm:t>
        <a:bodyPr/>
        <a:lstStyle/>
        <a:p>
          <a:endParaRPr lang="en-US"/>
        </a:p>
      </dgm:t>
    </dgm:pt>
    <dgm:pt modelId="{0CA0D96C-F6C0-4C23-8022-2751A1C1CAEA}" type="sibTrans" cxnId="{3C301886-E00D-4665-8155-B40CD23F7A86}">
      <dgm:prSet/>
      <dgm:spPr/>
      <dgm:t>
        <a:bodyPr/>
        <a:lstStyle/>
        <a:p>
          <a:endParaRPr lang="en-US"/>
        </a:p>
      </dgm:t>
    </dgm:pt>
    <dgm:pt modelId="{60F7EAC9-D45E-4B3C-86EF-88768CF4065E}">
      <dgm:prSet phldrT="[Text]"/>
      <dgm:spPr/>
      <dgm:t>
        <a:bodyPr/>
        <a:lstStyle/>
        <a:p>
          <a:r>
            <a:rPr lang="en-US" b="1"/>
            <a:t>Safe Space</a:t>
          </a:r>
        </a:p>
      </dgm:t>
    </dgm:pt>
    <dgm:pt modelId="{08EC691A-7149-4148-B3BF-947FF0148E4A}" type="parTrans" cxnId="{65468F22-E3B6-4705-AA4C-F43019478CD9}">
      <dgm:prSet/>
      <dgm:spPr/>
      <dgm:t>
        <a:bodyPr/>
        <a:lstStyle/>
        <a:p>
          <a:endParaRPr lang="en-US"/>
        </a:p>
      </dgm:t>
    </dgm:pt>
    <dgm:pt modelId="{7BCF6CDD-C15C-4DA1-82A8-A0A574656B74}" type="sibTrans" cxnId="{65468F22-E3B6-4705-AA4C-F43019478CD9}">
      <dgm:prSet/>
      <dgm:spPr/>
      <dgm:t>
        <a:bodyPr/>
        <a:lstStyle/>
        <a:p>
          <a:endParaRPr lang="en-US"/>
        </a:p>
      </dgm:t>
    </dgm:pt>
    <dgm:pt modelId="{80B7E4A2-C90C-4E98-9ED3-AFDD9D81B0C7}" type="pres">
      <dgm:prSet presAssocID="{89EB95C4-980B-4220-93F9-8443D931B800}" presName="diagram" presStyleCnt="0">
        <dgm:presLayoutVars>
          <dgm:chPref val="1"/>
          <dgm:dir/>
          <dgm:animOne val="branch"/>
          <dgm:animLvl val="lvl"/>
          <dgm:resizeHandles val="exact"/>
        </dgm:presLayoutVars>
      </dgm:prSet>
      <dgm:spPr/>
    </dgm:pt>
    <dgm:pt modelId="{9A51B7DA-2E22-430D-9534-BD27A292016B}" type="pres">
      <dgm:prSet presAssocID="{45D89708-6244-4C7F-B5C4-8105ADC03991}" presName="root1" presStyleCnt="0"/>
      <dgm:spPr/>
    </dgm:pt>
    <dgm:pt modelId="{7BB7239A-A99A-409E-99D6-CC3BC26E34E8}" type="pres">
      <dgm:prSet presAssocID="{45D89708-6244-4C7F-B5C4-8105ADC03991}" presName="LevelOneTextNode" presStyleLbl="node0" presStyleIdx="0" presStyleCnt="1">
        <dgm:presLayoutVars>
          <dgm:chPref val="3"/>
        </dgm:presLayoutVars>
      </dgm:prSet>
      <dgm:spPr/>
    </dgm:pt>
    <dgm:pt modelId="{8B758576-32C2-41DA-A07E-D947871C67AA}" type="pres">
      <dgm:prSet presAssocID="{45D89708-6244-4C7F-B5C4-8105ADC03991}" presName="level2hierChild" presStyleCnt="0"/>
      <dgm:spPr/>
    </dgm:pt>
    <dgm:pt modelId="{05076705-A7FE-4159-9331-0BD2621B56FF}" type="pres">
      <dgm:prSet presAssocID="{E310FA98-AE38-49EF-AB1F-1483D41FE3DB}" presName="conn2-1" presStyleLbl="parChTrans1D2" presStyleIdx="0" presStyleCnt="5"/>
      <dgm:spPr/>
    </dgm:pt>
    <dgm:pt modelId="{8197D6DF-5492-4086-925D-14C60858EEA6}" type="pres">
      <dgm:prSet presAssocID="{E310FA98-AE38-49EF-AB1F-1483D41FE3DB}" presName="connTx" presStyleLbl="parChTrans1D2" presStyleIdx="0" presStyleCnt="5"/>
      <dgm:spPr/>
    </dgm:pt>
    <dgm:pt modelId="{9E80A279-4D0C-43D9-9ACA-923B32C40485}" type="pres">
      <dgm:prSet presAssocID="{39D7EF35-E108-475A-A029-F1D2BD64A69A}" presName="root2" presStyleCnt="0"/>
      <dgm:spPr/>
    </dgm:pt>
    <dgm:pt modelId="{AA8D8EAF-9952-4264-8195-44EA60B433BA}" type="pres">
      <dgm:prSet presAssocID="{39D7EF35-E108-475A-A029-F1D2BD64A69A}" presName="LevelTwoTextNode" presStyleLbl="node2" presStyleIdx="0" presStyleCnt="5">
        <dgm:presLayoutVars>
          <dgm:chPref val="3"/>
        </dgm:presLayoutVars>
      </dgm:prSet>
      <dgm:spPr/>
    </dgm:pt>
    <dgm:pt modelId="{CE2FE74B-41FA-4A30-B261-44B3515AEFF4}" type="pres">
      <dgm:prSet presAssocID="{39D7EF35-E108-475A-A029-F1D2BD64A69A}" presName="level3hierChild" presStyleCnt="0"/>
      <dgm:spPr/>
    </dgm:pt>
    <dgm:pt modelId="{49DA06DB-D9FF-4A66-945B-844C9DE80C1D}" type="pres">
      <dgm:prSet presAssocID="{D0609945-D128-4668-BAAB-3175DE685934}" presName="conn2-1" presStyleLbl="parChTrans1D2" presStyleIdx="1" presStyleCnt="5"/>
      <dgm:spPr/>
    </dgm:pt>
    <dgm:pt modelId="{A0F369C9-D64C-4329-B101-1CE9394B4767}" type="pres">
      <dgm:prSet presAssocID="{D0609945-D128-4668-BAAB-3175DE685934}" presName="connTx" presStyleLbl="parChTrans1D2" presStyleIdx="1" presStyleCnt="5"/>
      <dgm:spPr/>
    </dgm:pt>
    <dgm:pt modelId="{5064D601-BBBC-497A-BF6E-ED58067CB504}" type="pres">
      <dgm:prSet presAssocID="{1E628CC4-0C3D-44F9-9F5C-FE5B032DB39F}" presName="root2" presStyleCnt="0"/>
      <dgm:spPr/>
    </dgm:pt>
    <dgm:pt modelId="{B5B0F6C3-84A6-4AEE-AC83-59504F92383C}" type="pres">
      <dgm:prSet presAssocID="{1E628CC4-0C3D-44F9-9F5C-FE5B032DB39F}" presName="LevelTwoTextNode" presStyleLbl="node2" presStyleIdx="1" presStyleCnt="5">
        <dgm:presLayoutVars>
          <dgm:chPref val="3"/>
        </dgm:presLayoutVars>
      </dgm:prSet>
      <dgm:spPr/>
    </dgm:pt>
    <dgm:pt modelId="{58CCCB8A-CE84-4005-A99D-10C7A1651487}" type="pres">
      <dgm:prSet presAssocID="{1E628CC4-0C3D-44F9-9F5C-FE5B032DB39F}" presName="level3hierChild" presStyleCnt="0"/>
      <dgm:spPr/>
    </dgm:pt>
    <dgm:pt modelId="{203BD907-569F-4CEC-8901-9F962156FD59}" type="pres">
      <dgm:prSet presAssocID="{AEA7C1D3-21CC-4804-B793-4018F69AA9DF}" presName="conn2-1" presStyleLbl="parChTrans1D2" presStyleIdx="2" presStyleCnt="5"/>
      <dgm:spPr/>
    </dgm:pt>
    <dgm:pt modelId="{B573854A-8EC2-4A58-845F-A92BB223DF45}" type="pres">
      <dgm:prSet presAssocID="{AEA7C1D3-21CC-4804-B793-4018F69AA9DF}" presName="connTx" presStyleLbl="parChTrans1D2" presStyleIdx="2" presStyleCnt="5"/>
      <dgm:spPr/>
    </dgm:pt>
    <dgm:pt modelId="{DC57D3D0-0E31-4D8E-BA64-663E8050105F}" type="pres">
      <dgm:prSet presAssocID="{73C57A3F-5664-451B-A39C-07463FE0614B}" presName="root2" presStyleCnt="0"/>
      <dgm:spPr/>
    </dgm:pt>
    <dgm:pt modelId="{4F8FB4D5-AE97-48B7-AB2D-4247B13F7299}" type="pres">
      <dgm:prSet presAssocID="{73C57A3F-5664-451B-A39C-07463FE0614B}" presName="LevelTwoTextNode" presStyleLbl="node2" presStyleIdx="2" presStyleCnt="5">
        <dgm:presLayoutVars>
          <dgm:chPref val="3"/>
        </dgm:presLayoutVars>
      </dgm:prSet>
      <dgm:spPr/>
    </dgm:pt>
    <dgm:pt modelId="{23CDE5B9-56CD-4FB0-B847-B9E979A2E60E}" type="pres">
      <dgm:prSet presAssocID="{73C57A3F-5664-451B-A39C-07463FE0614B}" presName="level3hierChild" presStyleCnt="0"/>
      <dgm:spPr/>
    </dgm:pt>
    <dgm:pt modelId="{56B9A9A7-2C25-4C92-A662-8842ECFED892}" type="pres">
      <dgm:prSet presAssocID="{E9B8E944-E606-43F0-96BE-D12590C6E16A}" presName="conn2-1" presStyleLbl="parChTrans1D2" presStyleIdx="3" presStyleCnt="5"/>
      <dgm:spPr/>
    </dgm:pt>
    <dgm:pt modelId="{73616C6B-4173-4B92-94B9-40377BE774A2}" type="pres">
      <dgm:prSet presAssocID="{E9B8E944-E606-43F0-96BE-D12590C6E16A}" presName="connTx" presStyleLbl="parChTrans1D2" presStyleIdx="3" presStyleCnt="5"/>
      <dgm:spPr/>
    </dgm:pt>
    <dgm:pt modelId="{2E826205-B446-41A2-85E8-99D60660B7DA}" type="pres">
      <dgm:prSet presAssocID="{480953F5-83D2-4945-A901-D8180F91FDFA}" presName="root2" presStyleCnt="0"/>
      <dgm:spPr/>
    </dgm:pt>
    <dgm:pt modelId="{ED84D94F-DA1C-401C-8A90-83935CAB2167}" type="pres">
      <dgm:prSet presAssocID="{480953F5-83D2-4945-A901-D8180F91FDFA}" presName="LevelTwoTextNode" presStyleLbl="node2" presStyleIdx="3" presStyleCnt="5">
        <dgm:presLayoutVars>
          <dgm:chPref val="3"/>
        </dgm:presLayoutVars>
      </dgm:prSet>
      <dgm:spPr/>
    </dgm:pt>
    <dgm:pt modelId="{07F2EF0D-6472-4C90-AD9E-5F33F49FA334}" type="pres">
      <dgm:prSet presAssocID="{480953F5-83D2-4945-A901-D8180F91FDFA}" presName="level3hierChild" presStyleCnt="0"/>
      <dgm:spPr/>
    </dgm:pt>
    <dgm:pt modelId="{83D45EBB-0BAF-43B1-857C-E3091F072117}" type="pres">
      <dgm:prSet presAssocID="{08EC691A-7149-4148-B3BF-947FF0148E4A}" presName="conn2-1" presStyleLbl="parChTrans1D2" presStyleIdx="4" presStyleCnt="5"/>
      <dgm:spPr/>
    </dgm:pt>
    <dgm:pt modelId="{03813F61-3863-4B06-83D1-2DBFBC8CD051}" type="pres">
      <dgm:prSet presAssocID="{08EC691A-7149-4148-B3BF-947FF0148E4A}" presName="connTx" presStyleLbl="parChTrans1D2" presStyleIdx="4" presStyleCnt="5"/>
      <dgm:spPr/>
    </dgm:pt>
    <dgm:pt modelId="{04F71027-1BA8-4545-8D19-CBB96A154F9C}" type="pres">
      <dgm:prSet presAssocID="{60F7EAC9-D45E-4B3C-86EF-88768CF4065E}" presName="root2" presStyleCnt="0"/>
      <dgm:spPr/>
    </dgm:pt>
    <dgm:pt modelId="{7B570F83-DAFB-41B9-8796-5500DBDF9B5C}" type="pres">
      <dgm:prSet presAssocID="{60F7EAC9-D45E-4B3C-86EF-88768CF4065E}" presName="LevelTwoTextNode" presStyleLbl="node2" presStyleIdx="4" presStyleCnt="5">
        <dgm:presLayoutVars>
          <dgm:chPref val="3"/>
        </dgm:presLayoutVars>
      </dgm:prSet>
      <dgm:spPr/>
    </dgm:pt>
    <dgm:pt modelId="{D2851350-A8CD-454E-A5BC-8C16DB6C28AE}" type="pres">
      <dgm:prSet presAssocID="{60F7EAC9-D45E-4B3C-86EF-88768CF4065E}" presName="level3hierChild" presStyleCnt="0"/>
      <dgm:spPr/>
    </dgm:pt>
  </dgm:ptLst>
  <dgm:cxnLst>
    <dgm:cxn modelId="{17B7D900-8BB4-476D-B9A3-D08649E1883C}" type="presOf" srcId="{89EB95C4-980B-4220-93F9-8443D931B800}" destId="{80B7E4A2-C90C-4E98-9ED3-AFDD9D81B0C7}" srcOrd="0" destOrd="0" presId="urn:microsoft.com/office/officeart/2005/8/layout/hierarchy2"/>
    <dgm:cxn modelId="{D7BA6E08-3A4D-40F1-9882-EB0C40C58659}" type="presOf" srcId="{AEA7C1D3-21CC-4804-B793-4018F69AA9DF}" destId="{203BD907-569F-4CEC-8901-9F962156FD59}" srcOrd="0" destOrd="0" presId="urn:microsoft.com/office/officeart/2005/8/layout/hierarchy2"/>
    <dgm:cxn modelId="{495B6E13-3C90-48D1-A637-42E9516CC6DC}" type="presOf" srcId="{73C57A3F-5664-451B-A39C-07463FE0614B}" destId="{4F8FB4D5-AE97-48B7-AB2D-4247B13F7299}" srcOrd="0" destOrd="0" presId="urn:microsoft.com/office/officeart/2005/8/layout/hierarchy2"/>
    <dgm:cxn modelId="{16DBB216-07F7-4E64-8C59-02F4934294B1}" type="presOf" srcId="{E310FA98-AE38-49EF-AB1F-1483D41FE3DB}" destId="{05076705-A7FE-4159-9331-0BD2621B56FF}" srcOrd="0" destOrd="0" presId="urn:microsoft.com/office/officeart/2005/8/layout/hierarchy2"/>
    <dgm:cxn modelId="{2D587A17-738F-4F4A-835D-13A1E4FA69E4}" type="presOf" srcId="{08EC691A-7149-4148-B3BF-947FF0148E4A}" destId="{03813F61-3863-4B06-83D1-2DBFBC8CD051}" srcOrd="1" destOrd="0" presId="urn:microsoft.com/office/officeart/2005/8/layout/hierarchy2"/>
    <dgm:cxn modelId="{42098F17-42CE-48BD-B7BD-19CC91463156}" type="presOf" srcId="{E9B8E944-E606-43F0-96BE-D12590C6E16A}" destId="{73616C6B-4173-4B92-94B9-40377BE774A2}" srcOrd="1" destOrd="0" presId="urn:microsoft.com/office/officeart/2005/8/layout/hierarchy2"/>
    <dgm:cxn modelId="{1F9FED1F-2332-4F17-A2DE-C988DECBAADA}" type="presOf" srcId="{39D7EF35-E108-475A-A029-F1D2BD64A69A}" destId="{AA8D8EAF-9952-4264-8195-44EA60B433BA}" srcOrd="0" destOrd="0" presId="urn:microsoft.com/office/officeart/2005/8/layout/hierarchy2"/>
    <dgm:cxn modelId="{65468F22-E3B6-4705-AA4C-F43019478CD9}" srcId="{45D89708-6244-4C7F-B5C4-8105ADC03991}" destId="{60F7EAC9-D45E-4B3C-86EF-88768CF4065E}" srcOrd="4" destOrd="0" parTransId="{08EC691A-7149-4148-B3BF-947FF0148E4A}" sibTransId="{7BCF6CDD-C15C-4DA1-82A8-A0A574656B74}"/>
    <dgm:cxn modelId="{DA0B8C2E-7664-47E9-BDAF-70AAAC99DE72}" type="presOf" srcId="{E310FA98-AE38-49EF-AB1F-1483D41FE3DB}" destId="{8197D6DF-5492-4086-925D-14C60858EEA6}" srcOrd="1" destOrd="0" presId="urn:microsoft.com/office/officeart/2005/8/layout/hierarchy2"/>
    <dgm:cxn modelId="{075E0E3F-E09F-4A0A-970C-7C1991BDCB0A}" type="presOf" srcId="{60F7EAC9-D45E-4B3C-86EF-88768CF4065E}" destId="{7B570F83-DAFB-41B9-8796-5500DBDF9B5C}" srcOrd="0" destOrd="0" presId="urn:microsoft.com/office/officeart/2005/8/layout/hierarchy2"/>
    <dgm:cxn modelId="{48CB3F3F-3B59-41BA-A897-01712A262BF4}" type="presOf" srcId="{480953F5-83D2-4945-A901-D8180F91FDFA}" destId="{ED84D94F-DA1C-401C-8A90-83935CAB2167}" srcOrd="0" destOrd="0" presId="urn:microsoft.com/office/officeart/2005/8/layout/hierarchy2"/>
    <dgm:cxn modelId="{7F671B61-E567-4371-B14A-23155A8BD6C8}" srcId="{45D89708-6244-4C7F-B5C4-8105ADC03991}" destId="{39D7EF35-E108-475A-A029-F1D2BD64A69A}" srcOrd="0" destOrd="0" parTransId="{E310FA98-AE38-49EF-AB1F-1483D41FE3DB}" sibTransId="{36E5BA9F-1A0E-4FDE-B7C1-BC3837BFCE69}"/>
    <dgm:cxn modelId="{ADFFF243-D34F-48DF-A18D-DEDDFD90A2B9}" srcId="{45D89708-6244-4C7F-B5C4-8105ADC03991}" destId="{73C57A3F-5664-451B-A39C-07463FE0614B}" srcOrd="2" destOrd="0" parTransId="{AEA7C1D3-21CC-4804-B793-4018F69AA9DF}" sibTransId="{78B9BD16-432F-4E8F-9657-2FC6750C0038}"/>
    <dgm:cxn modelId="{2CCD3C67-6B70-40CF-A85E-C456E922B022}" srcId="{45D89708-6244-4C7F-B5C4-8105ADC03991}" destId="{1E628CC4-0C3D-44F9-9F5C-FE5B032DB39F}" srcOrd="1" destOrd="0" parTransId="{D0609945-D128-4668-BAAB-3175DE685934}" sibTransId="{2D4213F8-C930-49C4-A037-B92BDAA2AC5A}"/>
    <dgm:cxn modelId="{557A706B-EC3F-4CD2-90B5-9BD9EBDC430F}" type="presOf" srcId="{1E628CC4-0C3D-44F9-9F5C-FE5B032DB39F}" destId="{B5B0F6C3-84A6-4AEE-AC83-59504F92383C}" srcOrd="0" destOrd="0" presId="urn:microsoft.com/office/officeart/2005/8/layout/hierarchy2"/>
    <dgm:cxn modelId="{F0BFF652-1646-4B66-AFB4-5D092392C616}" type="presOf" srcId="{08EC691A-7149-4148-B3BF-947FF0148E4A}" destId="{83D45EBB-0BAF-43B1-857C-E3091F072117}" srcOrd="0" destOrd="0" presId="urn:microsoft.com/office/officeart/2005/8/layout/hierarchy2"/>
    <dgm:cxn modelId="{3C301886-E00D-4665-8155-B40CD23F7A86}" srcId="{45D89708-6244-4C7F-B5C4-8105ADC03991}" destId="{480953F5-83D2-4945-A901-D8180F91FDFA}" srcOrd="3" destOrd="0" parTransId="{E9B8E944-E606-43F0-96BE-D12590C6E16A}" sibTransId="{0CA0D96C-F6C0-4C23-8022-2751A1C1CAEA}"/>
    <dgm:cxn modelId="{4421878D-9620-47B9-9FFF-14BFA546AA63}" type="presOf" srcId="{E9B8E944-E606-43F0-96BE-D12590C6E16A}" destId="{56B9A9A7-2C25-4C92-A662-8842ECFED892}" srcOrd="0" destOrd="0" presId="urn:microsoft.com/office/officeart/2005/8/layout/hierarchy2"/>
    <dgm:cxn modelId="{CCCDAAA5-D4BF-4F7D-B3FA-59DCCA77D736}" srcId="{89EB95C4-980B-4220-93F9-8443D931B800}" destId="{45D89708-6244-4C7F-B5C4-8105ADC03991}" srcOrd="0" destOrd="0" parTransId="{6FFC25E1-054F-42A9-AB40-5F01095957CD}" sibTransId="{7968F035-1CFB-4A71-BEBA-ED2DC3BC56D3}"/>
    <dgm:cxn modelId="{C8D4C3A6-7B19-465F-9C37-613AB3F8BE8F}" type="presOf" srcId="{45D89708-6244-4C7F-B5C4-8105ADC03991}" destId="{7BB7239A-A99A-409E-99D6-CC3BC26E34E8}" srcOrd="0" destOrd="0" presId="urn:microsoft.com/office/officeart/2005/8/layout/hierarchy2"/>
    <dgm:cxn modelId="{335ABEA8-AC24-4E90-9DA4-7E33BA9ADDD1}" type="presOf" srcId="{D0609945-D128-4668-BAAB-3175DE685934}" destId="{A0F369C9-D64C-4329-B101-1CE9394B4767}" srcOrd="1" destOrd="0" presId="urn:microsoft.com/office/officeart/2005/8/layout/hierarchy2"/>
    <dgm:cxn modelId="{0EB43BA9-3899-4A25-B284-EAE406A6C0BC}" type="presOf" srcId="{D0609945-D128-4668-BAAB-3175DE685934}" destId="{49DA06DB-D9FF-4A66-945B-844C9DE80C1D}" srcOrd="0" destOrd="0" presId="urn:microsoft.com/office/officeart/2005/8/layout/hierarchy2"/>
    <dgm:cxn modelId="{A55590E6-4563-4655-B49B-AF81DF2F3F45}" type="presOf" srcId="{AEA7C1D3-21CC-4804-B793-4018F69AA9DF}" destId="{B573854A-8EC2-4A58-845F-A92BB223DF45}" srcOrd="1" destOrd="0" presId="urn:microsoft.com/office/officeart/2005/8/layout/hierarchy2"/>
    <dgm:cxn modelId="{A3D13F77-2423-48DA-A7EB-E2D8DC306F73}" type="presParOf" srcId="{80B7E4A2-C90C-4E98-9ED3-AFDD9D81B0C7}" destId="{9A51B7DA-2E22-430D-9534-BD27A292016B}" srcOrd="0" destOrd="0" presId="urn:microsoft.com/office/officeart/2005/8/layout/hierarchy2"/>
    <dgm:cxn modelId="{B9978ADC-EA2C-45BE-B852-5006321228B7}" type="presParOf" srcId="{9A51B7DA-2E22-430D-9534-BD27A292016B}" destId="{7BB7239A-A99A-409E-99D6-CC3BC26E34E8}" srcOrd="0" destOrd="0" presId="urn:microsoft.com/office/officeart/2005/8/layout/hierarchy2"/>
    <dgm:cxn modelId="{3FED38AD-DCC2-4F89-BAED-5F059C76AF78}" type="presParOf" srcId="{9A51B7DA-2E22-430D-9534-BD27A292016B}" destId="{8B758576-32C2-41DA-A07E-D947871C67AA}" srcOrd="1" destOrd="0" presId="urn:microsoft.com/office/officeart/2005/8/layout/hierarchy2"/>
    <dgm:cxn modelId="{A3A88B7F-7623-4E2F-9F5F-3C53572599FC}" type="presParOf" srcId="{8B758576-32C2-41DA-A07E-D947871C67AA}" destId="{05076705-A7FE-4159-9331-0BD2621B56FF}" srcOrd="0" destOrd="0" presId="urn:microsoft.com/office/officeart/2005/8/layout/hierarchy2"/>
    <dgm:cxn modelId="{E878605A-6562-49ED-8B0C-015B37CFE978}" type="presParOf" srcId="{05076705-A7FE-4159-9331-0BD2621B56FF}" destId="{8197D6DF-5492-4086-925D-14C60858EEA6}" srcOrd="0" destOrd="0" presId="urn:microsoft.com/office/officeart/2005/8/layout/hierarchy2"/>
    <dgm:cxn modelId="{B0B3B7F8-3A81-42F6-A62E-5B94F8CF9EFD}" type="presParOf" srcId="{8B758576-32C2-41DA-A07E-D947871C67AA}" destId="{9E80A279-4D0C-43D9-9ACA-923B32C40485}" srcOrd="1" destOrd="0" presId="urn:microsoft.com/office/officeart/2005/8/layout/hierarchy2"/>
    <dgm:cxn modelId="{2F42E4CC-73C5-430B-B7C2-FE517032987A}" type="presParOf" srcId="{9E80A279-4D0C-43D9-9ACA-923B32C40485}" destId="{AA8D8EAF-9952-4264-8195-44EA60B433BA}" srcOrd="0" destOrd="0" presId="urn:microsoft.com/office/officeart/2005/8/layout/hierarchy2"/>
    <dgm:cxn modelId="{93DBEDC0-BB44-40C5-84A4-86FF3440FD45}" type="presParOf" srcId="{9E80A279-4D0C-43D9-9ACA-923B32C40485}" destId="{CE2FE74B-41FA-4A30-B261-44B3515AEFF4}" srcOrd="1" destOrd="0" presId="urn:microsoft.com/office/officeart/2005/8/layout/hierarchy2"/>
    <dgm:cxn modelId="{8C90675B-F790-4142-9D63-AA255630F8CF}" type="presParOf" srcId="{8B758576-32C2-41DA-A07E-D947871C67AA}" destId="{49DA06DB-D9FF-4A66-945B-844C9DE80C1D}" srcOrd="2" destOrd="0" presId="urn:microsoft.com/office/officeart/2005/8/layout/hierarchy2"/>
    <dgm:cxn modelId="{3CF2A738-8C28-4E55-96EF-8D3F1CB79FFA}" type="presParOf" srcId="{49DA06DB-D9FF-4A66-945B-844C9DE80C1D}" destId="{A0F369C9-D64C-4329-B101-1CE9394B4767}" srcOrd="0" destOrd="0" presId="urn:microsoft.com/office/officeart/2005/8/layout/hierarchy2"/>
    <dgm:cxn modelId="{3C2CEA60-4F16-4444-8AFB-E8F51541F05A}" type="presParOf" srcId="{8B758576-32C2-41DA-A07E-D947871C67AA}" destId="{5064D601-BBBC-497A-BF6E-ED58067CB504}" srcOrd="3" destOrd="0" presId="urn:microsoft.com/office/officeart/2005/8/layout/hierarchy2"/>
    <dgm:cxn modelId="{B1F80430-71C3-4F85-A46B-CF60A07C4789}" type="presParOf" srcId="{5064D601-BBBC-497A-BF6E-ED58067CB504}" destId="{B5B0F6C3-84A6-4AEE-AC83-59504F92383C}" srcOrd="0" destOrd="0" presId="urn:microsoft.com/office/officeart/2005/8/layout/hierarchy2"/>
    <dgm:cxn modelId="{8B92A736-D099-4637-9CAE-72EE30411D7C}" type="presParOf" srcId="{5064D601-BBBC-497A-BF6E-ED58067CB504}" destId="{58CCCB8A-CE84-4005-A99D-10C7A1651487}" srcOrd="1" destOrd="0" presId="urn:microsoft.com/office/officeart/2005/8/layout/hierarchy2"/>
    <dgm:cxn modelId="{44A9E9AA-05EE-4E87-ACAF-98676432D87E}" type="presParOf" srcId="{8B758576-32C2-41DA-A07E-D947871C67AA}" destId="{203BD907-569F-4CEC-8901-9F962156FD59}" srcOrd="4" destOrd="0" presId="urn:microsoft.com/office/officeart/2005/8/layout/hierarchy2"/>
    <dgm:cxn modelId="{9A840410-E8A8-4421-A347-3BC97BB4A31C}" type="presParOf" srcId="{203BD907-569F-4CEC-8901-9F962156FD59}" destId="{B573854A-8EC2-4A58-845F-A92BB223DF45}" srcOrd="0" destOrd="0" presId="urn:microsoft.com/office/officeart/2005/8/layout/hierarchy2"/>
    <dgm:cxn modelId="{19B77D11-611D-4EC7-BA7C-7117FB0F40A8}" type="presParOf" srcId="{8B758576-32C2-41DA-A07E-D947871C67AA}" destId="{DC57D3D0-0E31-4D8E-BA64-663E8050105F}" srcOrd="5" destOrd="0" presId="urn:microsoft.com/office/officeart/2005/8/layout/hierarchy2"/>
    <dgm:cxn modelId="{E555CC4E-68AE-44C6-9328-F4AA17ACEF6C}" type="presParOf" srcId="{DC57D3D0-0E31-4D8E-BA64-663E8050105F}" destId="{4F8FB4D5-AE97-48B7-AB2D-4247B13F7299}" srcOrd="0" destOrd="0" presId="urn:microsoft.com/office/officeart/2005/8/layout/hierarchy2"/>
    <dgm:cxn modelId="{71D578E6-11F6-4C0D-9A0F-E358B2BEE3A5}" type="presParOf" srcId="{DC57D3D0-0E31-4D8E-BA64-663E8050105F}" destId="{23CDE5B9-56CD-4FB0-B847-B9E979A2E60E}" srcOrd="1" destOrd="0" presId="urn:microsoft.com/office/officeart/2005/8/layout/hierarchy2"/>
    <dgm:cxn modelId="{107816F0-C8AD-413B-BCE7-7FAA63003768}" type="presParOf" srcId="{8B758576-32C2-41DA-A07E-D947871C67AA}" destId="{56B9A9A7-2C25-4C92-A662-8842ECFED892}" srcOrd="6" destOrd="0" presId="urn:microsoft.com/office/officeart/2005/8/layout/hierarchy2"/>
    <dgm:cxn modelId="{ACFB2A8B-0FF3-45E0-B39D-8FC0F20E6B47}" type="presParOf" srcId="{56B9A9A7-2C25-4C92-A662-8842ECFED892}" destId="{73616C6B-4173-4B92-94B9-40377BE774A2}" srcOrd="0" destOrd="0" presId="urn:microsoft.com/office/officeart/2005/8/layout/hierarchy2"/>
    <dgm:cxn modelId="{8FB95EC8-DD41-44B5-978D-5212DEB8B92E}" type="presParOf" srcId="{8B758576-32C2-41DA-A07E-D947871C67AA}" destId="{2E826205-B446-41A2-85E8-99D60660B7DA}" srcOrd="7" destOrd="0" presId="urn:microsoft.com/office/officeart/2005/8/layout/hierarchy2"/>
    <dgm:cxn modelId="{07E823F4-6986-4BD4-BE27-17D1370D7BD3}" type="presParOf" srcId="{2E826205-B446-41A2-85E8-99D60660B7DA}" destId="{ED84D94F-DA1C-401C-8A90-83935CAB2167}" srcOrd="0" destOrd="0" presId="urn:microsoft.com/office/officeart/2005/8/layout/hierarchy2"/>
    <dgm:cxn modelId="{F1F46DD5-7BE8-45CF-AD5E-417A99A73A1A}" type="presParOf" srcId="{2E826205-B446-41A2-85E8-99D60660B7DA}" destId="{07F2EF0D-6472-4C90-AD9E-5F33F49FA334}" srcOrd="1" destOrd="0" presId="urn:microsoft.com/office/officeart/2005/8/layout/hierarchy2"/>
    <dgm:cxn modelId="{02AE1887-63CE-4F23-8A37-11CE814F13FC}" type="presParOf" srcId="{8B758576-32C2-41DA-A07E-D947871C67AA}" destId="{83D45EBB-0BAF-43B1-857C-E3091F072117}" srcOrd="8" destOrd="0" presId="urn:microsoft.com/office/officeart/2005/8/layout/hierarchy2"/>
    <dgm:cxn modelId="{1FA24FFC-BEBC-46B1-BC26-533970A73C6B}" type="presParOf" srcId="{83D45EBB-0BAF-43B1-857C-E3091F072117}" destId="{03813F61-3863-4B06-83D1-2DBFBC8CD051}" srcOrd="0" destOrd="0" presId="urn:microsoft.com/office/officeart/2005/8/layout/hierarchy2"/>
    <dgm:cxn modelId="{5C894AD9-B152-4EE5-942F-95433C92C77E}" type="presParOf" srcId="{8B758576-32C2-41DA-A07E-D947871C67AA}" destId="{04F71027-1BA8-4545-8D19-CBB96A154F9C}" srcOrd="9" destOrd="0" presId="urn:microsoft.com/office/officeart/2005/8/layout/hierarchy2"/>
    <dgm:cxn modelId="{D5BCCA24-EA71-4706-BAB2-29236CBBE114}" type="presParOf" srcId="{04F71027-1BA8-4545-8D19-CBB96A154F9C}" destId="{7B570F83-DAFB-41B9-8796-5500DBDF9B5C}" srcOrd="0" destOrd="0" presId="urn:microsoft.com/office/officeart/2005/8/layout/hierarchy2"/>
    <dgm:cxn modelId="{7E049CA5-B5DF-418D-86AA-D87B03F5B382}" type="presParOf" srcId="{04F71027-1BA8-4545-8D19-CBB96A154F9C}" destId="{D2851350-A8CD-454E-A5BC-8C16DB6C28A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7239A-A99A-409E-99D6-CC3BC26E34E8}">
      <dsp:nvSpPr>
        <dsp:cNvPr id="0" name=""/>
        <dsp:cNvSpPr/>
      </dsp:nvSpPr>
      <dsp:spPr>
        <a:xfrm>
          <a:off x="1338246" y="1957410"/>
          <a:ext cx="1700881" cy="85044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Tactics for Building Relationships </a:t>
          </a:r>
        </a:p>
      </dsp:txBody>
      <dsp:txXfrm>
        <a:off x="1363155" y="1982319"/>
        <a:ext cx="1651063" cy="800622"/>
      </dsp:txXfrm>
    </dsp:sp>
    <dsp:sp modelId="{05076705-A7FE-4159-9331-0BD2621B56FF}">
      <dsp:nvSpPr>
        <dsp:cNvPr id="0" name=""/>
        <dsp:cNvSpPr/>
      </dsp:nvSpPr>
      <dsp:spPr>
        <a:xfrm rot="17350740">
          <a:off x="2343825" y="1388561"/>
          <a:ext cx="2070958" cy="32124"/>
        </a:xfrm>
        <a:custGeom>
          <a:avLst/>
          <a:gdLst/>
          <a:ahLst/>
          <a:cxnLst/>
          <a:rect l="0" t="0" r="0" b="0"/>
          <a:pathLst>
            <a:path>
              <a:moveTo>
                <a:pt x="0" y="16062"/>
              </a:moveTo>
              <a:lnTo>
                <a:pt x="2070958" y="16062"/>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327530" y="1352849"/>
        <a:ext cx="103547" cy="103547"/>
      </dsp:txXfrm>
    </dsp:sp>
    <dsp:sp modelId="{AA8D8EAF-9952-4264-8195-44EA60B433BA}">
      <dsp:nvSpPr>
        <dsp:cNvPr id="0" name=""/>
        <dsp:cNvSpPr/>
      </dsp:nvSpPr>
      <dsp:spPr>
        <a:xfrm>
          <a:off x="3719480" y="1396"/>
          <a:ext cx="1700881" cy="85044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Vulnerability</a:t>
          </a:r>
        </a:p>
      </dsp:txBody>
      <dsp:txXfrm>
        <a:off x="3744389" y="26305"/>
        <a:ext cx="1651063" cy="800622"/>
      </dsp:txXfrm>
    </dsp:sp>
    <dsp:sp modelId="{49DA06DB-D9FF-4A66-945B-844C9DE80C1D}">
      <dsp:nvSpPr>
        <dsp:cNvPr id="0" name=""/>
        <dsp:cNvSpPr/>
      </dsp:nvSpPr>
      <dsp:spPr>
        <a:xfrm rot="18289469">
          <a:off x="2783616" y="1877564"/>
          <a:ext cx="1191376" cy="32124"/>
        </a:xfrm>
        <a:custGeom>
          <a:avLst/>
          <a:gdLst/>
          <a:ahLst/>
          <a:cxnLst/>
          <a:rect l="0" t="0" r="0" b="0"/>
          <a:pathLst>
            <a:path>
              <a:moveTo>
                <a:pt x="0" y="16062"/>
              </a:moveTo>
              <a:lnTo>
                <a:pt x="1191376" y="16062"/>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49520" y="1863842"/>
        <a:ext cx="59568" cy="59568"/>
      </dsp:txXfrm>
    </dsp:sp>
    <dsp:sp modelId="{B5B0F6C3-84A6-4AEE-AC83-59504F92383C}">
      <dsp:nvSpPr>
        <dsp:cNvPr id="0" name=""/>
        <dsp:cNvSpPr/>
      </dsp:nvSpPr>
      <dsp:spPr>
        <a:xfrm>
          <a:off x="3719480" y="979403"/>
          <a:ext cx="1700881" cy="85044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Proximity</a:t>
          </a:r>
        </a:p>
      </dsp:txBody>
      <dsp:txXfrm>
        <a:off x="3744389" y="1004312"/>
        <a:ext cx="1651063" cy="800622"/>
      </dsp:txXfrm>
    </dsp:sp>
    <dsp:sp modelId="{203BD907-569F-4CEC-8901-9F962156FD59}">
      <dsp:nvSpPr>
        <dsp:cNvPr id="0" name=""/>
        <dsp:cNvSpPr/>
      </dsp:nvSpPr>
      <dsp:spPr>
        <a:xfrm>
          <a:off x="3039128" y="2366568"/>
          <a:ext cx="680352" cy="32124"/>
        </a:xfrm>
        <a:custGeom>
          <a:avLst/>
          <a:gdLst/>
          <a:ahLst/>
          <a:cxnLst/>
          <a:rect l="0" t="0" r="0" b="0"/>
          <a:pathLst>
            <a:path>
              <a:moveTo>
                <a:pt x="0" y="16062"/>
              </a:moveTo>
              <a:lnTo>
                <a:pt x="680352" y="16062"/>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62295" y="2365621"/>
        <a:ext cx="34017" cy="34017"/>
      </dsp:txXfrm>
    </dsp:sp>
    <dsp:sp modelId="{4F8FB4D5-AE97-48B7-AB2D-4247B13F7299}">
      <dsp:nvSpPr>
        <dsp:cNvPr id="0" name=""/>
        <dsp:cNvSpPr/>
      </dsp:nvSpPr>
      <dsp:spPr>
        <a:xfrm>
          <a:off x="3719480" y="1957410"/>
          <a:ext cx="1700881" cy="85044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Presence</a:t>
          </a:r>
        </a:p>
      </dsp:txBody>
      <dsp:txXfrm>
        <a:off x="3744389" y="1982319"/>
        <a:ext cx="1651063" cy="800622"/>
      </dsp:txXfrm>
    </dsp:sp>
    <dsp:sp modelId="{56B9A9A7-2C25-4C92-A662-8842ECFED892}">
      <dsp:nvSpPr>
        <dsp:cNvPr id="0" name=""/>
        <dsp:cNvSpPr/>
      </dsp:nvSpPr>
      <dsp:spPr>
        <a:xfrm rot="3310531">
          <a:off x="2783616" y="2855571"/>
          <a:ext cx="1191376" cy="32124"/>
        </a:xfrm>
        <a:custGeom>
          <a:avLst/>
          <a:gdLst/>
          <a:ahLst/>
          <a:cxnLst/>
          <a:rect l="0" t="0" r="0" b="0"/>
          <a:pathLst>
            <a:path>
              <a:moveTo>
                <a:pt x="0" y="16062"/>
              </a:moveTo>
              <a:lnTo>
                <a:pt x="1191376" y="16062"/>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49520" y="2841849"/>
        <a:ext cx="59568" cy="59568"/>
      </dsp:txXfrm>
    </dsp:sp>
    <dsp:sp modelId="{ED84D94F-DA1C-401C-8A90-83935CAB2167}">
      <dsp:nvSpPr>
        <dsp:cNvPr id="0" name=""/>
        <dsp:cNvSpPr/>
      </dsp:nvSpPr>
      <dsp:spPr>
        <a:xfrm>
          <a:off x="3719480" y="2935417"/>
          <a:ext cx="1700881" cy="85044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Similarity</a:t>
          </a:r>
        </a:p>
      </dsp:txBody>
      <dsp:txXfrm>
        <a:off x="3744389" y="2960326"/>
        <a:ext cx="1651063" cy="800622"/>
      </dsp:txXfrm>
    </dsp:sp>
    <dsp:sp modelId="{83D45EBB-0BAF-43B1-857C-E3091F072117}">
      <dsp:nvSpPr>
        <dsp:cNvPr id="0" name=""/>
        <dsp:cNvSpPr/>
      </dsp:nvSpPr>
      <dsp:spPr>
        <a:xfrm rot="4249260">
          <a:off x="2343825" y="3344575"/>
          <a:ext cx="2070958" cy="32124"/>
        </a:xfrm>
        <a:custGeom>
          <a:avLst/>
          <a:gdLst/>
          <a:ahLst/>
          <a:cxnLst/>
          <a:rect l="0" t="0" r="0" b="0"/>
          <a:pathLst>
            <a:path>
              <a:moveTo>
                <a:pt x="0" y="16062"/>
              </a:moveTo>
              <a:lnTo>
                <a:pt x="2070958" y="16062"/>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327530" y="3308863"/>
        <a:ext cx="103547" cy="103547"/>
      </dsp:txXfrm>
    </dsp:sp>
    <dsp:sp modelId="{7B570F83-DAFB-41B9-8796-5500DBDF9B5C}">
      <dsp:nvSpPr>
        <dsp:cNvPr id="0" name=""/>
        <dsp:cNvSpPr/>
      </dsp:nvSpPr>
      <dsp:spPr>
        <a:xfrm>
          <a:off x="3719480" y="3913424"/>
          <a:ext cx="1700881" cy="85044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Safe Space</a:t>
          </a:r>
        </a:p>
      </dsp:txBody>
      <dsp:txXfrm>
        <a:off x="3744389" y="3938333"/>
        <a:ext cx="1651063" cy="8006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B1E8B-471B-49E6-9942-036CC76B827F}" type="datetimeFigureOut">
              <a:rPr lang="en-US" smtClean="0"/>
              <a:t>11/8/2019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ECE7F-0B4A-4070-80F6-26359A84C081}" type="slidenum">
              <a:rPr lang="en-US" smtClean="0"/>
              <a:t>‹#›</a:t>
            </a:fld>
            <a:endParaRPr lang="en-US"/>
          </a:p>
        </p:txBody>
      </p:sp>
    </p:spTree>
    <p:extLst>
      <p:ext uri="{BB962C8B-B14F-4D97-AF65-F5344CB8AC3E}">
        <p14:creationId xmlns:p14="http://schemas.microsoft.com/office/powerpoint/2010/main" val="4113752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1" u="none" baseline="0" dirty="0"/>
              <a:t>Total estimated time: 120 minutes</a:t>
            </a:r>
          </a:p>
          <a:p>
            <a:endParaRPr lang="en-US" b="1" i="1" dirty="0"/>
          </a:p>
          <a:p>
            <a:r>
              <a:rPr lang="en-US" b="1" i="1" dirty="0"/>
              <a:t>Activity preparation for this session</a:t>
            </a:r>
            <a:r>
              <a:rPr lang="en-US" b="1" i="1" baseline="0" dirty="0"/>
              <a:t>:</a:t>
            </a:r>
            <a:endParaRPr lang="en-US" b="0" i="0" baseline="0" dirty="0"/>
          </a:p>
          <a:p>
            <a:pPr marL="171450" indent="-171450">
              <a:buFont typeface="Arial" panose="020B0604020202020204" pitchFamily="34" charset="0"/>
              <a:buChar char="•"/>
            </a:pPr>
            <a:r>
              <a:rPr lang="en-US" b="1" i="0" u="none" baseline="0" dirty="0"/>
              <a:t>Printing: </a:t>
            </a:r>
            <a:r>
              <a:rPr lang="en-US" b="0" i="0" u="none" baseline="0" dirty="0"/>
              <a:t>Please print out the document labeled “</a:t>
            </a:r>
            <a:r>
              <a:rPr lang="en-US" b="0" i="0" u="none" baseline="0" dirty="0" err="1"/>
              <a:t>NORMal</a:t>
            </a:r>
            <a:r>
              <a:rPr lang="en-US" b="0" i="0" u="none" baseline="0" dirty="0"/>
              <a:t> Interactive Activity Cards” and cut the cards out along the lines.  There are a few duplicate cards for some of the actions that can easily be “acted out” to demonstrate the need for norms.   </a:t>
            </a:r>
          </a:p>
          <a:p>
            <a:pPr marL="0" indent="0">
              <a:buFont typeface="Arial" panose="020B0604020202020204" pitchFamily="34" charset="0"/>
              <a:buNone/>
            </a:pPr>
            <a:endParaRPr lang="en-US" b="1" i="1" u="none" dirty="0"/>
          </a:p>
          <a:p>
            <a:pPr marL="0" indent="0">
              <a:buFont typeface="Arial" panose="020B0604020202020204" pitchFamily="34" charset="0"/>
              <a:buNone/>
            </a:pPr>
            <a:r>
              <a:rPr lang="en-US" b="1" i="1" u="none" dirty="0"/>
              <a:t>Materials</a:t>
            </a:r>
            <a:r>
              <a:rPr lang="en-US" b="1" i="1" u="none" baseline="0" dirty="0"/>
              <a:t> needed:</a:t>
            </a:r>
            <a:endParaRPr lang="en-US" b="0" i="0" u="none" baseline="0" dirty="0"/>
          </a:p>
          <a:p>
            <a:pPr marL="171450" indent="-171450">
              <a:buFont typeface="Arial" panose="020B0604020202020204" pitchFamily="34" charset="0"/>
              <a:buChar char="•"/>
            </a:pPr>
            <a:r>
              <a:rPr lang="en-US" b="0" i="0" u="none" baseline="0" dirty="0"/>
              <a:t>Two flipcharts, one labeled “Hopes” and one labeled “Fears”</a:t>
            </a:r>
          </a:p>
          <a:p>
            <a:pPr marL="171450" indent="-171450">
              <a:buFont typeface="Arial" panose="020B0604020202020204" pitchFamily="34" charset="0"/>
              <a:buChar char="•"/>
            </a:pPr>
            <a:r>
              <a:rPr lang="en-US" b="0" i="0" u="none" baseline="0" dirty="0"/>
              <a:t>Chart paper for setting group norms (one page per table)—Slide 15</a:t>
            </a:r>
          </a:p>
          <a:p>
            <a:pPr marL="171450" indent="-171450">
              <a:buFont typeface="Arial" panose="020B0604020202020204" pitchFamily="34" charset="0"/>
              <a:buChar char="•"/>
            </a:pPr>
            <a:r>
              <a:rPr lang="en-US" b="0" i="0" u="none" baseline="0" dirty="0"/>
              <a:t>Sticky notes, about 10 per person</a:t>
            </a:r>
          </a:p>
          <a:p>
            <a:pPr marL="171450" indent="-171450">
              <a:buFont typeface="Arial" panose="020B0604020202020204" pitchFamily="34" charset="0"/>
              <a:buChar char="•"/>
            </a:pPr>
            <a:r>
              <a:rPr lang="en-US" b="0" i="0" u="none" baseline="0" dirty="0"/>
              <a:t>Writing utensils</a:t>
            </a:r>
          </a:p>
          <a:p>
            <a:pPr marL="171450" indent="-171450">
              <a:buFont typeface="Arial" panose="020B0604020202020204" pitchFamily="34" charset="0"/>
              <a:buChar char="•"/>
            </a:pPr>
            <a:r>
              <a:rPr lang="en-US" b="0" i="0" u="none" baseline="0" dirty="0"/>
              <a:t>Room to move around</a:t>
            </a:r>
          </a:p>
          <a:p>
            <a:pPr marL="171450" indent="-171450">
              <a:buFont typeface="Arial" panose="020B0604020202020204" pitchFamily="34" charset="0"/>
              <a:buChar char="•"/>
            </a:pPr>
            <a:r>
              <a:rPr lang="en-US" b="0" i="0" u="none" baseline="0" dirty="0"/>
              <a:t>Please print out or make electronically available:</a:t>
            </a:r>
          </a:p>
          <a:p>
            <a:pPr marL="628650" lvl="1" indent="-171450">
              <a:buFont typeface="Arial" panose="020B0604020202020204" pitchFamily="34" charset="0"/>
              <a:buChar char="•"/>
            </a:pPr>
            <a:r>
              <a:rPr lang="en-US" b="0" i="0" u="none" baseline="0" dirty="0"/>
              <a:t>Multi-Classroom Leader Team Meeting Sample Agenda—Analyzing Student Work</a:t>
            </a:r>
          </a:p>
          <a:p>
            <a:pPr marL="628650" lvl="1" indent="-171450">
              <a:buFont typeface="Arial" panose="020B0604020202020204" pitchFamily="34" charset="0"/>
              <a:buChar char="•"/>
            </a:pPr>
            <a:r>
              <a:rPr lang="en-US" b="0" i="0" u="none" baseline="0" dirty="0"/>
              <a:t>Multi-Classroom Leader Team Meeting Sample Agenda—Data Analysis</a:t>
            </a:r>
          </a:p>
          <a:p>
            <a:pPr marL="628650" lvl="1" indent="-171450">
              <a:buFont typeface="Arial" panose="020B0604020202020204" pitchFamily="34" charset="0"/>
              <a:buChar char="•"/>
            </a:pPr>
            <a:r>
              <a:rPr lang="en-US" b="0" i="0" u="none" baseline="0" dirty="0"/>
              <a:t>Building Relationships</a:t>
            </a:r>
          </a:p>
          <a:p>
            <a:pPr marL="628650" lvl="1" indent="-171450">
              <a:buFont typeface="Arial" panose="020B0604020202020204" pitchFamily="34" charset="0"/>
              <a:buChar char="•"/>
            </a:pPr>
            <a:r>
              <a:rPr lang="en-US" b="0" i="0" u="none" baseline="0" dirty="0"/>
              <a:t>Examples of Norms</a:t>
            </a:r>
          </a:p>
          <a:p>
            <a:pPr marL="628650" lvl="1" indent="-171450">
              <a:buFont typeface="Arial" panose="020B0604020202020204" pitchFamily="34" charset="0"/>
              <a:buChar char="•"/>
            </a:pPr>
            <a:r>
              <a:rPr lang="en-US" b="0" i="0" u="none" baseline="0" dirty="0"/>
              <a:t>Norms and Responsibilities</a:t>
            </a:r>
          </a:p>
          <a:p>
            <a:pPr marL="628650" lvl="1" indent="-171450">
              <a:buFont typeface="Arial" panose="020B0604020202020204" pitchFamily="34" charset="0"/>
              <a:buChar char="•"/>
            </a:pPr>
            <a:r>
              <a:rPr lang="en-US" b="0" i="0" u="none" baseline="0" dirty="0"/>
              <a:t>Sample MCL Team Meeting Agenda</a:t>
            </a:r>
          </a:p>
          <a:p>
            <a:pPr marL="628650" lvl="1" indent="-171450">
              <a:buFont typeface="Arial" panose="020B0604020202020204" pitchFamily="34" charset="0"/>
              <a:buChar char="•"/>
            </a:pPr>
            <a:r>
              <a:rPr lang="en-US" b="0" i="0" u="none" baseline="0" dirty="0"/>
              <a:t>MCL Action Planner</a:t>
            </a:r>
          </a:p>
          <a:p>
            <a:pPr marL="0" indent="0">
              <a:buFont typeface="Arial" panose="020B0604020202020204" pitchFamily="34" charset="0"/>
              <a:buNone/>
            </a:pPr>
            <a:endParaRPr lang="en-US" b="0" i="0" u="none" baseline="0" dirty="0"/>
          </a:p>
          <a:p>
            <a:pPr marL="0" indent="0">
              <a:buFont typeface="Arial" panose="020B0604020202020204" pitchFamily="34" charset="0"/>
              <a:buNone/>
            </a:pPr>
            <a:r>
              <a:rPr lang="en-US" b="1" i="1" u="none" baseline="0" dirty="0"/>
              <a:t>Please note:</a:t>
            </a:r>
            <a:endParaRPr lang="en-US" b="0" i="0" u="none" baseline="0" dirty="0"/>
          </a:p>
          <a:p>
            <a:pPr marL="171450" indent="-171450">
              <a:buFont typeface="Arial" panose="020B0604020202020204" pitchFamily="34" charset="0"/>
              <a:buChar char="•"/>
            </a:pPr>
            <a:r>
              <a:rPr lang="en-US" b="0" i="0" u="none" baseline="0" dirty="0"/>
              <a:t>Not all the hopes and fears that participants are likely to bring up in slide 2 will be fully addressed in this session, but many will be addressed over the three-day training series. </a:t>
            </a:r>
          </a:p>
          <a:p>
            <a:pPr marL="171450" indent="-171450">
              <a:buFont typeface="Arial" panose="020B0604020202020204" pitchFamily="34" charset="0"/>
              <a:buChar char="•"/>
            </a:pPr>
            <a:r>
              <a:rPr lang="en-US" b="0" i="0" u="none" baseline="0" dirty="0"/>
              <a:t>Facilitators should feel free to hide examples (such as behavior norm slides) based on group needs/ time. </a:t>
            </a:r>
            <a:endParaRPr lang="en-US" b="1" i="1" u="none" baseline="0" dirty="0"/>
          </a:p>
          <a:p>
            <a:pPr marL="0" indent="0">
              <a:buFont typeface="Arial" panose="020B0604020202020204" pitchFamily="34" charset="0"/>
              <a:buNone/>
            </a:pPr>
            <a:endParaRPr lang="en-US" b="0" i="0" u="none" baseline="0" dirty="0"/>
          </a:p>
          <a:p>
            <a:pPr marL="0" indent="0">
              <a:buFont typeface="Arial" panose="020B0604020202020204" pitchFamily="34" charset="0"/>
              <a:buNone/>
            </a:pPr>
            <a:r>
              <a:rPr lang="en-US" b="1" i="1" u="none" baseline="0" dirty="0"/>
              <a:t>Facilitator says (throughout the slides, put this in your own words):</a:t>
            </a:r>
            <a:endParaRPr lang="en-US" b="0" i="0" u="none" baseline="0" dirty="0"/>
          </a:p>
          <a:p>
            <a:pPr marL="171450" indent="-171450">
              <a:buFont typeface="Arial" panose="020B0604020202020204" pitchFamily="34" charset="0"/>
              <a:buChar char="•"/>
            </a:pPr>
            <a:r>
              <a:rPr lang="en-US" b="0" i="0" u="none" dirty="0"/>
              <a:t>Before we get started on the</a:t>
            </a:r>
            <a:r>
              <a:rPr lang="en-US" b="0" i="0" u="none" baseline="0" dirty="0"/>
              <a:t> topic of Launching Leadership, I’d like to get a better understanding of how you all are feeling about becoming a Multi-Classroom Leader.   </a:t>
            </a:r>
          </a:p>
          <a:p>
            <a:pPr marL="171450" indent="-171450">
              <a:buFont typeface="Arial" panose="020B0604020202020204" pitchFamily="34" charset="0"/>
              <a:buChar char="•"/>
            </a:pPr>
            <a:r>
              <a:rPr lang="en-US" b="0" i="0" u="none" baseline="0" dirty="0"/>
              <a:t>You should all have some sticky notes on your table, and a writing utensil.  </a:t>
            </a:r>
          </a:p>
          <a:p>
            <a:endParaRPr lang="en-US" dirty="0"/>
          </a:p>
        </p:txBody>
      </p:sp>
      <p:sp>
        <p:nvSpPr>
          <p:cNvPr id="4" name="Slide Number Placeholder 3"/>
          <p:cNvSpPr>
            <a:spLocks noGrp="1"/>
          </p:cNvSpPr>
          <p:nvPr>
            <p:ph type="sldNum" sz="quarter" idx="5"/>
          </p:nvPr>
        </p:nvSpPr>
        <p:spPr/>
        <p:txBody>
          <a:bodyPr/>
          <a:lstStyle/>
          <a:p>
            <a:fld id="{896ECE7F-0B4A-4070-80F6-26359A84C081}" type="slidenum">
              <a:rPr lang="en-US" smtClean="0"/>
              <a:t>1</a:t>
            </a:fld>
            <a:endParaRPr lang="en-US"/>
          </a:p>
        </p:txBody>
      </p:sp>
    </p:spTree>
    <p:extLst>
      <p:ext uri="{BB962C8B-B14F-4D97-AF65-F5344CB8AC3E}">
        <p14:creationId xmlns:p14="http://schemas.microsoft.com/office/powerpoint/2010/main" val="3677971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Facilitator:</a:t>
            </a:r>
          </a:p>
          <a:p>
            <a:pPr marL="0" indent="0">
              <a:buFont typeface="Arial" panose="020B0604020202020204" pitchFamily="34" charset="0"/>
              <a:buNone/>
            </a:pPr>
            <a:endParaRPr lang="en-US" b="1" i="1"/>
          </a:p>
          <a:p>
            <a:pPr marL="0" indent="0">
              <a:buFont typeface="Arial" panose="020B0604020202020204" pitchFamily="34" charset="0"/>
              <a:buNone/>
            </a:pPr>
            <a:r>
              <a:rPr lang="en-US" b="1" i="1"/>
              <a:t>Objective of this slide:</a:t>
            </a:r>
            <a:r>
              <a:rPr lang="en-US" b="0" i="0"/>
              <a:t> To introduce presence as a tactic for building connections.</a:t>
            </a:r>
          </a:p>
          <a:p>
            <a:pPr marL="0" indent="0">
              <a:buFont typeface="Arial" panose="020B0604020202020204" pitchFamily="34" charset="0"/>
              <a:buNone/>
            </a:pPr>
            <a:endParaRPr lang="en-US" b="0" i="0"/>
          </a:p>
          <a:p>
            <a:pPr marL="0" indent="0">
              <a:buFont typeface="Arial" panose="020B0604020202020204" pitchFamily="34" charset="0"/>
              <a:buNone/>
            </a:pPr>
            <a:r>
              <a:rPr lang="en-US" b="1" i="1"/>
              <a:t>Estimated</a:t>
            </a:r>
            <a:r>
              <a:rPr lang="en-US" b="1" i="1" baseline="0"/>
              <a:t> time:</a:t>
            </a:r>
            <a:r>
              <a:rPr lang="en-US" b="0" i="0" baseline="0"/>
              <a:t> 2 minutes</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endParaRPr lang="en-US" b="0" i="0" baseline="0"/>
          </a:p>
          <a:p>
            <a:pPr marL="171450" indent="-171450">
              <a:buFont typeface="Arial" panose="020B0604020202020204" pitchFamily="34" charset="0"/>
              <a:buChar char="•"/>
            </a:pPr>
            <a:r>
              <a:rPr lang="en-US"/>
              <a:t>Being more conscious</a:t>
            </a:r>
            <a:r>
              <a:rPr lang="en-US" baseline="0"/>
              <a:t> of your presence can also help you build and strengthen connections. There are four ways that presence can be used.</a:t>
            </a:r>
            <a:endParaRPr lang="en-US"/>
          </a:p>
          <a:p>
            <a:pPr marL="171450" indent="-171450">
              <a:buFont typeface="Arial" panose="020B0604020202020204" pitchFamily="34" charset="0"/>
              <a:buChar char="•"/>
            </a:pPr>
            <a:r>
              <a:rPr lang="en-US"/>
              <a:t>[Click]</a:t>
            </a:r>
            <a:r>
              <a:rPr lang="en-US" baseline="0"/>
              <a:t> </a:t>
            </a:r>
            <a:r>
              <a:rPr lang="en-US"/>
              <a:t>Intentionality is entering into interactions with a sense of purpose and awareness,</a:t>
            </a:r>
            <a:r>
              <a:rPr lang="en-US" baseline="0"/>
              <a:t> providing</a:t>
            </a:r>
            <a:r>
              <a:rPr lang="en-US"/>
              <a:t> undivided</a:t>
            </a:r>
            <a:r>
              <a:rPr lang="en-US" baseline="0"/>
              <a:t> attention. For example, if a team teacher is coming to you to express fears or concerns, don’t try to multitask. Really listen. This will help them feel that you value what they are saying, are really listening, and are focused on helping.</a:t>
            </a:r>
          </a:p>
          <a:p>
            <a:pPr marL="171450" lvl="0" indent="-171450">
              <a:buFont typeface="Arial" panose="020B0604020202020204" pitchFamily="34" charset="0"/>
              <a:buChar char="•"/>
            </a:pPr>
            <a:r>
              <a:rPr lang="en-US" baseline="0"/>
              <a:t>[Click]  Mutuality is being open and available to meet the other person where they are, focusing on shared aspects instead of always focusing on just giving advice and trying to solve a problem.  For example, even if you don’t agree with what the team teacher is saying about parent involvement, hear them out, find the commonalities you do have, and use those as a starting point.</a:t>
            </a:r>
          </a:p>
          <a:p>
            <a:pPr marL="171450" lvl="0" indent="-171450">
              <a:buFont typeface="Arial" panose="020B0604020202020204" pitchFamily="34" charset="0"/>
              <a:buChar char="•"/>
            </a:pPr>
            <a:r>
              <a:rPr lang="en-US" baseline="0"/>
              <a:t>[Click] Individuality is being authentic and aware of your own emotional reactions. </a:t>
            </a:r>
          </a:p>
          <a:p>
            <a:pPr marL="171450" lvl="0" indent="-171450">
              <a:buFont typeface="Arial" panose="020B0604020202020204" pitchFamily="34" charset="0"/>
              <a:buChar char="•"/>
            </a:pPr>
            <a:r>
              <a:rPr lang="en-US" baseline="0"/>
              <a:t>[Click] Attentiveness is care through active involvement, taking intentionality a step further. In addition to listening and providing undivided attention, you can ask for more detail, or share your own reactions, thereby demonstrating that you are not just listening, but also actively participating in the conversation.</a:t>
            </a:r>
          </a:p>
          <a:p>
            <a:pPr marL="0" indent="0">
              <a:buFont typeface="Arial" panose="020B0604020202020204" pitchFamily="34" charset="0"/>
              <a:buNone/>
            </a:pPr>
            <a:r>
              <a:rPr lang="en-US" baseline="0"/>
              <a:t>	</a:t>
            </a:r>
            <a:endParaRPr lang="en-US"/>
          </a:p>
          <a:p>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10</a:t>
            </a:fld>
            <a:endParaRPr lang="en-US"/>
          </a:p>
        </p:txBody>
      </p:sp>
    </p:spTree>
    <p:extLst>
      <p:ext uri="{BB962C8B-B14F-4D97-AF65-F5344CB8AC3E}">
        <p14:creationId xmlns:p14="http://schemas.microsoft.com/office/powerpoint/2010/main" val="2963611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Objective of this slide:</a:t>
            </a:r>
            <a:r>
              <a:rPr lang="en-US" b="0" i="0"/>
              <a:t> To introduce similarity as a tactic for building connections.</a:t>
            </a:r>
          </a:p>
          <a:p>
            <a:pPr marL="0" indent="0">
              <a:buFont typeface="Arial" panose="020B0604020202020204" pitchFamily="34" charset="0"/>
              <a:buNone/>
            </a:pPr>
            <a:endParaRPr lang="en-US" b="0" i="0"/>
          </a:p>
          <a:p>
            <a:pPr marL="0" indent="0">
              <a:buFont typeface="Arial" panose="020B0604020202020204" pitchFamily="34" charset="0"/>
              <a:buNone/>
            </a:pPr>
            <a:r>
              <a:rPr lang="en-US" b="1" i="1"/>
              <a:t>Estimated</a:t>
            </a:r>
            <a:r>
              <a:rPr lang="en-US" b="1" i="1" baseline="0"/>
              <a:t> time:</a:t>
            </a:r>
            <a:r>
              <a:rPr lang="en-US" b="0" i="0" baseline="0"/>
              <a:t> 1 minute</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endParaRPr lang="en-US" b="0" i="0" baseline="0"/>
          </a:p>
          <a:p>
            <a:pPr marL="171450" indent="-171450">
              <a:buFont typeface="Arial" panose="020B0604020202020204" pitchFamily="34" charset="0"/>
              <a:buChar char="•"/>
            </a:pPr>
            <a:r>
              <a:rPr lang="en-US"/>
              <a:t>Another way to help build quick connections</a:t>
            </a:r>
            <a:r>
              <a:rPr lang="en-US" baseline="0"/>
              <a:t> is to focus on similarities.</a:t>
            </a:r>
            <a:endParaRPr lang="en-US"/>
          </a:p>
          <a:p>
            <a:pPr marL="171450" indent="-171450">
              <a:buFont typeface="Arial" panose="020B0604020202020204" pitchFamily="34" charset="0"/>
              <a:buChar char="•"/>
            </a:pPr>
            <a:r>
              <a:rPr lang="en-US"/>
              <a:t>[Click</a:t>
            </a:r>
            <a:r>
              <a:rPr lang="en-US" baseline="0"/>
              <a:t>] </a:t>
            </a:r>
            <a:r>
              <a:rPr lang="en-US"/>
              <a:t>The more similarities</a:t>
            </a:r>
            <a:r>
              <a:rPr lang="en-US" baseline="0"/>
              <a:t>, the faster the bond (and yes, these can be trivial, like the same birthday, from the same home town, same name, similar tastes in music or TV shows). While there are some similarities (and differences) that can’t be changed—your birthday, your favorite color—there are similarities that you can rally your team around. For example, you and your team teachers should be setting common goals around student achievement and school climate.  </a:t>
            </a:r>
          </a:p>
          <a:p>
            <a:pPr marL="171450" indent="-171450">
              <a:buFont typeface="Arial" panose="020B0604020202020204" pitchFamily="34" charset="0"/>
              <a:buChar char="•"/>
            </a:pPr>
            <a:r>
              <a:rPr lang="en-US" baseline="0"/>
              <a:t>[Click] Building a sense of belonging, of being part of a group, can also help forge connections. It helps to remind your team teachers that you are all part of the same team, working together.</a:t>
            </a:r>
          </a:p>
          <a:p>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11</a:t>
            </a:fld>
            <a:endParaRPr lang="en-US"/>
          </a:p>
        </p:txBody>
      </p:sp>
    </p:spTree>
    <p:extLst>
      <p:ext uri="{BB962C8B-B14F-4D97-AF65-F5344CB8AC3E}">
        <p14:creationId xmlns:p14="http://schemas.microsoft.com/office/powerpoint/2010/main" val="2014446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a:p>
          <a:p>
            <a:pPr>
              <a:buFont typeface="Arial" panose="020B0604020202020204" pitchFamily="34" charset="0"/>
              <a:defRPr/>
            </a:pPr>
            <a:r>
              <a:rPr lang="en-US" b="1" i="1"/>
              <a:t>Objective of this slide:</a:t>
            </a:r>
            <a:r>
              <a:rPr lang="en-US" b="0" i="0"/>
              <a:t> To introduce</a:t>
            </a:r>
            <a:r>
              <a:rPr lang="en-US"/>
              <a:t> supportive climates </a:t>
            </a:r>
            <a:r>
              <a:rPr lang="en-US" b="0" i="0"/>
              <a:t>as a tactic for building connections.</a:t>
            </a:r>
            <a:endParaRPr lang="en-US" b="0" i="0">
              <a:cs typeface="Calibri"/>
            </a:endParaRPr>
          </a:p>
          <a:p>
            <a:pPr marL="0" indent="0">
              <a:buFont typeface="Arial" panose="020B0604020202020204" pitchFamily="34" charset="0"/>
              <a:buNone/>
            </a:pPr>
            <a:endParaRPr lang="en-US" b="0" i="0"/>
          </a:p>
          <a:p>
            <a:pPr marL="0" indent="0">
              <a:buFont typeface="Arial" panose="020B0604020202020204" pitchFamily="34" charset="0"/>
              <a:buNone/>
            </a:pPr>
            <a:r>
              <a:rPr lang="en-US" b="1" i="1"/>
              <a:t>Estimated</a:t>
            </a:r>
            <a:r>
              <a:rPr lang="en-US" b="1" i="1" baseline="0"/>
              <a:t> time:</a:t>
            </a:r>
            <a:r>
              <a:rPr lang="en-US" b="0" i="0" baseline="0"/>
              <a:t> 2 minutes</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endParaRPr lang="en-US" b="0" i="0" baseline="0"/>
          </a:p>
          <a:p>
            <a:pPr marL="171450" indent="-171450">
              <a:buFont typeface="Arial" panose="020B0604020202020204" pitchFamily="34" charset="0"/>
              <a:buChar char="•"/>
            </a:pPr>
            <a:r>
              <a:rPr lang="en-US"/>
              <a:t>An important</a:t>
            </a:r>
            <a:r>
              <a:rPr lang="en-US" baseline="0"/>
              <a:t> thing that you will do is to create a supportive climate for your team to work in. Why?</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Supportive </a:t>
            </a:r>
            <a:r>
              <a:rPr lang="en-US"/>
              <a:t>climates—places where people feel safe—</a:t>
            </a:r>
            <a:r>
              <a:rPr lang="en-US" sz="1200" b="0" i="0" kern="1200">
                <a:solidFill>
                  <a:schemeClr val="tx1"/>
                </a:solidFill>
                <a:effectLst/>
                <a:latin typeface="+mn-lt"/>
                <a:ea typeface="+mn-ea"/>
                <a:cs typeface="+mn-cs"/>
              </a:rPr>
              <a:t>encourage dialogue where the listener genuinely listens.</a:t>
            </a:r>
            <a:r>
              <a:rPr lang="en-US" sz="1200" b="0" i="0" kern="1200" baseline="0">
                <a:solidFill>
                  <a:schemeClr val="tx1"/>
                </a:solidFill>
                <a:effectLst/>
                <a:latin typeface="+mn-lt"/>
                <a:ea typeface="+mn-ea"/>
                <a:cs typeface="+mn-cs"/>
              </a:rPr>
              <a:t> They are</a:t>
            </a:r>
            <a:r>
              <a:rPr lang="en-US" sz="1200" b="0" i="0" kern="1200">
                <a:solidFill>
                  <a:schemeClr val="tx1"/>
                </a:solidFill>
                <a:effectLst/>
                <a:latin typeface="+mn-lt"/>
                <a:ea typeface="+mn-ea"/>
                <a:cs typeface="+mn-cs"/>
              </a:rPr>
              <a:t> problem-oriented atmospheres focused on finding mutual solutions, rather than trying to persuade the other to change their viewpoints and beliefs.</a:t>
            </a:r>
            <a:r>
              <a:rPr lang="en-US" sz="1200" b="0" i="0" kern="1200" baseline="0">
                <a:solidFill>
                  <a:schemeClr val="tx1"/>
                </a:solidFill>
                <a:effectLst/>
                <a:latin typeface="+mn-lt"/>
                <a:ea typeface="+mn-ea"/>
                <a:cs typeface="+mn-cs"/>
              </a:rPr>
              <a:t> Supportive climates also allow for</a:t>
            </a:r>
            <a:r>
              <a:rPr lang="en-US" sz="1200" b="0" i="0" kern="1200">
                <a:solidFill>
                  <a:schemeClr val="tx1"/>
                </a:solidFill>
                <a:effectLst/>
                <a:latin typeface="+mn-lt"/>
                <a:ea typeface="+mn-ea"/>
                <a:cs typeface="+mn-cs"/>
              </a:rPr>
              <a:t> spontaneous communication, expressions</a:t>
            </a:r>
            <a:r>
              <a:rPr lang="en-US" sz="1200" b="0" i="0" kern="1200" baseline="0">
                <a:solidFill>
                  <a:schemeClr val="tx1"/>
                </a:solidFill>
                <a:effectLst/>
                <a:latin typeface="+mn-lt"/>
                <a:ea typeface="+mn-ea"/>
                <a:cs typeface="+mn-cs"/>
              </a:rPr>
              <a:t> of</a:t>
            </a:r>
            <a:r>
              <a:rPr lang="en-US" sz="1200" b="0" i="0" kern="1200">
                <a:solidFill>
                  <a:schemeClr val="tx1"/>
                </a:solidFill>
                <a:effectLst/>
                <a:latin typeface="+mn-lt"/>
                <a:ea typeface="+mn-ea"/>
                <a:cs typeface="+mn-cs"/>
              </a:rPr>
              <a:t> empathy, and expressing</a:t>
            </a:r>
            <a:r>
              <a:rPr lang="en-US" sz="1200" b="0" i="0" kern="1200" baseline="0">
                <a:solidFill>
                  <a:schemeClr val="tx1"/>
                </a:solidFill>
                <a:effectLst/>
                <a:latin typeface="+mn-lt"/>
                <a:ea typeface="+mn-ea"/>
                <a:cs typeface="+mn-cs"/>
              </a:rPr>
              <a:t> </a:t>
            </a:r>
            <a:r>
              <a:rPr lang="en-US" sz="1200" b="0" i="0" kern="1200">
                <a:solidFill>
                  <a:schemeClr val="tx1"/>
                </a:solidFill>
                <a:effectLst/>
                <a:latin typeface="+mn-lt"/>
                <a:ea typeface="+mn-ea"/>
                <a:cs typeface="+mn-cs"/>
              </a:rPr>
              <a:t>respect for another person's opinion, even if you don’t agree. </a:t>
            </a:r>
            <a:r>
              <a:rPr lang="en-US" sz="1200" b="0" i="0" kern="1200" baseline="0">
                <a:solidFill>
                  <a:schemeClr val="tx1"/>
                </a:solidFill>
                <a:effectLst/>
                <a:latin typeface="+mn-lt"/>
                <a:ea typeface="+mn-ea"/>
                <a:cs typeface="+mn-cs"/>
              </a:rPr>
              <a:t>In a supportive climate, there is</a:t>
            </a:r>
            <a:r>
              <a:rPr lang="en-US" sz="1200" b="0" i="0" kern="1200">
                <a:solidFill>
                  <a:schemeClr val="tx1"/>
                </a:solidFill>
                <a:effectLst/>
                <a:latin typeface="+mn-lt"/>
                <a:ea typeface="+mn-ea"/>
                <a:cs typeface="+mn-cs"/>
              </a:rPr>
              <a:t> an atmosphere of equality, a belief that issues are open for debate, and that different and new ideas and suggestions can be considered.</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baseline="0">
                <a:solidFill>
                  <a:schemeClr val="tx1"/>
                </a:solidFill>
                <a:effectLst/>
                <a:latin typeface="+mn-lt"/>
                <a:ea typeface="+mn-ea"/>
                <a:cs typeface="+mn-cs"/>
              </a:rPr>
              <a:t>So how do you go about creating a supportive climate?</a:t>
            </a:r>
          </a:p>
          <a:p>
            <a:pPr marL="628650" lvl="1" indent="-171450">
              <a:buFont typeface="Arial" panose="020B0604020202020204" pitchFamily="34" charset="0"/>
              <a:buChar char="•"/>
            </a:pPr>
            <a:r>
              <a:rPr lang="en-US"/>
              <a:t>This sort of safe space has</a:t>
            </a:r>
            <a:r>
              <a:rPr lang="en-US" b="0" i="0" kern="1200" baseline="0">
                <a:solidFill>
                  <a:schemeClr val="tx1"/>
                </a:solidFill>
                <a:effectLst/>
                <a:latin typeface="+mn-lt"/>
                <a:ea typeface="+mn-ea"/>
                <a:cs typeface="+mn-cs"/>
              </a:rPr>
              <a:t> to be created mutually—participation has to be voluntary, with a common understanding and acceptance of ground rules, purpose, and goals</a:t>
            </a:r>
            <a:r>
              <a:rPr lang="en-US"/>
              <a:t>.</a:t>
            </a:r>
            <a:endParaRPr lang="en-US" b="0" i="0" kern="1200" baseline="0">
              <a:solidFill>
                <a:schemeClr val="tx1"/>
              </a:solidFill>
              <a:effectLst/>
              <a:latin typeface="+mn-lt"/>
              <a:cs typeface="Calibri"/>
            </a:endParaRPr>
          </a:p>
          <a:p>
            <a:pPr marL="628650" lvl="1" indent="-171450">
              <a:buFont typeface="Arial" panose="020B0604020202020204" pitchFamily="34" charset="0"/>
              <a:buChar char="•"/>
            </a:pPr>
            <a:r>
              <a:rPr lang="en-US" b="0" i="0" kern="1200" baseline="0">
                <a:solidFill>
                  <a:schemeClr val="tx1"/>
                </a:solidFill>
                <a:effectLst/>
                <a:latin typeface="+mn-lt"/>
                <a:ea typeface="+mn-ea"/>
                <a:cs typeface="+mn-cs"/>
              </a:rPr>
              <a:t>The leader or </a:t>
            </a:r>
            <a:r>
              <a:rPr lang="en-US"/>
              <a:t>mediator</a:t>
            </a:r>
            <a:r>
              <a:rPr lang="en-US" b="0" i="0" kern="1200" baseline="0">
                <a:solidFill>
                  <a:schemeClr val="tx1"/>
                </a:solidFill>
                <a:effectLst/>
                <a:latin typeface="+mn-lt"/>
                <a:ea typeface="+mn-ea"/>
                <a:cs typeface="+mn-cs"/>
              </a:rPr>
              <a:t>—you, the MCL—needs to ensure that there is mutual respect on the team, and shared air time.</a:t>
            </a:r>
            <a:r>
              <a:rPr lang="en-US"/>
              <a:t> </a:t>
            </a:r>
            <a:r>
              <a:rPr lang="en-US" b="0" i="0" kern="1200" baseline="0">
                <a:solidFill>
                  <a:schemeClr val="tx1"/>
                </a:solidFill>
                <a:effectLst/>
                <a:latin typeface="+mn-lt"/>
                <a:ea typeface="+mn-ea"/>
                <a:cs typeface="+mn-cs"/>
              </a:rPr>
              <a:t> The topics of discussion need to be relevant to all those involved.</a:t>
            </a:r>
            <a:endParaRPr lang="en-US" b="0" i="0" kern="1200" baseline="0">
              <a:solidFill>
                <a:schemeClr val="tx1"/>
              </a:solidFill>
              <a:effectLst/>
              <a:latin typeface="+mn-lt"/>
              <a:cs typeface="Calibri" panose="020F0502020204030204"/>
            </a:endParaRPr>
          </a:p>
          <a:p>
            <a:pPr marL="628650" lvl="1" indent="-171450">
              <a:buFont typeface="Arial" panose="020B0604020202020204" pitchFamily="34" charset="0"/>
              <a:buChar char="•"/>
            </a:pPr>
            <a:r>
              <a:rPr lang="en-US" b="0" i="0" kern="1200" baseline="0">
                <a:solidFill>
                  <a:schemeClr val="tx1"/>
                </a:solidFill>
                <a:effectLst/>
                <a:latin typeface="+mn-lt"/>
                <a:ea typeface="+mn-ea"/>
                <a:cs typeface="+mn-cs"/>
              </a:rPr>
              <a:t>Respect silence. As the MCL/mediator, don’t feel the need to always jump in when there is silence in the group. This can be a sign that people are uncomfortable with speaking or are gathering their thoughts. Some periods of silence are acceptable.</a:t>
            </a:r>
          </a:p>
          <a:p>
            <a:pPr marL="628650" lvl="1" indent="-171450">
              <a:buFont typeface="Arial" panose="020B0604020202020204" pitchFamily="34" charset="0"/>
              <a:buChar char="•"/>
            </a:pPr>
            <a:r>
              <a:rPr lang="en-US" b="0" i="0" kern="1200" baseline="0">
                <a:solidFill>
                  <a:schemeClr val="tx1"/>
                </a:solidFill>
                <a:effectLst/>
                <a:latin typeface="+mn-lt"/>
                <a:ea typeface="+mn-ea"/>
                <a:cs typeface="+mn-cs"/>
              </a:rPr>
              <a:t>Be vulnerable (going back to the first point). Being vulnerable as the MCL can encourage others to open up as well and see that it is a safe </a:t>
            </a:r>
            <a:r>
              <a:rPr lang="en-US"/>
              <a:t>place in which </a:t>
            </a:r>
            <a:r>
              <a:rPr lang="en-US" b="0" i="0" kern="1200" baseline="0">
                <a:solidFill>
                  <a:schemeClr val="tx1"/>
                </a:solidFill>
                <a:effectLst/>
                <a:latin typeface="+mn-lt"/>
                <a:ea typeface="+mn-ea"/>
                <a:cs typeface="+mn-cs"/>
              </a:rPr>
              <a:t>to do so.</a:t>
            </a:r>
            <a:endParaRPr lang="en-US" b="0" i="0" kern="1200" baseline="0">
              <a:solidFill>
                <a:schemeClr val="tx1"/>
              </a:solidFill>
              <a:effectLst/>
              <a:latin typeface="+mn-lt"/>
              <a:cs typeface="Calibri"/>
            </a:endParaRPr>
          </a:p>
          <a:p>
            <a:pPr marL="628650" lvl="1" indent="-171450">
              <a:buFont typeface="Arial" panose="020B0604020202020204" pitchFamily="34" charset="0"/>
              <a:buChar char="•"/>
            </a:pPr>
            <a:r>
              <a:rPr lang="en-US"/>
              <a:t>You can't create this</a:t>
            </a:r>
            <a:r>
              <a:rPr lang="en-US" b="0" i="0" kern="1200" baseline="0">
                <a:solidFill>
                  <a:schemeClr val="tx1"/>
                </a:solidFill>
                <a:effectLst/>
                <a:latin typeface="+mn-lt"/>
                <a:ea typeface="+mn-ea"/>
                <a:cs typeface="+mn-cs"/>
              </a:rPr>
              <a:t> overnight. It will take time and patience.</a:t>
            </a:r>
            <a:endParaRPr lang="en-US" baseline="0">
              <a:cs typeface="Calibri" panose="020F0502020204030204"/>
            </a:endParaRPr>
          </a:p>
          <a:p>
            <a:pPr marL="171450" indent="-171450">
              <a:buFont typeface="Arial" panose="020B0604020202020204" pitchFamily="34" charset="0"/>
              <a:buChar char="•"/>
            </a:pPr>
            <a:r>
              <a:rPr lang="en-US" baseline="0"/>
              <a:t>In this </a:t>
            </a:r>
            <a:r>
              <a:rPr lang="en-US"/>
              <a:t>supportive climate </a:t>
            </a:r>
            <a:r>
              <a:rPr lang="en-US" baseline="0"/>
              <a:t>of training sessions, you will come together to work on:</a:t>
            </a:r>
            <a:endParaRPr lang="en-US">
              <a:cs typeface="Calibri" panose="020F0502020204030204"/>
            </a:endParaRPr>
          </a:p>
          <a:p>
            <a:pPr marL="628650" lvl="1" indent="-171450">
              <a:buFont typeface="Arial" panose="020B0604020202020204" pitchFamily="34" charset="0"/>
              <a:buChar char="•"/>
            </a:pPr>
            <a:r>
              <a:rPr lang="en-US"/>
              <a:t>[Click]</a:t>
            </a:r>
            <a:r>
              <a:rPr lang="en-US" baseline="0"/>
              <a:t> </a:t>
            </a:r>
            <a:r>
              <a:rPr lang="en-US"/>
              <a:t>Common challenges—f</a:t>
            </a:r>
            <a:r>
              <a:rPr lang="en-US" baseline="0"/>
              <a:t>or example, MCLs and team teachers are working on helping struggling readers.</a:t>
            </a:r>
          </a:p>
          <a:p>
            <a:pPr marL="628650" lvl="1" indent="-171450">
              <a:buFont typeface="Arial" panose="020B0604020202020204" pitchFamily="34" charset="0"/>
              <a:buChar char="•"/>
            </a:pPr>
            <a:r>
              <a:rPr lang="en-US" baseline="0"/>
              <a:t>[Click] Framing</a:t>
            </a:r>
            <a:r>
              <a:rPr lang="en-US"/>
              <a:t>—</a:t>
            </a:r>
            <a:r>
              <a:rPr lang="en-US" baseline="0"/>
              <a:t>seeing each other in a different light; not just as teachers (Ms. So and So, Mr. So and So) but as individuals who have challenges and successes, both at school and at home.</a:t>
            </a:r>
          </a:p>
          <a:p>
            <a:pPr marL="171450" indent="-171450">
              <a:buFont typeface="Arial" panose="020B0604020202020204" pitchFamily="34" charset="0"/>
              <a:buChar char="•"/>
            </a:pPr>
            <a:r>
              <a:rPr lang="en-US" baseline="0"/>
              <a:t>At your tables, take a minute to discuss what you can do with your team to create a </a:t>
            </a:r>
            <a:r>
              <a:rPr lang="en-US"/>
              <a:t>supportive climate</a:t>
            </a:r>
            <a:r>
              <a:rPr lang="en-US" baseline="0"/>
              <a:t>.</a:t>
            </a:r>
            <a:endParaRPr lang="en-US">
              <a:cs typeface="Calibri"/>
            </a:endParaRPr>
          </a:p>
          <a:p>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12</a:t>
            </a:fld>
            <a:endParaRPr lang="en-US"/>
          </a:p>
        </p:txBody>
      </p:sp>
    </p:spTree>
    <p:extLst>
      <p:ext uri="{BB962C8B-B14F-4D97-AF65-F5344CB8AC3E}">
        <p14:creationId xmlns:p14="http://schemas.microsoft.com/office/powerpoint/2010/main" val="1269826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Objective of this slide: </a:t>
            </a:r>
            <a:r>
              <a:rPr lang="en-US" b="0" i="0"/>
              <a:t>To introduce collaborating as an element in building team cohesion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p>
          <a:p>
            <a:pPr marL="0" indent="0">
              <a:buFont typeface="Arial" panose="020B0604020202020204" pitchFamily="34" charset="0"/>
              <a:buNone/>
            </a:pPr>
            <a:r>
              <a:rPr lang="en-US" b="1" i="1"/>
              <a:t>Estimated</a:t>
            </a:r>
            <a:r>
              <a:rPr lang="en-US" b="1" i="1" baseline="0"/>
              <a:t> time: </a:t>
            </a:r>
            <a:r>
              <a:rPr lang="en-US" b="0" i="0" baseline="0"/>
              <a:t>&lt;1 minute</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p>
          <a:p>
            <a:pPr marL="171450" indent="-171450">
              <a:buFont typeface="Arial" panose="020B0604020202020204" pitchFamily="34" charset="0"/>
              <a:buChar char="•"/>
            </a:pPr>
            <a:r>
              <a:rPr lang="en-US" b="0" i="0" baseline="0"/>
              <a:t>Now let’s talk about how collaborating is essential in building team cohesion. </a:t>
            </a:r>
          </a:p>
          <a:p>
            <a:pPr marL="0" indent="0">
              <a:buFont typeface="Arial" panose="020B0604020202020204" pitchFamily="34" charset="0"/>
              <a:buNone/>
            </a:pPr>
            <a:endParaRPr lang="en-US" b="0" i="0" baseline="0"/>
          </a:p>
          <a:p>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13</a:t>
            </a:fld>
            <a:endParaRPr lang="en-US"/>
          </a:p>
        </p:txBody>
      </p:sp>
    </p:spTree>
    <p:extLst>
      <p:ext uri="{BB962C8B-B14F-4D97-AF65-F5344CB8AC3E}">
        <p14:creationId xmlns:p14="http://schemas.microsoft.com/office/powerpoint/2010/main" val="283848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Objective of this slide: </a:t>
            </a:r>
            <a:r>
              <a:rPr lang="en-US" b="0" i="0"/>
              <a:t>To introduce the importance of collaboration on MCL teams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p>
          <a:p>
            <a:pPr marL="0" indent="0">
              <a:buFont typeface="Arial" panose="020B0604020202020204" pitchFamily="34" charset="0"/>
              <a:buNone/>
            </a:pPr>
            <a:r>
              <a:rPr lang="en-US" b="1" i="1"/>
              <a:t>Estimated</a:t>
            </a:r>
            <a:r>
              <a:rPr lang="en-US" b="1" i="1" baseline="0"/>
              <a:t> time: </a:t>
            </a:r>
            <a:r>
              <a:rPr lang="en-US" b="0" i="0" baseline="0"/>
              <a:t>5 minutes</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endParaRPr lang="en-US" b="0" i="0" baseline="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To be successful as a team leader requires [click] establishing common goals, [click] listening to others on the teaching team by being open to their needs and concerns, and [click] maintaining authority as the leader.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Can I get a volunteer to read the MCL quote on the screen?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Turn to a partner and discuss some ways you can establish a collaborative environment with you team teachers.</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14</a:t>
            </a:fld>
            <a:endParaRPr lang="en-US"/>
          </a:p>
        </p:txBody>
      </p:sp>
    </p:spTree>
    <p:extLst>
      <p:ext uri="{BB962C8B-B14F-4D97-AF65-F5344CB8AC3E}">
        <p14:creationId xmlns:p14="http://schemas.microsoft.com/office/powerpoint/2010/main" val="396273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Objective of this slide: </a:t>
            </a:r>
            <a:r>
              <a:rPr lang="en-US" b="0" i="0"/>
              <a:t>to introduce addressing challenges as an element of building team cohesion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p>
          <a:p>
            <a:pPr marL="0" indent="0">
              <a:buFont typeface="Arial" panose="020B0604020202020204" pitchFamily="34" charset="0"/>
              <a:buNone/>
            </a:pPr>
            <a:r>
              <a:rPr lang="en-US" b="1" i="1"/>
              <a:t>Estimated</a:t>
            </a:r>
            <a:r>
              <a:rPr lang="en-US" b="1" i="1" baseline="0"/>
              <a:t> time: </a:t>
            </a:r>
            <a:r>
              <a:rPr lang="en-US" b="0" i="0" baseline="0"/>
              <a:t>&lt;1 minute</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endParaRPr lang="en-US" b="0" i="0" baseline="0"/>
          </a:p>
          <a:p>
            <a:pPr marL="171450" indent="-171450">
              <a:buFont typeface="Arial" panose="020B0604020202020204" pitchFamily="34" charset="0"/>
              <a:buChar char="•"/>
            </a:pPr>
            <a:r>
              <a:rPr lang="en-US"/>
              <a:t>Now let’s discuss some strategies you can use to address team challenges as they arise. </a:t>
            </a:r>
          </a:p>
        </p:txBody>
      </p:sp>
      <p:sp>
        <p:nvSpPr>
          <p:cNvPr id="4" name="Slide Number Placeholder 3"/>
          <p:cNvSpPr>
            <a:spLocks noGrp="1"/>
          </p:cNvSpPr>
          <p:nvPr>
            <p:ph type="sldNum" sz="quarter" idx="5"/>
          </p:nvPr>
        </p:nvSpPr>
        <p:spPr/>
        <p:txBody>
          <a:bodyPr/>
          <a:lstStyle/>
          <a:p>
            <a:fld id="{896ECE7F-0B4A-4070-80F6-26359A84C081}" type="slidenum">
              <a:rPr lang="en-US" smtClean="0"/>
              <a:t>15</a:t>
            </a:fld>
            <a:endParaRPr lang="en-US"/>
          </a:p>
        </p:txBody>
      </p:sp>
    </p:spTree>
    <p:extLst>
      <p:ext uri="{BB962C8B-B14F-4D97-AF65-F5344CB8AC3E}">
        <p14:creationId xmlns:p14="http://schemas.microsoft.com/office/powerpoint/2010/main" val="1255456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Objective of this slide: </a:t>
            </a:r>
            <a:r>
              <a:rPr lang="en-US" b="0" i="0"/>
              <a:t>to introduce addressing challenges as an element of building team cohesion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p>
          <a:p>
            <a:pPr marL="0" indent="0">
              <a:buFont typeface="Arial" panose="020B0604020202020204" pitchFamily="34" charset="0"/>
              <a:buNone/>
            </a:pPr>
            <a:r>
              <a:rPr lang="en-US" b="1" i="1"/>
              <a:t>Estimated</a:t>
            </a:r>
            <a:r>
              <a:rPr lang="en-US" b="1" i="1" baseline="0"/>
              <a:t> time: </a:t>
            </a:r>
            <a:r>
              <a:rPr lang="en-US" b="0" i="0" baseline="0"/>
              <a:t>2 minutes</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p>
          <a:p>
            <a:pPr marL="171450" indent="-171450">
              <a:buFont typeface="Arial" panose="020B0604020202020204" pitchFamily="34" charset="0"/>
              <a:buChar char="•"/>
            </a:pPr>
            <a:r>
              <a:rPr lang="en-US"/>
              <a:t>MCLs identify multiple keys to handling challenges within the team: understand what happened from different perspectives; reflect on or seek out possible underlying issues driving a conflict; address challenges promptly; keep the focus on how a challenge is affecting students, backed up with data; and help team members to resolve conflicts on their own.</a:t>
            </a:r>
            <a:endParaRPr lang="en-US" b="0" i="0" baseline="0"/>
          </a:p>
          <a:p>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16</a:t>
            </a:fld>
            <a:endParaRPr lang="en-US"/>
          </a:p>
        </p:txBody>
      </p:sp>
    </p:spTree>
    <p:extLst>
      <p:ext uri="{BB962C8B-B14F-4D97-AF65-F5344CB8AC3E}">
        <p14:creationId xmlns:p14="http://schemas.microsoft.com/office/powerpoint/2010/main" val="1936054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Objective of this slide: </a:t>
            </a:r>
            <a:r>
              <a:rPr lang="en-US" b="0" i="0"/>
              <a:t>to introduce celebrating success as an element of building team cohesion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p>
          <a:p>
            <a:pPr marL="0" indent="0">
              <a:buFont typeface="Arial" panose="020B0604020202020204" pitchFamily="34" charset="0"/>
              <a:buNone/>
            </a:pPr>
            <a:r>
              <a:rPr lang="en-US" b="1" i="1"/>
              <a:t>Estimated</a:t>
            </a:r>
            <a:r>
              <a:rPr lang="en-US" b="1" i="1" baseline="0"/>
              <a:t> time: </a:t>
            </a:r>
            <a:r>
              <a:rPr lang="en-US" b="0" i="0" baseline="0"/>
              <a:t>&lt;1 minute</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endParaRPr lang="en-US" b="0" i="0" baseline="0"/>
          </a:p>
          <a:p>
            <a:pPr marL="171450" indent="-171450">
              <a:buFont typeface="Arial" panose="020B0604020202020204" pitchFamily="34" charset="0"/>
              <a:buChar char="•"/>
            </a:pPr>
            <a:r>
              <a:rPr lang="en-US"/>
              <a:t>Now let’s discuss some strategies you can use to celebrate team successes. </a:t>
            </a:r>
          </a:p>
          <a:p>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17</a:t>
            </a:fld>
            <a:endParaRPr lang="en-US"/>
          </a:p>
        </p:txBody>
      </p:sp>
    </p:spTree>
    <p:extLst>
      <p:ext uri="{BB962C8B-B14F-4D97-AF65-F5344CB8AC3E}">
        <p14:creationId xmlns:p14="http://schemas.microsoft.com/office/powerpoint/2010/main" val="372324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a:solidFill>
                  <a:schemeClr val="tx1"/>
                </a:solidFill>
                <a:effectLst/>
                <a:latin typeface="+mn-lt"/>
                <a:ea typeface="+mn-ea"/>
                <a:cs typeface="+mn-cs"/>
              </a:rPr>
              <a:t>Video link: </a:t>
            </a:r>
            <a:r>
              <a:rPr lang="en-US" sz="1200" b="0" i="1" kern="1200">
                <a:solidFill>
                  <a:schemeClr val="tx1"/>
                </a:solidFill>
                <a:effectLst/>
                <a:latin typeface="+mn-lt"/>
                <a:ea typeface="+mn-ea"/>
                <a:cs typeface="+mn-cs"/>
              </a:rPr>
              <a:t>https://youtu.be/Q6nXsrdcNK0 (This video should be embedded. If not, open video on You Tube in your browser.)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a:t>Facilitator: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a:p>
          <a:p>
            <a:pPr marL="0" marR="0" indent="0" algn="l" defTabSz="914400" rtl="0" eaLnBrk="1" fontAlgn="auto" latinLnBrk="0" hangingPunct="1">
              <a:lnSpc>
                <a:spcPct val="100000"/>
              </a:lnSpc>
              <a:spcBef>
                <a:spcPts val="0"/>
              </a:spcBef>
              <a:spcAft>
                <a:spcPts val="0"/>
              </a:spcAft>
              <a:buClrTx/>
              <a:buSzTx/>
              <a:buFontTx/>
              <a:buNone/>
              <a:tabLst/>
              <a:defRPr/>
            </a:pPr>
            <a:r>
              <a:rPr lang="en-US" b="1" i="1"/>
              <a:t>Objective of</a:t>
            </a:r>
            <a:r>
              <a:rPr lang="en-US" b="1" i="1" baseline="0"/>
              <a:t> this slide: </a:t>
            </a:r>
            <a:r>
              <a:rPr lang="en-US" b="0" i="0" baseline="0"/>
              <a:t>To show and example of how to create a new culture through launching leadership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a:p>
          <a:p>
            <a:r>
              <a:rPr lang="en-US" b="1" i="1"/>
              <a:t>Estimated time: </a:t>
            </a:r>
            <a:r>
              <a:rPr lang="en-US" b="0" i="0"/>
              <a:t>3 minutes</a:t>
            </a:r>
          </a:p>
          <a:p>
            <a:endParaRPr lang="en-US" b="1" i="1"/>
          </a:p>
          <a:p>
            <a:r>
              <a:rPr lang="en-US" b="1" i="1"/>
              <a:t>Facilitator says:</a:t>
            </a:r>
          </a:p>
          <a:p>
            <a:pPr marL="171450" indent="-171450">
              <a:buFont typeface="Arial" panose="020B0604020202020204" pitchFamily="34" charset="0"/>
              <a:buChar char="•"/>
            </a:pPr>
            <a:r>
              <a:rPr lang="en-US" b="0" i="0"/>
              <a:t>First, let’s watch a short video of </a:t>
            </a:r>
            <a:r>
              <a:rPr lang="en-US" b="0" i="0" baseline="0"/>
              <a:t>MCL Molly Whelan on a few ways she celebrates successes and builds team cohesion.</a:t>
            </a:r>
            <a:endParaRPr lang="en-US" b="0" i="0"/>
          </a:p>
          <a:p>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18</a:t>
            </a:fld>
            <a:endParaRPr lang="en-US"/>
          </a:p>
        </p:txBody>
      </p:sp>
    </p:spTree>
    <p:extLst>
      <p:ext uri="{BB962C8B-B14F-4D97-AF65-F5344CB8AC3E}">
        <p14:creationId xmlns:p14="http://schemas.microsoft.com/office/powerpoint/2010/main" val="350945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a:p>
          <a:p>
            <a:pPr marL="0" marR="0" indent="0" algn="l" defTabSz="914400" rtl="0" eaLnBrk="1" fontAlgn="auto" latinLnBrk="0" hangingPunct="1">
              <a:lnSpc>
                <a:spcPct val="100000"/>
              </a:lnSpc>
              <a:spcBef>
                <a:spcPts val="0"/>
              </a:spcBef>
              <a:spcAft>
                <a:spcPts val="0"/>
              </a:spcAft>
              <a:buClrTx/>
              <a:buSzTx/>
              <a:buFontTx/>
              <a:buNone/>
              <a:tabLst/>
              <a:defRPr/>
            </a:pPr>
            <a:r>
              <a:rPr lang="en-US" b="1" i="1"/>
              <a:t>Objective of</a:t>
            </a:r>
            <a:r>
              <a:rPr lang="en-US" b="1" i="1" baseline="0"/>
              <a:t> this slide: </a:t>
            </a:r>
            <a:r>
              <a:rPr lang="en-US" b="0" i="0" baseline="0"/>
              <a:t>To show discuss strategies for creating a new culture through launching leadership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a:p>
          <a:p>
            <a:r>
              <a:rPr lang="en-US" b="1" i="1"/>
              <a:t>Estimated time: </a:t>
            </a:r>
            <a:r>
              <a:rPr lang="en-US" b="0" i="0"/>
              <a:t>3 minutes</a:t>
            </a:r>
          </a:p>
          <a:p>
            <a:endParaRPr lang="en-US" b="1" i="1"/>
          </a:p>
          <a:p>
            <a:r>
              <a:rPr lang="en-US" b="1" i="1"/>
              <a:t>Facilitator says:</a:t>
            </a:r>
            <a:endParaRPr lang="en-US" baseline="0"/>
          </a:p>
          <a:p>
            <a:pPr marL="171450" lvl="0" indent="-171450">
              <a:buFont typeface="Arial" panose="020B0604020202020204" pitchFamily="34" charset="0"/>
              <a:buChar char="•"/>
            </a:pPr>
            <a:r>
              <a:rPr lang="en-US" baseline="0"/>
              <a:t>Take 2 minutes to discuss your reactions to the video and how you communicate successes with a team.</a:t>
            </a:r>
          </a:p>
          <a:p>
            <a:pPr marL="171450" lvl="0" indent="-171450">
              <a:buFont typeface="Arial" panose="020B0604020202020204" pitchFamily="34" charset="0"/>
              <a:buChar char="•"/>
            </a:pPr>
            <a:r>
              <a:rPr lang="en-US" baseline="0"/>
              <a:t>[Click to begin blue timer]</a:t>
            </a:r>
          </a:p>
          <a:p>
            <a:pPr marL="171450" lvl="0" indent="-171450">
              <a:buFont typeface="Arial" panose="020B0604020202020204" pitchFamily="34" charset="0"/>
              <a:buChar char="•"/>
            </a:pPr>
            <a:r>
              <a:rPr lang="en-US" baseline="0"/>
              <a:t>Could I get a few volunteers to share their ideas?</a:t>
            </a:r>
          </a:p>
          <a:p>
            <a:pPr marL="628650" lvl="1" indent="-171450">
              <a:buFont typeface="Arial" panose="020B0604020202020204" pitchFamily="34" charset="0"/>
              <a:buChar char="•"/>
            </a:pPr>
            <a:r>
              <a:rPr lang="en-US" baseline="0"/>
              <a:t>[Listen for:</a:t>
            </a:r>
          </a:p>
          <a:p>
            <a:pPr marL="1085850" lvl="2" indent="-171450">
              <a:buFont typeface="Arial" panose="020B0604020202020204" pitchFamily="34" charset="0"/>
              <a:buChar char="•"/>
            </a:pPr>
            <a:r>
              <a:rPr lang="en-US" baseline="0"/>
              <a:t>Celebratory email or note to team teachers</a:t>
            </a:r>
          </a:p>
          <a:p>
            <a:pPr marL="1085850" lvl="2" indent="-171450">
              <a:buFont typeface="Arial" panose="020B0604020202020204" pitchFamily="34" charset="0"/>
              <a:buChar char="•"/>
            </a:pPr>
            <a:r>
              <a:rPr lang="en-US" baseline="0"/>
              <a:t>Shout-outs </a:t>
            </a:r>
          </a:p>
          <a:p>
            <a:pPr marL="1085850" lvl="2" indent="-171450">
              <a:buFont typeface="Arial" panose="020B0604020202020204" pitchFamily="34" charset="0"/>
              <a:buChar char="•"/>
            </a:pPr>
            <a:r>
              <a:rPr lang="en-US" baseline="0"/>
              <a:t>Announcement in meetings]</a:t>
            </a:r>
          </a:p>
          <a:p>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19</a:t>
            </a:fld>
            <a:endParaRPr lang="en-US"/>
          </a:p>
        </p:txBody>
      </p:sp>
    </p:spTree>
    <p:extLst>
      <p:ext uri="{BB962C8B-B14F-4D97-AF65-F5344CB8AC3E}">
        <p14:creationId xmlns:p14="http://schemas.microsoft.com/office/powerpoint/2010/main" val="609084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a:t>
            </a:r>
          </a:p>
          <a:p>
            <a:endParaRPr lang="en-US" b="1" i="1"/>
          </a:p>
          <a:p>
            <a:r>
              <a:rPr lang="en-US" b="1" i="1"/>
              <a:t>Objectives of this slide:</a:t>
            </a:r>
            <a:endParaRPr lang="en-US" b="0" i="0"/>
          </a:p>
          <a:p>
            <a:pPr marL="171450" indent="-171450">
              <a:buFont typeface="Arial" panose="020B0604020202020204" pitchFamily="34" charset="0"/>
              <a:buChar char="•"/>
            </a:pPr>
            <a:r>
              <a:rPr lang="en-US" b="0" i="0"/>
              <a:t>For</a:t>
            </a:r>
            <a:r>
              <a:rPr lang="en-US" b="0" i="0" baseline="0"/>
              <a:t> participants to be able to voice their fears, and know that they are not alone.</a:t>
            </a:r>
          </a:p>
          <a:p>
            <a:pPr marL="171450" indent="-171450">
              <a:buFont typeface="Arial" panose="020B0604020202020204" pitchFamily="34" charset="0"/>
              <a:buChar char="•"/>
            </a:pPr>
            <a:r>
              <a:rPr lang="en-US" b="0" i="0" baseline="0"/>
              <a:t>For the facilitator to better understand the hopes and fears in the room and be able to address many of them throughout this session and the training series.</a:t>
            </a:r>
          </a:p>
          <a:p>
            <a:pPr marL="628650" lvl="1" indent="-171450">
              <a:buFont typeface="Arial" panose="020B0604020202020204" pitchFamily="34" charset="0"/>
              <a:buChar char="•"/>
            </a:pPr>
            <a:endParaRPr lang="en-US" b="0" i="0" baseline="0"/>
          </a:p>
          <a:p>
            <a:pPr marL="0" indent="0">
              <a:buFont typeface="Arial" panose="020B0604020202020204" pitchFamily="34" charset="0"/>
              <a:buNone/>
            </a:pPr>
            <a:r>
              <a:rPr lang="en-US" b="1" i="1" baseline="0"/>
              <a:t>Estimated total time: </a:t>
            </a:r>
            <a:r>
              <a:rPr lang="en-US" b="0" i="0" baseline="0"/>
              <a:t>5 minutes</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endParaRPr lang="en-US" b="0" i="0" baseline="0"/>
          </a:p>
          <a:p>
            <a:pPr marL="171450" indent="-171450">
              <a:buFont typeface="Arial" panose="020B0604020202020204" pitchFamily="34" charset="0"/>
              <a:buChar char="•"/>
            </a:pPr>
            <a:r>
              <a:rPr lang="en-US"/>
              <a:t>Stepping</a:t>
            </a:r>
            <a:r>
              <a:rPr lang="en-US" baseline="0"/>
              <a:t> into a new role is often a challenging and slightly scary experience. </a:t>
            </a:r>
          </a:p>
          <a:p>
            <a:pPr marL="171450" indent="-171450">
              <a:buFont typeface="Arial" panose="020B0604020202020204" pitchFamily="34" charset="0"/>
              <a:buChar char="•"/>
            </a:pPr>
            <a:r>
              <a:rPr lang="en-US" baseline="0"/>
              <a:t>Please use the sticky notes to write down the hopes [click for animation] and fears [click for animation] you have about leading a team of your peers. </a:t>
            </a:r>
          </a:p>
          <a:p>
            <a:pPr marL="171450" indent="-171450">
              <a:buFont typeface="Arial" panose="020B0604020202020204" pitchFamily="34" charset="0"/>
              <a:buChar char="•"/>
            </a:pPr>
            <a:r>
              <a:rPr lang="en-US" baseline="0"/>
              <a:t>Please write only one hope or fear per note.</a:t>
            </a:r>
          </a:p>
          <a:p>
            <a:pPr marL="171450" indent="-171450">
              <a:buFont typeface="Arial" panose="020B0604020202020204" pitchFamily="34" charset="0"/>
              <a:buChar char="•"/>
            </a:pPr>
            <a:r>
              <a:rPr lang="en-US" baseline="0"/>
              <a:t>I will give you one minute to complete this activity.</a:t>
            </a:r>
          </a:p>
          <a:p>
            <a:pPr marL="171450" indent="-171450">
              <a:buFont typeface="Arial" panose="020B0604020202020204" pitchFamily="34" charset="0"/>
              <a:buChar char="•"/>
            </a:pPr>
            <a:r>
              <a:rPr lang="en-US" baseline="0"/>
              <a:t>[Click once for green circle timer.]</a:t>
            </a:r>
          </a:p>
          <a:p>
            <a:pPr marL="171450" indent="-171450">
              <a:buFont typeface="Arial" panose="020B0604020202020204" pitchFamily="34" charset="0"/>
              <a:buChar char="•"/>
            </a:pPr>
            <a:r>
              <a:rPr lang="en-US" baseline="0"/>
              <a:t>Call out your hopes and place them on this chart. If anyone in the room has the same hope, they should raise their hand and say, “I’m with you!” We will repeat this process until everyone’s hopes are on the chart.</a:t>
            </a:r>
          </a:p>
          <a:p>
            <a:pPr marL="171450" indent="-171450">
              <a:buFont typeface="Arial" panose="020B0604020202020204" pitchFamily="34" charset="0"/>
              <a:buChar char="•"/>
            </a:pPr>
            <a:r>
              <a:rPr lang="en-US" b="0" i="0" baseline="0"/>
              <a:t>[Make a mental or written note of the hopes and fears participants mention so you can be sure to address them.] </a:t>
            </a:r>
          </a:p>
          <a:p>
            <a:pPr marL="171450" indent="-171450">
              <a:buFont typeface="Arial" panose="020B0604020202020204" pitchFamily="34" charset="0"/>
              <a:buChar char="•"/>
            </a:pPr>
            <a:r>
              <a:rPr lang="en-US" b="0" i="0" baseline="0"/>
              <a:t>[Hopes to listen for:</a:t>
            </a:r>
          </a:p>
          <a:p>
            <a:pPr marL="628650" lvl="1" indent="-171450">
              <a:buFont typeface="Arial" panose="020B0604020202020204" pitchFamily="34" charset="0"/>
              <a:buChar char="•"/>
            </a:pPr>
            <a:r>
              <a:rPr lang="en-US" b="0" i="0" baseline="0"/>
              <a:t>Improve student academic achievement</a:t>
            </a:r>
          </a:p>
          <a:p>
            <a:pPr marL="628650" lvl="1" indent="-171450">
              <a:buFont typeface="Arial" panose="020B0604020202020204" pitchFamily="34" charset="0"/>
              <a:buChar char="•"/>
            </a:pPr>
            <a:r>
              <a:rPr lang="en-US" b="0" i="0" baseline="0"/>
              <a:t>Successfully change “the way things have always been done”</a:t>
            </a:r>
          </a:p>
          <a:p>
            <a:pPr marL="628650" lvl="1" indent="-171450">
              <a:buFont typeface="Arial" panose="020B0604020202020204" pitchFamily="34" charset="0"/>
              <a:buChar char="•"/>
            </a:pPr>
            <a:r>
              <a:rPr lang="en-US" b="0" i="0" baseline="0"/>
              <a:t>Foster great teamwork and collaboration</a:t>
            </a:r>
          </a:p>
          <a:p>
            <a:pPr marL="628650" lvl="1" indent="-171450">
              <a:buFont typeface="Arial" panose="020B0604020202020204" pitchFamily="34" charset="0"/>
              <a:buChar char="•"/>
            </a:pPr>
            <a:r>
              <a:rPr lang="en-US" b="0" i="0" baseline="0"/>
              <a:t>Strengthen skills of novice teachers or teachers in need of improvement]</a:t>
            </a:r>
          </a:p>
          <a:p>
            <a:pPr marL="171450" indent="-171450">
              <a:buFont typeface="Arial" panose="020B0604020202020204" pitchFamily="34" charset="0"/>
              <a:buChar char="•"/>
            </a:pPr>
            <a:endParaRPr lang="en-US" baseline="0"/>
          </a:p>
          <a:p>
            <a:pPr marL="171450" indent="-171450">
              <a:buFont typeface="Arial" panose="020B0604020202020204" pitchFamily="34" charset="0"/>
              <a:buChar char="•"/>
            </a:pPr>
            <a:r>
              <a:rPr lang="en-US" baseline="0"/>
              <a:t>[Repeat the same activity with the fears.]</a:t>
            </a:r>
          </a:p>
          <a:p>
            <a:pPr marL="171450" lvl="0" indent="-171450">
              <a:buFont typeface="Arial" panose="020B0604020202020204" pitchFamily="34" charset="0"/>
              <a:buChar char="•"/>
            </a:pPr>
            <a:r>
              <a:rPr lang="en-US" b="0" i="0" baseline="0"/>
              <a:t>[Fears to listen for:</a:t>
            </a:r>
          </a:p>
          <a:p>
            <a:pPr marL="628650" lvl="1" indent="-171450">
              <a:buFont typeface="Arial" panose="020B0604020202020204" pitchFamily="34" charset="0"/>
              <a:buChar char="•"/>
            </a:pPr>
            <a:r>
              <a:rPr lang="en-US" b="0" i="0" baseline="0"/>
              <a:t>Lack of collaboration and/or teamwork</a:t>
            </a:r>
          </a:p>
          <a:p>
            <a:pPr marL="628650" lvl="1" indent="-171450">
              <a:buFont typeface="Arial" panose="020B0604020202020204" pitchFamily="34" charset="0"/>
              <a:buChar char="•"/>
            </a:pPr>
            <a:r>
              <a:rPr lang="en-US" b="0" i="0" baseline="0"/>
              <a:t>Inability to influence team members to change</a:t>
            </a:r>
          </a:p>
          <a:p>
            <a:pPr marL="628650" lvl="1" indent="-171450">
              <a:buFont typeface="Arial" panose="020B0604020202020204" pitchFamily="34" charset="0"/>
              <a:buChar char="•"/>
            </a:pPr>
            <a:r>
              <a:rPr lang="en-US" b="0" i="0" baseline="0"/>
              <a:t>Pushback from team members who doesn’t respect the MCL position</a:t>
            </a:r>
          </a:p>
          <a:p>
            <a:pPr marL="628650" lvl="1" indent="-171450">
              <a:buFont typeface="Arial" panose="020B0604020202020204" pitchFamily="34" charset="0"/>
              <a:buChar char="•"/>
            </a:pPr>
            <a:r>
              <a:rPr lang="en-US" b="0" i="0" baseline="0"/>
              <a:t>Not knowing the answers to everything</a:t>
            </a:r>
          </a:p>
          <a:p>
            <a:pPr marL="628650" lvl="1" indent="-171450">
              <a:buFont typeface="Arial" panose="020B0604020202020204" pitchFamily="34" charset="0"/>
              <a:buChar char="•"/>
            </a:pPr>
            <a:r>
              <a:rPr lang="en-US" b="0" i="0" baseline="0"/>
              <a:t>Not able to get everything done]</a:t>
            </a:r>
          </a:p>
          <a:p>
            <a:pPr marL="171450" indent="-171450">
              <a:buFont typeface="Arial" panose="020B0604020202020204" pitchFamily="34" charset="0"/>
              <a:buChar char="•"/>
            </a:pPr>
            <a:endParaRPr lang="en-US" baseline="0"/>
          </a:p>
          <a:p>
            <a:pPr marL="171450" indent="-171450">
              <a:buFont typeface="Arial" panose="020B0604020202020204" pitchFamily="34" charset="0"/>
              <a:buChar char="•"/>
            </a:pPr>
            <a:r>
              <a:rPr lang="en-US" baseline="0"/>
              <a:t>Now everyone please take a moment to silently reflect on the hopes and fears that you all have expressed. We’ll be revisiting many of these throughout this training.</a:t>
            </a:r>
          </a:p>
          <a:p>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2</a:t>
            </a:fld>
            <a:endParaRPr lang="en-US"/>
          </a:p>
        </p:txBody>
      </p:sp>
    </p:spTree>
    <p:extLst>
      <p:ext uri="{BB962C8B-B14F-4D97-AF65-F5344CB8AC3E}">
        <p14:creationId xmlns:p14="http://schemas.microsoft.com/office/powerpoint/2010/main" val="1360802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Objective of this slide: </a:t>
            </a:r>
            <a:r>
              <a:rPr lang="en-US" b="0" i="0"/>
              <a:t>To introduce the importance of establishing leadership to help achieve the common goal of teaching and learning excellence. </a:t>
            </a:r>
            <a:endParaRPr lang="en-US" b="1" i="1"/>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p>
          <a:p>
            <a:pPr marL="0" indent="0">
              <a:buFont typeface="Arial" panose="020B0604020202020204" pitchFamily="34" charset="0"/>
              <a:buNone/>
            </a:pPr>
            <a:r>
              <a:rPr lang="en-US" b="1" i="1"/>
              <a:t>Estimated</a:t>
            </a:r>
            <a:r>
              <a:rPr lang="en-US" b="1" i="1" baseline="0"/>
              <a:t> time: </a:t>
            </a:r>
            <a:r>
              <a:rPr lang="en-US" b="0" i="0" baseline="0"/>
              <a:t>2 minutes</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endParaRPr lang="en-US" b="0" i="0" baseline="0"/>
          </a:p>
          <a:p>
            <a:pPr marL="171450" indent="-171450">
              <a:buFont typeface="Arial" panose="020B0604020202020204" pitchFamily="34" charset="0"/>
              <a:buChar char="•"/>
            </a:pPr>
            <a:r>
              <a:rPr lang="en-US"/>
              <a:t>Much like building team cohesion, MCLs should establish their leadership to ensure the success of the team.</a:t>
            </a:r>
          </a:p>
          <a:p>
            <a:pPr marL="171450" indent="-171450">
              <a:buFont typeface="Arial" panose="020B0604020202020204" pitchFamily="34" charset="0"/>
              <a:buChar char="•"/>
            </a:pPr>
            <a:r>
              <a:rPr lang="en-US"/>
              <a:t>This includes assessing each team member’s strengths to assign the right roles to each teaching team member, then setting the tone and expectations for team members to ensure that all feel supported and clear about the work to come. </a:t>
            </a:r>
          </a:p>
          <a:p>
            <a:pPr marL="171450" indent="-171450">
              <a:buFont typeface="Arial" panose="020B0604020202020204" pitchFamily="34" charset="0"/>
              <a:buChar char="•"/>
            </a:pPr>
            <a:r>
              <a:rPr lang="en-US"/>
              <a:t>Launching and leading a team includes planning, communicating, executing, and improving these actions: </a:t>
            </a:r>
          </a:p>
          <a:p>
            <a:pPr marL="628650" lvl="1" indent="-171450">
              <a:buFont typeface="Arial" panose="020B0604020202020204" pitchFamily="34" charset="0"/>
              <a:buChar char="•"/>
            </a:pPr>
            <a:r>
              <a:rPr lang="en-US"/>
              <a:t>[Click] Set team vision and goals </a:t>
            </a:r>
          </a:p>
          <a:p>
            <a:pPr marL="628650" lvl="1" indent="-171450">
              <a:buFont typeface="Arial" panose="020B0604020202020204" pitchFamily="34" charset="0"/>
              <a:buChar char="•"/>
            </a:pPr>
            <a:r>
              <a:rPr lang="en-US"/>
              <a:t>[Click] Clarify team roles </a:t>
            </a:r>
          </a:p>
          <a:p>
            <a:pPr marL="628650" lvl="1" indent="-171450">
              <a:buFont typeface="Arial" panose="020B0604020202020204" pitchFamily="34" charset="0"/>
              <a:buChar char="•"/>
            </a:pPr>
            <a:r>
              <a:rPr lang="en-US"/>
              <a:t>[Click] Organize team work process</a:t>
            </a:r>
          </a:p>
          <a:p>
            <a:pPr marL="628650" lvl="1" indent="-171450">
              <a:buFont typeface="Arial" panose="020B0604020202020204" pitchFamily="34" charset="0"/>
              <a:buChar char="•"/>
            </a:pPr>
            <a:r>
              <a:rPr lang="en-US"/>
              <a:t>[Click] Establish team working styles</a:t>
            </a:r>
          </a:p>
        </p:txBody>
      </p:sp>
      <p:sp>
        <p:nvSpPr>
          <p:cNvPr id="4" name="Slide Number Placeholder 3"/>
          <p:cNvSpPr>
            <a:spLocks noGrp="1"/>
          </p:cNvSpPr>
          <p:nvPr>
            <p:ph type="sldNum" sz="quarter" idx="5"/>
          </p:nvPr>
        </p:nvSpPr>
        <p:spPr/>
        <p:txBody>
          <a:bodyPr/>
          <a:lstStyle/>
          <a:p>
            <a:fld id="{896ECE7F-0B4A-4070-80F6-26359A84C081}" type="slidenum">
              <a:rPr lang="en-US" smtClean="0"/>
              <a:t>20</a:t>
            </a:fld>
            <a:endParaRPr lang="en-US"/>
          </a:p>
        </p:txBody>
      </p:sp>
    </p:spTree>
    <p:extLst>
      <p:ext uri="{BB962C8B-B14F-4D97-AF65-F5344CB8AC3E}">
        <p14:creationId xmlns:p14="http://schemas.microsoft.com/office/powerpoint/2010/main" val="883721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Objective of this slide: </a:t>
            </a:r>
            <a:r>
              <a:rPr lang="en-US" b="0" i="0"/>
              <a:t>to introduce the importance of setting team vision and goals.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p>
          <a:p>
            <a:pPr marL="0" indent="0">
              <a:buFont typeface="Arial" panose="020B0604020202020204" pitchFamily="34" charset="0"/>
              <a:buNone/>
            </a:pPr>
            <a:r>
              <a:rPr lang="en-US" b="1" i="1"/>
              <a:t>Estimated</a:t>
            </a:r>
            <a:r>
              <a:rPr lang="en-US" b="1" i="1" baseline="0"/>
              <a:t> time: </a:t>
            </a:r>
            <a:r>
              <a:rPr lang="en-US" b="0" i="0" baseline="0"/>
              <a:t>3 minutes</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endParaRPr lang="en-US" b="0" i="0" baseline="0"/>
          </a:p>
          <a:p>
            <a:pPr marL="171450" indent="-171450">
              <a:buFont typeface="Arial" panose="020B0604020202020204" pitchFamily="34" charset="0"/>
              <a:buChar char="•"/>
            </a:pPr>
            <a:r>
              <a:rPr lang="en-US"/>
              <a:t>For all teaching team leaders, setting and communicating a positive, clear vision and high but reachable goals must be a first step. </a:t>
            </a:r>
          </a:p>
          <a:p>
            <a:pPr marL="171450" indent="-171450">
              <a:buFont typeface="Arial" panose="020B0604020202020204" pitchFamily="34" charset="0"/>
              <a:buChar char="•"/>
            </a:pPr>
            <a:r>
              <a:rPr lang="en-US"/>
              <a:t>Teaching team leaders understand the power of working toward common goals.</a:t>
            </a:r>
          </a:p>
          <a:p>
            <a:pPr marL="171450" indent="-171450">
              <a:buFont typeface="Arial" panose="020B0604020202020204" pitchFamily="34" charset="0"/>
              <a:buChar char="•"/>
            </a:pPr>
            <a:r>
              <a:rPr lang="en-US" err="1"/>
              <a:t>MCLs</a:t>
            </a:r>
            <a:r>
              <a:rPr lang="en-US"/>
              <a:t> note that this element goes hand-in-hand with that of building team cohesion. Team leaders should guide but not fully dictate their team’s formulation of a vision and goals. Collaborating on these helps build team cohesion. Goals should always meet the team leader’s standard.</a:t>
            </a:r>
          </a:p>
          <a:p>
            <a:pPr marL="171450" indent="-171450">
              <a:buFont typeface="Arial" panose="020B0604020202020204" pitchFamily="34" charset="0"/>
              <a:buChar char="•"/>
            </a:pPr>
            <a:r>
              <a:rPr lang="en-US"/>
              <a:t>What are some preliminary goals you plan to set for your teaching team?</a:t>
            </a:r>
          </a:p>
          <a:p>
            <a:pPr marL="171450" indent="-171450">
              <a:buFont typeface="Arial" panose="020B0604020202020204" pitchFamily="34" charset="0"/>
              <a:buChar char="•"/>
            </a:pPr>
            <a:r>
              <a:rPr lang="en-US"/>
              <a:t>How can you ensure that your team buys into the goals you’ve set?</a:t>
            </a:r>
          </a:p>
        </p:txBody>
      </p:sp>
      <p:sp>
        <p:nvSpPr>
          <p:cNvPr id="4" name="Slide Number Placeholder 3"/>
          <p:cNvSpPr>
            <a:spLocks noGrp="1"/>
          </p:cNvSpPr>
          <p:nvPr>
            <p:ph type="sldNum" sz="quarter" idx="5"/>
          </p:nvPr>
        </p:nvSpPr>
        <p:spPr/>
        <p:txBody>
          <a:bodyPr/>
          <a:lstStyle/>
          <a:p>
            <a:fld id="{896ECE7F-0B4A-4070-80F6-26359A84C081}" type="slidenum">
              <a:rPr lang="en-US" smtClean="0"/>
              <a:t>21</a:t>
            </a:fld>
            <a:endParaRPr lang="en-US"/>
          </a:p>
        </p:txBody>
      </p:sp>
    </p:spTree>
    <p:extLst>
      <p:ext uri="{BB962C8B-B14F-4D97-AF65-F5344CB8AC3E}">
        <p14:creationId xmlns:p14="http://schemas.microsoft.com/office/powerpoint/2010/main" val="3379594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Objective of this slide: </a:t>
            </a:r>
            <a:r>
              <a:rPr lang="en-US" b="0" i="0" u="none"/>
              <a:t>to introduce the importance of clarifying team roles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p>
          <a:p>
            <a:pPr marL="0" indent="0">
              <a:buFont typeface="Arial" panose="020B0604020202020204" pitchFamily="34" charset="0"/>
              <a:buNone/>
            </a:pPr>
            <a:r>
              <a:rPr lang="en-US" b="1" i="1"/>
              <a:t>Estimated</a:t>
            </a:r>
            <a:r>
              <a:rPr lang="en-US" b="1" i="1" baseline="0"/>
              <a:t> time: </a:t>
            </a:r>
            <a:r>
              <a:rPr lang="en-US" b="0" i="0" baseline="0"/>
              <a:t>1 minute</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p>
          <a:p>
            <a:pPr marL="171450" indent="-171450">
              <a:buFont typeface="Arial" panose="020B0604020202020204" pitchFamily="34" charset="0"/>
              <a:buChar char="•"/>
            </a:pPr>
            <a:r>
              <a:rPr lang="en-US" b="0" i="0" baseline="0"/>
              <a:t>Now let’s discuss the importance of clarifying team roles and expectations.</a:t>
            </a:r>
          </a:p>
          <a:p>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22</a:t>
            </a:fld>
            <a:endParaRPr lang="en-US"/>
          </a:p>
        </p:txBody>
      </p:sp>
    </p:spTree>
    <p:extLst>
      <p:ext uri="{BB962C8B-B14F-4D97-AF65-F5344CB8AC3E}">
        <p14:creationId xmlns:p14="http://schemas.microsoft.com/office/powerpoint/2010/main" val="1551744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Objective of this slide: </a:t>
            </a:r>
            <a:r>
              <a:rPr lang="en-US" b="0" i="0"/>
              <a:t>to show participants example MCL and team teacher roles and responsibilities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p>
          <a:p>
            <a:pPr marL="0" indent="0">
              <a:buFont typeface="Arial" panose="020B0604020202020204" pitchFamily="34" charset="0"/>
              <a:buNone/>
            </a:pPr>
            <a:r>
              <a:rPr lang="en-US" b="1" i="1"/>
              <a:t>Estimated</a:t>
            </a:r>
            <a:r>
              <a:rPr lang="en-US" b="1" i="1" baseline="0"/>
              <a:t> time: </a:t>
            </a:r>
            <a:r>
              <a:rPr lang="en-US" b="0" i="0" baseline="0"/>
              <a:t>4 minutes</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p>
          <a:p>
            <a:pPr marL="171450" indent="-171450">
              <a:buFont typeface="Arial" panose="020B0604020202020204" pitchFamily="34" charset="0"/>
              <a:buChar char="•"/>
            </a:pPr>
            <a:r>
              <a:rPr lang="en-US" b="0" i="0" baseline="0"/>
              <a:t>An essential part of leading a teaching team is ensuring that each role has a clear understanding of their role and responsibilities</a:t>
            </a:r>
          </a:p>
          <a:p>
            <a:pPr marL="171450" indent="-171450">
              <a:buFont typeface="Arial" panose="020B0604020202020204" pitchFamily="34" charset="0"/>
              <a:buChar char="•"/>
            </a:pPr>
            <a:r>
              <a:rPr lang="en-US" b="0" i="0" baseline="0"/>
              <a:t>Here is an example of both MCL and team teacher responsibilities {\[read a couple of examples from each column]</a:t>
            </a:r>
          </a:p>
          <a:p>
            <a:pPr marL="171450" indent="-171450">
              <a:buFont typeface="Arial" panose="020B0604020202020204" pitchFamily="34" charset="0"/>
              <a:buChar char="•"/>
            </a:pPr>
            <a:r>
              <a:rPr lang="en-US" b="0" i="0" baseline="0"/>
              <a:t>When you think about MCL and team teacher responsibilities, what comes to mind for each role? [ask for volunteers to answer, or have guest facilitators share personal example of team responsibilities]</a:t>
            </a:r>
          </a:p>
          <a:p>
            <a:pPr marL="171450" indent="-171450">
              <a:buFont typeface="Arial" panose="020B0604020202020204" pitchFamily="34" charset="0"/>
              <a:buChar char="•"/>
            </a:pPr>
            <a:endParaRPr lang="en-US" b="0" i="0" baseline="0"/>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23</a:t>
            </a:fld>
            <a:endParaRPr lang="en-US"/>
          </a:p>
        </p:txBody>
      </p:sp>
    </p:spTree>
    <p:extLst>
      <p:ext uri="{BB962C8B-B14F-4D97-AF65-F5344CB8AC3E}">
        <p14:creationId xmlns:p14="http://schemas.microsoft.com/office/powerpoint/2010/main" val="590345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a:t>Facilitator:</a:t>
            </a:r>
          </a:p>
          <a:p>
            <a:endParaRPr lang="en-US" sz="1200" b="1" i="1" kern="1200">
              <a:solidFill>
                <a:schemeClr val="tx1"/>
              </a:solidFill>
              <a:effectLst/>
              <a:latin typeface="+mn-lt"/>
              <a:ea typeface="+mn-ea"/>
              <a:cs typeface="+mn-cs"/>
            </a:endParaRPr>
          </a:p>
          <a:p>
            <a:r>
              <a:rPr lang="en-US" sz="1200" b="1" i="1" kern="1200">
                <a:solidFill>
                  <a:schemeClr val="tx1"/>
                </a:solidFill>
                <a:effectLst/>
                <a:latin typeface="+mn-lt"/>
                <a:ea typeface="+mn-ea"/>
                <a:cs typeface="+mn-cs"/>
              </a:rPr>
              <a:t>Objective of this slide:</a:t>
            </a:r>
            <a:r>
              <a:rPr lang="en-US" sz="1200" b="0" i="0" kern="1200">
                <a:solidFill>
                  <a:schemeClr val="tx1"/>
                </a:solidFill>
                <a:effectLst/>
                <a:latin typeface="+mn-lt"/>
                <a:ea typeface="+mn-ea"/>
                <a:cs typeface="+mn-cs"/>
              </a:rPr>
              <a:t> Describe how MCL</a:t>
            </a:r>
            <a:r>
              <a:rPr lang="en-US" sz="1200" b="0" i="0" kern="1200" baseline="0">
                <a:solidFill>
                  <a:schemeClr val="tx1"/>
                </a:solidFill>
                <a:effectLst/>
                <a:latin typeface="+mn-lt"/>
                <a:ea typeface="+mn-ea"/>
                <a:cs typeface="+mn-cs"/>
              </a:rPr>
              <a:t>s can agree on expectations for the observation with the team teacher. </a:t>
            </a:r>
            <a:endParaRPr lang="en-US" sz="1200" b="1" i="1" kern="1200">
              <a:solidFill>
                <a:schemeClr val="tx1"/>
              </a:solidFill>
              <a:effectLst/>
              <a:latin typeface="+mn-lt"/>
              <a:ea typeface="+mn-ea"/>
              <a:cs typeface="+mn-cs"/>
            </a:endParaRPr>
          </a:p>
          <a:p>
            <a:endParaRPr lang="en-US" sz="1200" b="0" i="0" kern="1200" baseline="0">
              <a:solidFill>
                <a:schemeClr val="tx1"/>
              </a:solidFill>
              <a:effectLst/>
              <a:latin typeface="+mn-lt"/>
              <a:ea typeface="+mn-ea"/>
              <a:cs typeface="+mn-cs"/>
            </a:endParaRPr>
          </a:p>
          <a:p>
            <a:r>
              <a:rPr lang="en-US" sz="1200" b="1" i="1" kern="1200" baseline="0">
                <a:solidFill>
                  <a:schemeClr val="tx1"/>
                </a:solidFill>
                <a:effectLst/>
                <a:latin typeface="+mn-lt"/>
                <a:ea typeface="+mn-ea"/>
                <a:cs typeface="+mn-cs"/>
              </a:rPr>
              <a:t>Estimated time: </a:t>
            </a:r>
            <a:r>
              <a:rPr lang="en-US" sz="1200" b="0" i="0" kern="1200" baseline="0">
                <a:solidFill>
                  <a:schemeClr val="tx1"/>
                </a:solidFill>
                <a:effectLst/>
                <a:latin typeface="+mn-lt"/>
                <a:ea typeface="+mn-ea"/>
                <a:cs typeface="+mn-cs"/>
              </a:rPr>
              <a:t>1 minute</a:t>
            </a:r>
          </a:p>
          <a:p>
            <a:endParaRPr lang="en-US" sz="1200" b="1" i="1" kern="1200" baseline="0">
              <a:solidFill>
                <a:schemeClr val="tx1"/>
              </a:solidFill>
              <a:effectLst/>
              <a:latin typeface="+mn-lt"/>
              <a:ea typeface="+mn-ea"/>
              <a:cs typeface="+mn-cs"/>
            </a:endParaRPr>
          </a:p>
          <a:p>
            <a:r>
              <a:rPr lang="en-US" sz="1200" b="1" i="1" kern="1200" baseline="0">
                <a:solidFill>
                  <a:schemeClr val="tx1"/>
                </a:solidFill>
                <a:effectLst/>
                <a:latin typeface="+mn-lt"/>
                <a:ea typeface="+mn-ea"/>
                <a:cs typeface="+mn-cs"/>
              </a:rPr>
              <a:t>Facilitator says: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At the beginning of the year, this an important component to relationship-building with your teacher. Many of the most successful MCLs perform very high-touch observations, including walking around the room, talking to students, working with small groups, jumping in to co-teach, if appropriate, and providing real-time feedback.</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This is a very different experience than what many are used to! Teachers have had varying experiences with being observed and may be used to only intimidating formal observations, where a principal is sitting in the back of the room furiously taking notes. As an MCL, you are working to change the coaching culture of a school, so be mindful of previous coaching experiences and discuss them openly.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To agree on what</a:t>
            </a:r>
            <a:r>
              <a:rPr lang="en-US" sz="1200" kern="1200" baseline="0">
                <a:solidFill>
                  <a:schemeClr val="tx1"/>
                </a:solidFill>
                <a:effectLst/>
                <a:latin typeface="+mn-lt"/>
                <a:ea typeface="+mn-ea"/>
                <a:cs typeface="+mn-cs"/>
              </a:rPr>
              <a:t> your team teachers should expect when you visit their classrooms, meet with them to:</a:t>
            </a:r>
          </a:p>
          <a:p>
            <a:pPr marL="742950" lvl="1" indent="-285750">
              <a:buFont typeface="Arial" panose="020B0604020202020204" pitchFamily="34" charset="0"/>
              <a:buChar char="•"/>
            </a:pPr>
            <a:r>
              <a:rPr lang="en-US" sz="2400"/>
              <a:t>Ask about </a:t>
            </a:r>
            <a:r>
              <a:rPr lang="en-US" sz="2400" b="1">
                <a:solidFill>
                  <a:schemeClr val="accent1">
                    <a:lumMod val="75000"/>
                  </a:schemeClr>
                </a:solidFill>
              </a:rPr>
              <a:t>previous experiences </a:t>
            </a:r>
            <a:r>
              <a:rPr lang="en-US" sz="2400"/>
              <a:t>with observation.</a:t>
            </a:r>
          </a:p>
          <a:p>
            <a:pPr marL="742950" lvl="1" indent="-285750">
              <a:buFont typeface="Arial" panose="020B0604020202020204" pitchFamily="34" charset="0"/>
              <a:buChar char="•"/>
            </a:pPr>
            <a:r>
              <a:rPr lang="en-US" sz="2400"/>
              <a:t>Clarify overall purpose for MCL observations: </a:t>
            </a:r>
            <a:r>
              <a:rPr lang="en-US" sz="2400" b="1">
                <a:solidFill>
                  <a:schemeClr val="accent1">
                    <a:lumMod val="75000"/>
                  </a:schemeClr>
                </a:solidFill>
              </a:rPr>
              <a:t>SUPPORT</a:t>
            </a:r>
            <a:r>
              <a:rPr lang="en-US" sz="2400"/>
              <a:t>!</a:t>
            </a:r>
          </a:p>
          <a:p>
            <a:pPr marL="742950" lvl="1" indent="-285750">
              <a:buFont typeface="Arial" panose="020B0604020202020204" pitchFamily="34" charset="0"/>
              <a:buChar char="•"/>
            </a:pPr>
            <a:r>
              <a:rPr lang="en-US" sz="2400"/>
              <a:t>Discuss your observation </a:t>
            </a:r>
            <a:r>
              <a:rPr lang="en-US" sz="2400" b="1">
                <a:solidFill>
                  <a:schemeClr val="accent1">
                    <a:lumMod val="75000"/>
                  </a:schemeClr>
                </a:solidFill>
              </a:rPr>
              <a:t>style and expectations</a:t>
            </a:r>
            <a:r>
              <a:rPr lang="en-US" sz="2400"/>
              <a:t>:</a:t>
            </a:r>
          </a:p>
          <a:p>
            <a:pPr marL="1200150" lvl="2" indent="-285750">
              <a:buFont typeface="Arial" panose="020B0604020202020204" pitchFamily="34" charset="0"/>
              <a:buChar char="•"/>
            </a:pPr>
            <a:r>
              <a:rPr lang="en-US" sz="2400"/>
              <a:t>How will you move around the room?</a:t>
            </a:r>
          </a:p>
          <a:p>
            <a:pPr marL="1200150" lvl="2" indent="-285750">
              <a:buFont typeface="Arial" panose="020B0604020202020204" pitchFamily="34" charset="0"/>
              <a:buChar char="•"/>
            </a:pPr>
            <a:r>
              <a:rPr lang="en-US" sz="2400"/>
              <a:t>How will you engage with students?</a:t>
            </a:r>
          </a:p>
          <a:p>
            <a:pPr marL="1200150" lvl="2" indent="-285750">
              <a:buFont typeface="Arial" panose="020B0604020202020204" pitchFamily="34" charset="0"/>
              <a:buChar char="•"/>
            </a:pPr>
            <a:r>
              <a:rPr lang="en-US" sz="2400"/>
              <a:t>How will you jump in if you see an opportunity for support or clarification?</a:t>
            </a:r>
          </a:p>
          <a:p>
            <a:pPr marL="742950" lvl="1" indent="-285750">
              <a:buFont typeface="Arial" panose="020B0604020202020204" pitchFamily="34" charset="0"/>
              <a:buChar char="•"/>
            </a:pPr>
            <a:r>
              <a:rPr lang="en-US" sz="2400"/>
              <a:t>Plan for how you will tell </a:t>
            </a:r>
            <a:r>
              <a:rPr lang="en-US" sz="2400" b="1">
                <a:solidFill>
                  <a:schemeClr val="accent1">
                    <a:lumMod val="75000"/>
                  </a:schemeClr>
                </a:solidFill>
              </a:rPr>
              <a:t>students</a:t>
            </a:r>
            <a:r>
              <a:rPr lang="en-US" sz="2400"/>
              <a:t> about what’s happening when MCL visits. </a:t>
            </a:r>
          </a:p>
          <a:p>
            <a:pPr marL="1200150" lvl="2" indent="-285750">
              <a:buFont typeface="Arial" panose="020B0604020202020204" pitchFamily="34" charset="0"/>
              <a:buChar char="•"/>
            </a:pPr>
            <a:endParaRPr lang="en-US" sz="2400"/>
          </a:p>
          <a:p>
            <a:pPr marL="628650" lvl="1" indent="-171450">
              <a:buFont typeface="Arial" panose="020B0604020202020204" pitchFamily="34" charset="0"/>
              <a:buChar cha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24</a:t>
            </a:fld>
            <a:endParaRPr lang="en-US"/>
          </a:p>
        </p:txBody>
      </p:sp>
    </p:spTree>
    <p:extLst>
      <p:ext uri="{BB962C8B-B14F-4D97-AF65-F5344CB8AC3E}">
        <p14:creationId xmlns:p14="http://schemas.microsoft.com/office/powerpoint/2010/main" val="3626164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Objective of this slide: </a:t>
            </a:r>
            <a:r>
              <a:rPr lang="en-US" b="0" i="0" u="none"/>
              <a:t>to introduce the importance of organizing team work processes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p>
          <a:p>
            <a:pPr marL="0" indent="0">
              <a:buFont typeface="Arial" panose="020B0604020202020204" pitchFamily="34" charset="0"/>
              <a:buNone/>
            </a:pPr>
            <a:r>
              <a:rPr lang="en-US" b="1" i="1"/>
              <a:t>Estimated</a:t>
            </a:r>
            <a:r>
              <a:rPr lang="en-US" b="1" i="1" baseline="0"/>
              <a:t> time: </a:t>
            </a:r>
            <a:r>
              <a:rPr lang="en-US" b="0" i="0" baseline="0"/>
              <a:t>1 minute</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p>
          <a:p>
            <a:pPr marL="171450" indent="-171450">
              <a:buFont typeface="Arial" panose="020B0604020202020204" pitchFamily="34" charset="0"/>
              <a:buChar char="•"/>
            </a:pPr>
            <a:r>
              <a:rPr lang="en-US" b="0" i="0" baseline="0"/>
              <a:t>Now let’s discuss the importance of creating working structures for your team, which includes setting norms and expectations for working relationships. </a:t>
            </a:r>
          </a:p>
          <a:p>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25</a:t>
            </a:fld>
            <a:endParaRPr lang="en-US"/>
          </a:p>
        </p:txBody>
      </p:sp>
    </p:spTree>
    <p:extLst>
      <p:ext uri="{BB962C8B-B14F-4D97-AF65-F5344CB8AC3E}">
        <p14:creationId xmlns:p14="http://schemas.microsoft.com/office/powerpoint/2010/main" val="3593479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i="1" dirty="0"/>
              <a:t>Facilitator:</a:t>
            </a:r>
          </a:p>
          <a:p>
            <a:pPr defTabSz="931774">
              <a:defRPr/>
            </a:pPr>
            <a:endParaRPr lang="en-US" b="1" i="1" dirty="0"/>
          </a:p>
          <a:p>
            <a:pPr defTabSz="931774">
              <a:defRPr/>
            </a:pPr>
            <a:r>
              <a:rPr lang="en-US" b="1" i="1" dirty="0"/>
              <a:t>Objectives of</a:t>
            </a:r>
            <a:r>
              <a:rPr lang="en-US" b="1" i="1" baseline="0" dirty="0"/>
              <a:t> this slide:</a:t>
            </a:r>
            <a:r>
              <a:rPr lang="en-US" b="0" i="0" baseline="0" dirty="0"/>
              <a:t> For participants to experience the need for norms through an activity.</a:t>
            </a:r>
          </a:p>
          <a:p>
            <a:endParaRPr lang="en-US" b="1" i="1" dirty="0"/>
          </a:p>
          <a:p>
            <a:r>
              <a:rPr lang="en-US" b="1" i="1" dirty="0"/>
              <a:t>Estimated</a:t>
            </a:r>
            <a:r>
              <a:rPr lang="en-US" b="1" i="1" baseline="0" dirty="0"/>
              <a:t> time activity: </a:t>
            </a:r>
            <a:r>
              <a:rPr lang="en-US" b="0" i="0" baseline="0" dirty="0"/>
              <a:t>5 minutes</a:t>
            </a:r>
          </a:p>
          <a:p>
            <a:endParaRPr lang="en-US" b="1" i="1" baseline="0" dirty="0"/>
          </a:p>
          <a:p>
            <a:r>
              <a:rPr lang="en-US" b="1" i="1" baseline="0" dirty="0"/>
              <a:t>Activity</a:t>
            </a:r>
          </a:p>
          <a:p>
            <a:endParaRPr lang="en-US" b="1" i="1" baseline="0" dirty="0"/>
          </a:p>
          <a:p>
            <a:r>
              <a:rPr lang="en-US" b="1" i="1" baseline="0" dirty="0"/>
              <a:t>Facilitator says:</a:t>
            </a:r>
          </a:p>
          <a:p>
            <a:pPr marL="174708" indent="-174708">
              <a:buFont typeface="Arial" panose="020B0604020202020204" pitchFamily="34" charset="0"/>
              <a:buChar char="•"/>
            </a:pPr>
            <a:r>
              <a:rPr lang="en-US" baseline="0" dirty="0"/>
              <a:t>Before we talk about how to organize your team work processes, let’s try something.</a:t>
            </a:r>
          </a:p>
          <a:p>
            <a:pPr marL="174708" indent="-174708">
              <a:buFont typeface="Arial" panose="020B0604020202020204" pitchFamily="34" charset="0"/>
              <a:buChar char="•"/>
            </a:pPr>
            <a:r>
              <a:rPr lang="en-US" b="1" dirty="0"/>
              <a:t>[Presenter will pass out one card to each participant from the </a:t>
            </a:r>
            <a:r>
              <a:rPr lang="en-US" b="1" dirty="0" err="1"/>
              <a:t>NORMal</a:t>
            </a:r>
            <a:r>
              <a:rPr lang="en-US" b="1" dirty="0"/>
              <a:t> Interactive Activity, for a “not-so-</a:t>
            </a:r>
            <a:r>
              <a:rPr lang="en-US" b="1" dirty="0" err="1"/>
              <a:t>NORMal</a:t>
            </a:r>
            <a:r>
              <a:rPr lang="en-US" b="1" dirty="0"/>
              <a:t> meet-and-greet”.]</a:t>
            </a:r>
          </a:p>
          <a:p>
            <a:pPr marL="174708" indent="-174708">
              <a:buFont typeface="Arial" panose="020B0604020202020204" pitchFamily="34" charset="0"/>
              <a:buChar char="•"/>
            </a:pPr>
            <a:r>
              <a:rPr lang="en-US" dirty="0"/>
              <a:t>Keeping your card private, take a moment to read the directions on it. </a:t>
            </a:r>
          </a:p>
          <a:p>
            <a:pPr marL="174708" indent="-174708">
              <a:buFont typeface="Arial" panose="020B0604020202020204" pitchFamily="34" charset="0"/>
              <a:buChar char="•"/>
            </a:pPr>
            <a:r>
              <a:rPr lang="en-US" dirty="0"/>
              <a:t>Now imagine you are all at a dinner party. Interact and get to know everyone while following the directions on your card. This might not be how you usually interact with others, but maintain your role for the next few minutes.</a:t>
            </a:r>
          </a:p>
          <a:p>
            <a:pPr marL="174708" indent="-174708">
              <a:buFont typeface="Arial" panose="020B0604020202020204" pitchFamily="34" charset="0"/>
              <a:buChar char="•"/>
            </a:pPr>
            <a:r>
              <a:rPr lang="en-US" dirty="0"/>
              <a:t>Thank you, please return to your seats.</a:t>
            </a:r>
          </a:p>
          <a:p>
            <a:endParaRPr lang="en-US" dirty="0"/>
          </a:p>
        </p:txBody>
      </p:sp>
      <p:sp>
        <p:nvSpPr>
          <p:cNvPr id="4" name="Slide Number Placeholder 3"/>
          <p:cNvSpPr>
            <a:spLocks noGrp="1"/>
          </p:cNvSpPr>
          <p:nvPr>
            <p:ph type="sldNum" sz="quarter" idx="5"/>
          </p:nvPr>
        </p:nvSpPr>
        <p:spPr/>
        <p:txBody>
          <a:bodyPr/>
          <a:lstStyle/>
          <a:p>
            <a:fld id="{896ECE7F-0B4A-4070-80F6-26359A84C081}" type="slidenum">
              <a:rPr lang="en-US" smtClean="0"/>
              <a:t>26</a:t>
            </a:fld>
            <a:endParaRPr lang="en-US"/>
          </a:p>
        </p:txBody>
      </p:sp>
    </p:spTree>
    <p:extLst>
      <p:ext uri="{BB962C8B-B14F-4D97-AF65-F5344CB8AC3E}">
        <p14:creationId xmlns:p14="http://schemas.microsoft.com/office/powerpoint/2010/main" val="3753508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Facilitator:</a:t>
            </a:r>
          </a:p>
          <a:p>
            <a:endParaRPr lang="en-US" b="1" i="1" dirty="0"/>
          </a:p>
          <a:p>
            <a:r>
              <a:rPr lang="en-US" b="1" i="1" dirty="0"/>
              <a:t>Objective of this slide:</a:t>
            </a:r>
            <a:endParaRPr lang="en-US" b="0" i="0" dirty="0"/>
          </a:p>
          <a:p>
            <a:pPr marL="174708" indent="-174708">
              <a:buFont typeface="Arial" panose="020B0604020202020204" pitchFamily="34" charset="0"/>
              <a:buChar char="•"/>
            </a:pPr>
            <a:r>
              <a:rPr lang="en-US" b="0" i="0" dirty="0"/>
              <a:t>To reflect on the activity and understand the need for norms.</a:t>
            </a:r>
          </a:p>
          <a:p>
            <a:pPr marL="174708" indent="-174708">
              <a:buFont typeface="Arial" panose="020B0604020202020204" pitchFamily="34" charset="0"/>
              <a:buChar char="•"/>
            </a:pPr>
            <a:r>
              <a:rPr lang="en-US" b="0" i="0" dirty="0"/>
              <a:t>Ideally,</a:t>
            </a:r>
            <a:r>
              <a:rPr lang="en-US" b="0" i="0" baseline="0" dirty="0"/>
              <a:t> participants will have interacted with someone who had the behavior that was the opposite of theirs, causing a lot of tension. Each would have been following what was determined for them as “normal” behavior, but did not work with the others. This will help participants see why norms should be established so that everyone is on the same page, no guesswork needed.</a:t>
            </a:r>
            <a:endParaRPr lang="en-US" b="0" i="0" dirty="0"/>
          </a:p>
          <a:p>
            <a:endParaRPr lang="en-US" b="1" i="1" dirty="0"/>
          </a:p>
          <a:p>
            <a:r>
              <a:rPr lang="en-US" b="1" i="1" dirty="0"/>
              <a:t>Estimated</a:t>
            </a:r>
            <a:r>
              <a:rPr lang="en-US" b="1" i="1" baseline="0" dirty="0"/>
              <a:t> time: </a:t>
            </a:r>
            <a:r>
              <a:rPr lang="en-US" b="0" i="0" baseline="0" dirty="0"/>
              <a:t>3 minutes</a:t>
            </a:r>
          </a:p>
          <a:p>
            <a:endParaRPr lang="en-US" b="1" i="1" baseline="0" dirty="0"/>
          </a:p>
          <a:p>
            <a:r>
              <a:rPr lang="en-US" b="1" i="1" baseline="0" dirty="0"/>
              <a:t>Facilitator says:</a:t>
            </a:r>
            <a:endParaRPr lang="en-US" b="1" i="0" baseline="0" dirty="0"/>
          </a:p>
          <a:p>
            <a:pPr marL="174708" indent="-174708">
              <a:buFont typeface="Arial" panose="020B0604020202020204" pitchFamily="34" charset="0"/>
              <a:buChar char="•"/>
            </a:pPr>
            <a:r>
              <a:rPr lang="en-US" dirty="0"/>
              <a:t>What</a:t>
            </a:r>
            <a:r>
              <a:rPr lang="en-US" baseline="0" dirty="0"/>
              <a:t> problems did you run into as you were mingling with other guests?</a:t>
            </a:r>
          </a:p>
          <a:p>
            <a:pPr marL="174708" indent="-174708">
              <a:buFont typeface="Arial" panose="020B0604020202020204" pitchFamily="34" charset="0"/>
              <a:buChar char="•"/>
            </a:pPr>
            <a:r>
              <a:rPr lang="en-US" baseline="0" dirty="0"/>
              <a:t>[Listen for: My norms conflicted with the norms of others in the room.]</a:t>
            </a:r>
          </a:p>
          <a:p>
            <a:pPr marL="174708" indent="-174708">
              <a:buFont typeface="Arial" panose="020B0604020202020204" pitchFamily="34" charset="0"/>
              <a:buChar char="•"/>
            </a:pPr>
            <a:r>
              <a:rPr lang="en-US" baseline="0" dirty="0"/>
              <a:t>How would your interactions have been different if your norms were written on your shirt?</a:t>
            </a:r>
          </a:p>
          <a:p>
            <a:pPr marL="174708" indent="-174708">
              <a:buFont typeface="Arial" panose="020B0604020202020204" pitchFamily="34" charset="0"/>
              <a:buChar char="•"/>
            </a:pPr>
            <a:r>
              <a:rPr lang="en-US" baseline="0" dirty="0"/>
              <a:t>[Listen for: It would have made interactions easier or less awkward.]</a:t>
            </a:r>
          </a:p>
          <a:p>
            <a:pPr marL="174708" indent="-174708">
              <a:buFont typeface="Arial" panose="020B0604020202020204" pitchFamily="34" charset="0"/>
              <a:buChar char="•"/>
            </a:pPr>
            <a:r>
              <a:rPr lang="en-US" dirty="0"/>
              <a:t>As an MCL, you are going to have to set norms</a:t>
            </a:r>
            <a:r>
              <a:rPr lang="en-US" baseline="0" dirty="0"/>
              <a:t> with your team that will set the tone for how the group will operate. </a:t>
            </a:r>
          </a:p>
          <a:p>
            <a:pPr marL="174708" indent="-174708">
              <a:buFont typeface="Arial" panose="020B0604020202020204" pitchFamily="34" charset="0"/>
              <a:buChar char="•"/>
            </a:pPr>
            <a:r>
              <a:rPr lang="en-US" baseline="0" dirty="0"/>
              <a:t>To understand how this is done, let’s examine this and see some examples.</a:t>
            </a:r>
            <a:endParaRPr lang="en-US" dirty="0"/>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27</a:t>
            </a:fld>
            <a:endParaRPr lang="en-US"/>
          </a:p>
        </p:txBody>
      </p:sp>
    </p:spTree>
    <p:extLst>
      <p:ext uri="{BB962C8B-B14F-4D97-AF65-F5344CB8AC3E}">
        <p14:creationId xmlns:p14="http://schemas.microsoft.com/office/powerpoint/2010/main" val="2994041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Facilitator:</a:t>
            </a:r>
          </a:p>
          <a:p>
            <a:endParaRPr lang="en-US" b="1" i="1" dirty="0"/>
          </a:p>
          <a:p>
            <a:r>
              <a:rPr lang="en-US" b="1" i="1" dirty="0"/>
              <a:t>Objective of this slide: </a:t>
            </a:r>
            <a:r>
              <a:rPr lang="en-US" b="0" i="0" dirty="0"/>
              <a:t>To provide</a:t>
            </a:r>
            <a:r>
              <a:rPr lang="en-US" b="0" i="0" baseline="0" dirty="0"/>
              <a:t> a brief overview of the three categories of norms (will go deeper into each in subsequent slides).</a:t>
            </a:r>
          </a:p>
          <a:p>
            <a:pPr marL="0" indent="0">
              <a:buFont typeface="Arial" panose="020B0604020202020204" pitchFamily="34" charset="0"/>
              <a:buNone/>
            </a:pPr>
            <a:endParaRPr lang="en-US" b="0" i="0" baseline="0" dirty="0"/>
          </a:p>
          <a:p>
            <a:pPr marL="0" indent="0">
              <a:buFont typeface="Arial" panose="020B0604020202020204" pitchFamily="34" charset="0"/>
              <a:buNone/>
            </a:pPr>
            <a:r>
              <a:rPr lang="en-US" b="1" i="1" baseline="0" dirty="0"/>
              <a:t>Estimated time: </a:t>
            </a:r>
            <a:r>
              <a:rPr lang="en-US" b="0" i="0" baseline="0" dirty="0"/>
              <a:t>2 minutes</a:t>
            </a:r>
          </a:p>
          <a:p>
            <a:pPr marL="0" indent="0">
              <a:buFont typeface="Arial" panose="020B0604020202020204" pitchFamily="34" charset="0"/>
              <a:buNone/>
            </a:pPr>
            <a:endParaRPr lang="en-US" b="1" i="1" baseline="0" dirty="0"/>
          </a:p>
          <a:p>
            <a:pPr marL="0" indent="0">
              <a:buFont typeface="Arial" panose="020B0604020202020204" pitchFamily="34" charset="0"/>
              <a:buNone/>
            </a:pPr>
            <a:r>
              <a:rPr lang="en-US" b="1" i="1" baseline="0" dirty="0"/>
              <a:t>Facilitator says:</a:t>
            </a:r>
          </a:p>
          <a:p>
            <a:pPr marL="0" indent="0">
              <a:buFont typeface="Arial" panose="020B0604020202020204" pitchFamily="34" charset="0"/>
              <a:buNone/>
            </a:pPr>
            <a:r>
              <a:rPr lang="en-US" b="0" i="0" baseline="0" dirty="0"/>
              <a:t>[Click]</a:t>
            </a:r>
            <a:endParaRPr lang="en-US" b="0" i="0" dirty="0"/>
          </a:p>
          <a:p>
            <a:pPr marL="171450" indent="-171450">
              <a:buFont typeface="Arial" panose="020B0604020202020204" pitchFamily="34" charset="0"/>
              <a:buChar char="•"/>
            </a:pPr>
            <a:r>
              <a:rPr lang="en-US" dirty="0"/>
              <a:t>Norms are shared expectations for all team</a:t>
            </a:r>
            <a:r>
              <a:rPr lang="en-US" baseline="0" dirty="0"/>
              <a:t> members. </a:t>
            </a:r>
          </a:p>
          <a:p>
            <a:pPr marL="171450" indent="-171450">
              <a:buFont typeface="Arial" panose="020B0604020202020204" pitchFamily="34" charset="0"/>
              <a:buChar char="•"/>
            </a:pPr>
            <a:r>
              <a:rPr lang="en-US" baseline="0" dirty="0"/>
              <a:t>Norms should be positive and general enough to cover a range of behaviors. </a:t>
            </a:r>
          </a:p>
          <a:p>
            <a:pPr marL="171450" indent="-171450">
              <a:buFont typeface="Arial" panose="020B0604020202020204" pitchFamily="34" charset="0"/>
              <a:buChar char="•"/>
            </a:pPr>
            <a:r>
              <a:rPr lang="en-US" baseline="0" dirty="0"/>
              <a:t>Norms create clear expectations for how logistics, roles and responsibilities, and behavior will be handled. </a:t>
            </a:r>
          </a:p>
          <a:p>
            <a:pPr marL="171450" indent="-171450">
              <a:buFont typeface="Arial" panose="020B0604020202020204" pitchFamily="34" charset="0"/>
              <a:buChar char="•"/>
            </a:pPr>
            <a:r>
              <a:rPr lang="en-US" baseline="0" dirty="0"/>
              <a:t>Many of you have set norms in the context of a PLC, but setting norms as an MCL is a bit different, because you will establish norms that define a wider array of team behaviors, and you’ll need to set accountability measures that create a sense of urgency.</a:t>
            </a:r>
          </a:p>
          <a:p>
            <a:pPr marL="171450" indent="-171450">
              <a:buFont typeface="Arial" panose="020B0604020202020204" pitchFamily="34" charset="0"/>
              <a:buChar char="•"/>
            </a:pPr>
            <a:r>
              <a:rPr lang="en-US" dirty="0"/>
              <a:t>There are three categories of norms that are recommended </a:t>
            </a:r>
            <a:r>
              <a:rPr lang="en-US" baseline="0" dirty="0"/>
              <a:t>[click for animation]</a:t>
            </a:r>
          </a:p>
          <a:p>
            <a:pPr marL="628650" lvl="1" indent="-171450">
              <a:buFont typeface="Arial" panose="020B0604020202020204" pitchFamily="34" charset="0"/>
              <a:buChar char="•"/>
            </a:pPr>
            <a:r>
              <a:rPr lang="en-US" baseline="0" dirty="0"/>
              <a:t>Logistic norms can include:</a:t>
            </a:r>
            <a:endParaRPr lang="en-US" dirty="0"/>
          </a:p>
          <a:p>
            <a:pPr marL="1085850" lvl="2" indent="-171450">
              <a:buFont typeface="Arial" panose="020B0604020202020204" pitchFamily="34" charset="0"/>
              <a:buChar char="•"/>
            </a:pPr>
            <a:r>
              <a:rPr lang="en-US" sz="1200" dirty="0"/>
              <a:t>Meeting times and</a:t>
            </a:r>
            <a:r>
              <a:rPr lang="en-US" sz="1200" baseline="0" dirty="0"/>
              <a:t> frequency</a:t>
            </a:r>
            <a:endParaRPr lang="en-US" sz="1200" dirty="0"/>
          </a:p>
          <a:p>
            <a:pPr marL="1085850" lvl="2" indent="-171450">
              <a:buFont typeface="Arial" panose="020B0604020202020204" pitchFamily="34" charset="0"/>
              <a:buChar char="•"/>
            </a:pPr>
            <a:r>
              <a:rPr lang="en-US" sz="1200" dirty="0"/>
              <a:t>Record-keeping</a:t>
            </a:r>
          </a:p>
          <a:p>
            <a:pPr marL="1085850" lvl="2" indent="-171450">
              <a:buFont typeface="Arial" panose="020B0604020202020204" pitchFamily="34" charset="0"/>
              <a:buChar char="•"/>
            </a:pPr>
            <a:r>
              <a:rPr lang="en-US" sz="1200" dirty="0"/>
              <a:t>Means</a:t>
            </a:r>
            <a:r>
              <a:rPr lang="en-US" sz="1200" baseline="0" dirty="0"/>
              <a:t> of c</a:t>
            </a:r>
            <a:r>
              <a:rPr lang="en-US" sz="1200" dirty="0"/>
              <a:t>ommunication</a:t>
            </a:r>
          </a:p>
          <a:p>
            <a:pPr marL="1085850" lvl="2" indent="-171450">
              <a:buFont typeface="Arial" panose="020B0604020202020204" pitchFamily="34" charset="0"/>
              <a:buChar char="•"/>
            </a:pPr>
            <a:r>
              <a:rPr lang="en-US" sz="1200" dirty="0"/>
              <a:t>Reporting</a:t>
            </a:r>
          </a:p>
          <a:p>
            <a:pPr marL="1085850" lvl="2" indent="-171450">
              <a:buFont typeface="Arial" panose="020B0604020202020204" pitchFamily="34" charset="0"/>
              <a:buChar char="•"/>
            </a:pPr>
            <a:r>
              <a:rPr lang="en-US" sz="1200" dirty="0"/>
              <a:t>Summarizing</a:t>
            </a:r>
          </a:p>
          <a:p>
            <a:pPr marL="628650" lvl="1" indent="-171450">
              <a:buFont typeface="Arial" panose="020B0604020202020204" pitchFamily="34" charset="0"/>
              <a:buChar char="•"/>
            </a:pPr>
            <a:r>
              <a:rPr lang="en-US" baseline="0" dirty="0"/>
              <a:t>Roles and responsibilities norms can include:</a:t>
            </a:r>
          </a:p>
          <a:p>
            <a:pPr marL="1085850" lvl="2" indent="-171450">
              <a:buFont typeface="Arial" panose="020B0604020202020204" pitchFamily="34" charset="0"/>
              <a:buChar char="•"/>
            </a:pPr>
            <a:r>
              <a:rPr lang="en-US" dirty="0"/>
              <a:t>Roles during meetings</a:t>
            </a:r>
            <a:r>
              <a:rPr lang="en-US" baseline="0" dirty="0"/>
              <a:t> such as</a:t>
            </a:r>
            <a:r>
              <a:rPr lang="en-US" dirty="0"/>
              <a:t> timekeeper, facilitator, process observer, and note-taker</a:t>
            </a:r>
          </a:p>
          <a:p>
            <a:pPr marL="1085850" lvl="2" indent="-171450">
              <a:buFont typeface="Arial" panose="020B0604020202020204" pitchFamily="34" charset="0"/>
              <a:buChar char="•"/>
            </a:pPr>
            <a:r>
              <a:rPr lang="en-US" dirty="0"/>
              <a:t>Roles outside of meetings</a:t>
            </a:r>
            <a:r>
              <a:rPr lang="en-US" baseline="0" dirty="0"/>
              <a:t> such as data analysis, reporting, researching, communicating</a:t>
            </a:r>
          </a:p>
          <a:p>
            <a:pPr marL="1085850" lvl="2" indent="-171450">
              <a:buFont typeface="Arial" panose="020B0604020202020204" pitchFamily="34" charset="0"/>
              <a:buChar char="•"/>
            </a:pPr>
            <a:r>
              <a:rPr lang="en-US" baseline="0" dirty="0"/>
              <a:t>Roles related to instructional practice such as observer, co-planner, co-teacher</a:t>
            </a:r>
            <a:r>
              <a:rPr lang="en-US" dirty="0"/>
              <a:t>]</a:t>
            </a:r>
          </a:p>
          <a:p>
            <a:pPr marL="171450" lvl="0" indent="-171450">
              <a:buFont typeface="Arial" panose="020B0604020202020204" pitchFamily="34" charset="0"/>
              <a:buChar char="•"/>
            </a:pPr>
            <a:r>
              <a:rPr lang="en-US" dirty="0"/>
              <a:t>The majority</a:t>
            </a:r>
            <a:r>
              <a:rPr lang="en-US" baseline="0" dirty="0"/>
              <a:t> of the norms you will create will focus on behavior. [click for animation] Let’s take a deeper look at the various types of behavioral norms that you are likely to establish with your teams.</a:t>
            </a:r>
            <a:endParaRPr lang="en-US" dirty="0"/>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28</a:t>
            </a:fld>
            <a:endParaRPr lang="en-US"/>
          </a:p>
        </p:txBody>
      </p:sp>
    </p:spTree>
    <p:extLst>
      <p:ext uri="{BB962C8B-B14F-4D97-AF65-F5344CB8AC3E}">
        <p14:creationId xmlns:p14="http://schemas.microsoft.com/office/powerpoint/2010/main" val="1625258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Objective</a:t>
            </a:r>
            <a:r>
              <a:rPr lang="en-US" b="1" i="1" baseline="0" dirty="0"/>
              <a:t> of this slide: </a:t>
            </a:r>
            <a:r>
              <a:rPr lang="en-US" b="0" i="0" baseline="0" dirty="0"/>
              <a:t>To introduce the participants to five types of behavior norms (will dig deeper into each of them in subsequent slides).</a:t>
            </a:r>
          </a:p>
          <a:p>
            <a:pPr marL="0" indent="0">
              <a:buFont typeface="Arial" panose="020B0604020202020204" pitchFamily="34" charset="0"/>
              <a:buNone/>
            </a:pPr>
            <a:endParaRPr lang="en-US" b="0" i="0" baseline="0" dirty="0"/>
          </a:p>
          <a:p>
            <a:pPr marL="0" indent="0">
              <a:buFont typeface="Arial" panose="020B0604020202020204" pitchFamily="34" charset="0"/>
              <a:buNone/>
            </a:pPr>
            <a:r>
              <a:rPr lang="en-US" b="1" i="1" baseline="0" dirty="0"/>
              <a:t>Estimated time: </a:t>
            </a:r>
            <a:r>
              <a:rPr lang="en-US" b="0" i="0" baseline="0" dirty="0"/>
              <a:t>1 minute</a:t>
            </a:r>
          </a:p>
          <a:p>
            <a:pPr marL="0" indent="0">
              <a:buFont typeface="Arial" panose="020B0604020202020204" pitchFamily="34" charset="0"/>
              <a:buNone/>
            </a:pPr>
            <a:endParaRPr lang="en-US" b="0" i="0" baseline="0" dirty="0"/>
          </a:p>
          <a:p>
            <a:pPr marL="0" indent="0">
              <a:buFont typeface="Arial" panose="020B0604020202020204" pitchFamily="34" charset="0"/>
              <a:buNone/>
            </a:pPr>
            <a:r>
              <a:rPr lang="en-US" b="1" i="1" baseline="0" dirty="0"/>
              <a:t>Facilitator says:</a:t>
            </a:r>
            <a:endParaRPr lang="en-US" b="1" i="1" dirty="0"/>
          </a:p>
          <a:p>
            <a:pPr marL="171450" indent="-171450">
              <a:buFont typeface="Arial" panose="020B0604020202020204" pitchFamily="34" charset="0"/>
              <a:buChar char="•"/>
            </a:pPr>
            <a:r>
              <a:rPr lang="en-US" baseline="0" dirty="0"/>
              <a:t>These norms help leaders navigate group dynamics. </a:t>
            </a:r>
          </a:p>
          <a:p>
            <a:pPr marL="171450" indent="-171450">
              <a:buFont typeface="Arial" panose="020B0604020202020204" pitchFamily="34" charset="0"/>
              <a:buChar char="•"/>
            </a:pPr>
            <a:r>
              <a:rPr lang="en-US" baseline="0" dirty="0"/>
              <a:t>Behavior norms concentrate on five areas: </a:t>
            </a:r>
          </a:p>
          <a:p>
            <a:pPr marL="628650" lvl="1" indent="-171450">
              <a:buFont typeface="Arial" panose="020B0604020202020204" pitchFamily="34" charset="0"/>
              <a:buChar char="•"/>
            </a:pPr>
            <a:r>
              <a:rPr lang="en-US" baseline="0" dirty="0"/>
              <a:t>[click for animation] communication</a:t>
            </a:r>
          </a:p>
          <a:p>
            <a:pPr marL="628650" lvl="1" indent="-171450">
              <a:buFont typeface="Arial" panose="020B0604020202020204" pitchFamily="34" charset="0"/>
              <a:buChar char="•"/>
            </a:pPr>
            <a:r>
              <a:rPr lang="en-US" baseline="0" dirty="0"/>
              <a:t>[click for animation] participation</a:t>
            </a:r>
          </a:p>
          <a:p>
            <a:pPr marL="628650" lvl="1" indent="-171450">
              <a:buFont typeface="Arial" panose="020B0604020202020204" pitchFamily="34" charset="0"/>
              <a:buChar char="•"/>
            </a:pPr>
            <a:r>
              <a:rPr lang="en-US" baseline="0" dirty="0"/>
              <a:t>[click for animation] relationships</a:t>
            </a:r>
          </a:p>
          <a:p>
            <a:pPr marL="628650" lvl="1" indent="-171450">
              <a:buFont typeface="Arial" panose="020B0604020202020204" pitchFamily="34" charset="0"/>
              <a:buChar char="•"/>
            </a:pPr>
            <a:r>
              <a:rPr lang="en-US" baseline="0" dirty="0"/>
              <a:t>[click for animation] challenges/disagreements</a:t>
            </a:r>
          </a:p>
          <a:p>
            <a:pPr marL="628650" lvl="1" indent="-171450">
              <a:buFont typeface="Arial" panose="020B0604020202020204" pitchFamily="34" charset="0"/>
              <a:buChar char="•"/>
            </a:pPr>
            <a:r>
              <a:rPr lang="en-US" baseline="0" dirty="0"/>
              <a:t>[click for animation] and celebrations. </a:t>
            </a:r>
          </a:p>
          <a:p>
            <a:pPr marL="171450" indent="-171450">
              <a:buFont typeface="Arial" panose="020B0604020202020204" pitchFamily="34" charset="0"/>
              <a:buChar char="•"/>
            </a:pPr>
            <a:r>
              <a:rPr lang="en-US" baseline="0" dirty="0"/>
              <a:t>Let’s go through each, and as we do, please share your ideas for additional norms.</a:t>
            </a:r>
            <a:endParaRPr lang="en-US" dirty="0"/>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29</a:t>
            </a:fld>
            <a:endParaRPr lang="en-US"/>
          </a:p>
        </p:txBody>
      </p:sp>
    </p:spTree>
    <p:extLst>
      <p:ext uri="{BB962C8B-B14F-4D97-AF65-F5344CB8AC3E}">
        <p14:creationId xmlns:p14="http://schemas.microsoft.com/office/powerpoint/2010/main" val="2121028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a:p>
          <a:p>
            <a:pPr marL="0" marR="0" indent="0" algn="l" defTabSz="914400" rtl="0" eaLnBrk="1" fontAlgn="auto" latinLnBrk="0" hangingPunct="1">
              <a:lnSpc>
                <a:spcPct val="100000"/>
              </a:lnSpc>
              <a:spcBef>
                <a:spcPts val="0"/>
              </a:spcBef>
              <a:spcAft>
                <a:spcPts val="0"/>
              </a:spcAft>
              <a:buClrTx/>
              <a:buSzTx/>
              <a:buFontTx/>
              <a:buNone/>
              <a:tabLst/>
              <a:defRPr/>
            </a:pPr>
            <a:r>
              <a:rPr lang="en-US" b="1" i="1"/>
              <a:t>Objective of this slide:</a:t>
            </a:r>
            <a:r>
              <a:rPr lang="en-US" b="0" i="0"/>
              <a:t> provide the objective for the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a:p>
          <a:p>
            <a:pPr marL="0" marR="0" indent="0" algn="l" defTabSz="914400" rtl="0" eaLnBrk="1" fontAlgn="auto" latinLnBrk="0" hangingPunct="1">
              <a:lnSpc>
                <a:spcPct val="100000"/>
              </a:lnSpc>
              <a:spcBef>
                <a:spcPts val="0"/>
              </a:spcBef>
              <a:spcAft>
                <a:spcPts val="0"/>
              </a:spcAft>
              <a:buClrTx/>
              <a:buSzTx/>
              <a:buFontTx/>
              <a:buNone/>
              <a:tabLst/>
              <a:defRPr/>
            </a:pPr>
            <a:r>
              <a:rPr lang="en-US" b="1" i="1"/>
              <a:t>Estimated time: </a:t>
            </a:r>
            <a:r>
              <a:rPr lang="en-US" b="0" i="0"/>
              <a:t>1 minute</a:t>
            </a:r>
          </a:p>
          <a:p>
            <a:endParaRPr lang="en-US" b="1" i="1"/>
          </a:p>
          <a:p>
            <a:r>
              <a:rPr lang="en-US" b="1" i="1"/>
              <a:t>Facilitator says:</a:t>
            </a:r>
          </a:p>
          <a:p>
            <a:pPr marL="171450" indent="-171450">
              <a:buFont typeface="Arial" panose="020B0604020202020204" pitchFamily="34" charset="0"/>
              <a:buChar char="•"/>
            </a:pPr>
            <a:r>
              <a:rPr lang="en-US" baseline="0"/>
              <a:t>Today, our first objective is to review and discuss strategies for launching your teaching team.</a:t>
            </a:r>
          </a:p>
          <a:p>
            <a:pPr marL="171450" indent="-171450">
              <a:buFont typeface="Arial" panose="020B0604020202020204" pitchFamily="34" charset="0"/>
              <a:buChar char="•"/>
            </a:pPr>
            <a:r>
              <a:rPr lang="en-US" u="none" baseline="0"/>
              <a:t>Our second objective is to draft a norm-setting meeting agenda that you can use with your team teachers at your first meeting.</a:t>
            </a:r>
          </a:p>
          <a:p>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3</a:t>
            </a:fld>
            <a:endParaRPr lang="en-US"/>
          </a:p>
        </p:txBody>
      </p:sp>
    </p:spTree>
    <p:extLst>
      <p:ext uri="{BB962C8B-B14F-4D97-AF65-F5344CB8AC3E}">
        <p14:creationId xmlns:p14="http://schemas.microsoft.com/office/powerpoint/2010/main" val="2839287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Objective</a:t>
            </a:r>
            <a:r>
              <a:rPr lang="en-US" b="1" i="1" baseline="0" dirty="0"/>
              <a:t> of this slide: </a:t>
            </a:r>
            <a:r>
              <a:rPr lang="en-US" b="0" i="0" baseline="0" dirty="0"/>
              <a:t>To present the audience with examples of communication norms they should consider establishing with their teams.</a:t>
            </a:r>
          </a:p>
          <a:p>
            <a:pPr marL="171450" indent="-171450">
              <a:buFont typeface="Arial" panose="020B0604020202020204" pitchFamily="34" charset="0"/>
              <a:buChar char="•"/>
            </a:pPr>
            <a:endParaRPr lang="en-US" b="0" i="0" baseline="0" dirty="0"/>
          </a:p>
          <a:p>
            <a:pPr marL="0" indent="0">
              <a:buFont typeface="Arial" panose="020B0604020202020204" pitchFamily="34" charset="0"/>
              <a:buNone/>
            </a:pPr>
            <a:r>
              <a:rPr lang="en-US" b="1" i="1" baseline="0" dirty="0"/>
              <a:t>Estimated time: </a:t>
            </a:r>
            <a:r>
              <a:rPr lang="en-US" b="0" i="0" baseline="0" dirty="0"/>
              <a:t>2 minutes</a:t>
            </a:r>
          </a:p>
          <a:p>
            <a:pPr marL="0" indent="0">
              <a:buFont typeface="Arial" panose="020B0604020202020204" pitchFamily="34" charset="0"/>
              <a:buNone/>
            </a:pPr>
            <a:endParaRPr lang="en-US" b="1" i="1" baseline="0" dirty="0"/>
          </a:p>
          <a:p>
            <a:pPr marL="0" indent="0">
              <a:buFont typeface="Arial" panose="020B0604020202020204" pitchFamily="34" charset="0"/>
              <a:buNone/>
            </a:pPr>
            <a:r>
              <a:rPr lang="en-US" b="1" i="1" baseline="0" dirty="0"/>
              <a:t>Facilitator says:</a:t>
            </a:r>
            <a:endParaRPr lang="en-US" b="1" i="1" dirty="0"/>
          </a:p>
          <a:p>
            <a:pPr marL="171450" indent="-171450">
              <a:buFont typeface="Arial" panose="020B0604020202020204" pitchFamily="34" charset="0"/>
              <a:buChar char="•"/>
            </a:pPr>
            <a:r>
              <a:rPr lang="en-US" dirty="0"/>
              <a:t>Communication</a:t>
            </a:r>
            <a:r>
              <a:rPr lang="en-US" baseline="0" dirty="0"/>
              <a:t> norms address how team members speak to one another, share, and solve problems. </a:t>
            </a:r>
          </a:p>
          <a:p>
            <a:pPr marL="171450" indent="-171450">
              <a:buFont typeface="Arial" panose="020B0604020202020204" pitchFamily="34" charset="0"/>
              <a:buChar char="•"/>
            </a:pPr>
            <a:r>
              <a:rPr lang="en-US" baseline="0" dirty="0"/>
              <a:t>Here are some examples of communication norms. </a:t>
            </a:r>
          </a:p>
          <a:p>
            <a:pPr marL="171450" indent="-171450">
              <a:buFont typeface="Arial" panose="020B0604020202020204" pitchFamily="34" charset="0"/>
              <a:buChar char="•"/>
            </a:pPr>
            <a:r>
              <a:rPr lang="en-US" baseline="0" dirty="0"/>
              <a:t>What other norms have you set for communication?  [Facilitator jots down any others that participants mention]</a:t>
            </a:r>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30</a:t>
            </a:fld>
            <a:endParaRPr lang="en-US"/>
          </a:p>
        </p:txBody>
      </p:sp>
    </p:spTree>
    <p:extLst>
      <p:ext uri="{BB962C8B-B14F-4D97-AF65-F5344CB8AC3E}">
        <p14:creationId xmlns:p14="http://schemas.microsoft.com/office/powerpoint/2010/main" val="1474463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a:t>Facilitator:</a:t>
            </a:r>
          </a:p>
          <a:p>
            <a:endParaRPr lang="en-US" b="1" i="1"/>
          </a:p>
          <a:p>
            <a:r>
              <a:rPr lang="en-US" b="1" i="1"/>
              <a:t>Objective</a:t>
            </a:r>
            <a:r>
              <a:rPr lang="en-US" b="1" i="1" baseline="0"/>
              <a:t> of this slide: </a:t>
            </a:r>
            <a:r>
              <a:rPr lang="en-US" b="0" i="0" baseline="0"/>
              <a:t>To present the audience with examples of behavior norms they should consider establishing with their teams.</a:t>
            </a:r>
          </a:p>
          <a:p>
            <a:pPr marL="171450" indent="-171450">
              <a:buFont typeface="Arial" panose="020B0604020202020204" pitchFamily="34" charset="0"/>
              <a:buChar char="•"/>
            </a:pPr>
            <a:endParaRPr lang="en-US" b="0" i="0" baseline="0"/>
          </a:p>
          <a:p>
            <a:pPr marL="0" indent="0">
              <a:buFont typeface="Arial" panose="020B0604020202020204" pitchFamily="34" charset="0"/>
              <a:buNone/>
            </a:pPr>
            <a:r>
              <a:rPr lang="en-US" b="1" i="1" baseline="0"/>
              <a:t>Estimated time: </a:t>
            </a:r>
            <a:r>
              <a:rPr lang="en-US" b="0" i="0" baseline="0"/>
              <a:t>2 minutes</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endParaRPr lang="en-US" b="1" i="1"/>
          </a:p>
          <a:p>
            <a:pPr marL="171450" indent="-171450">
              <a:buFont typeface="Arial" panose="020B0604020202020204" pitchFamily="34" charset="0"/>
              <a:buChar char="•"/>
            </a:pPr>
            <a:r>
              <a:rPr lang="en-US"/>
              <a:t>Norms for participation</a:t>
            </a:r>
            <a:r>
              <a:rPr lang="en-US" baseline="0"/>
              <a:t> define participation levels/expectations for your team teachers. </a:t>
            </a:r>
          </a:p>
          <a:p>
            <a:pPr marL="171450" indent="-171450">
              <a:buFont typeface="Arial" panose="020B0604020202020204" pitchFamily="34" charset="0"/>
              <a:buChar char="•"/>
            </a:pPr>
            <a:r>
              <a:rPr lang="en-US" baseline="0"/>
              <a:t>Here are some examples of participation norms.</a:t>
            </a:r>
          </a:p>
          <a:p>
            <a:pPr marL="171450" indent="-171450">
              <a:buFont typeface="Arial" panose="020B0604020202020204" pitchFamily="34" charset="0"/>
              <a:buChar char="•"/>
            </a:pPr>
            <a:r>
              <a:rPr lang="en-US" baseline="0"/>
              <a:t>Take 30 seconds at your table to discuss how you set participation norms in groups that you have led or participated in, and then we’ll share.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[After the 30 seconds are up, ask participants to list their ideas. Then go through the ones on this list and note those that no one mentioned]</a:t>
            </a:r>
          </a:p>
          <a:p>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31</a:t>
            </a:fld>
            <a:endParaRPr lang="en-US"/>
          </a:p>
        </p:txBody>
      </p:sp>
    </p:spTree>
    <p:extLst>
      <p:ext uri="{BB962C8B-B14F-4D97-AF65-F5344CB8AC3E}">
        <p14:creationId xmlns:p14="http://schemas.microsoft.com/office/powerpoint/2010/main" val="179482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a:p>
          <a:p>
            <a:pPr marL="0" marR="0" indent="0" algn="l" defTabSz="914400" rtl="0" eaLnBrk="1" fontAlgn="auto" latinLnBrk="0" hangingPunct="1">
              <a:lnSpc>
                <a:spcPct val="100000"/>
              </a:lnSpc>
              <a:spcBef>
                <a:spcPts val="0"/>
              </a:spcBef>
              <a:spcAft>
                <a:spcPts val="0"/>
              </a:spcAft>
              <a:buClrTx/>
              <a:buSzTx/>
              <a:buFontTx/>
              <a:buNone/>
              <a:tabLst/>
              <a:defRPr/>
            </a:pPr>
            <a:r>
              <a:rPr lang="en-US" b="1" i="1"/>
              <a:t>Objective</a:t>
            </a:r>
            <a:r>
              <a:rPr lang="en-US" b="1" i="1" baseline="0"/>
              <a:t> of this slide: </a:t>
            </a:r>
            <a:r>
              <a:rPr lang="en-US" b="0" i="0" baseline="0"/>
              <a:t>To present the audience with examples of relationship norms they should consider establishing with their teams.</a:t>
            </a:r>
          </a:p>
          <a:p>
            <a:pPr marL="171450" indent="-171450">
              <a:buFont typeface="Arial" panose="020B0604020202020204" pitchFamily="34" charset="0"/>
              <a:buChar char="•"/>
            </a:pPr>
            <a:endParaRPr lang="en-US" b="0" i="0" baseline="0"/>
          </a:p>
          <a:p>
            <a:pPr marL="0" indent="0">
              <a:buFont typeface="Arial" panose="020B0604020202020204" pitchFamily="34" charset="0"/>
              <a:buNone/>
            </a:pPr>
            <a:r>
              <a:rPr lang="en-US" b="1" i="1" baseline="0"/>
              <a:t>Estimated time: </a:t>
            </a:r>
            <a:r>
              <a:rPr lang="en-US" b="0" i="0" baseline="0"/>
              <a:t>3 minutes</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endParaRPr lang="en-US" b="1" i="1"/>
          </a:p>
          <a:p>
            <a:pPr marL="171450" indent="-171450">
              <a:buFont typeface="Arial" panose="020B0604020202020204" pitchFamily="34" charset="0"/>
              <a:buChar char="•"/>
            </a:pPr>
            <a:r>
              <a:rPr lang="en-US"/>
              <a:t>These norms define how </a:t>
            </a:r>
            <a:r>
              <a:rPr lang="en-US" baseline="0"/>
              <a:t>team members treat one another.</a:t>
            </a:r>
          </a:p>
          <a:p>
            <a:pPr marL="171450" indent="-171450">
              <a:buFont typeface="Arial" panose="020B0604020202020204" pitchFamily="34" charset="0"/>
              <a:buChar char="•"/>
            </a:pPr>
            <a:r>
              <a:rPr lang="en-US" baseline="0"/>
              <a:t>Here are a few examples of relationship norms [click for each animation].</a:t>
            </a:r>
          </a:p>
          <a:p>
            <a:pPr marL="171450" indent="-171450">
              <a:buFont typeface="Arial" panose="020B0604020202020204" pitchFamily="34" charset="0"/>
              <a:buChar char="•"/>
            </a:pPr>
            <a:r>
              <a:rPr lang="en-US" baseline="0"/>
              <a:t>Please take a minute to discuss at your table additional ways you believe members of effective groups should treat one another.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What other norms have you set for relationships?  [Facilitator jots down any others that participants mention]</a:t>
            </a:r>
            <a:endParaRPr lang="en-US"/>
          </a:p>
          <a:p>
            <a:pPr marL="171450" indent="-171450">
              <a:buFont typeface="Arial" panose="020B0604020202020204" pitchFamily="34" charset="0"/>
              <a:buChar char="•"/>
            </a:pPr>
            <a:endParaRPr lang="en-US" baseline="0"/>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32</a:t>
            </a:fld>
            <a:endParaRPr lang="en-US"/>
          </a:p>
        </p:txBody>
      </p:sp>
    </p:spTree>
    <p:extLst>
      <p:ext uri="{BB962C8B-B14F-4D97-AF65-F5344CB8AC3E}">
        <p14:creationId xmlns:p14="http://schemas.microsoft.com/office/powerpoint/2010/main" val="16472159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a:p>
          <a:p>
            <a:pPr marL="0" marR="0" indent="0" algn="l" defTabSz="914400" rtl="0" eaLnBrk="1" fontAlgn="auto" latinLnBrk="0" hangingPunct="1">
              <a:lnSpc>
                <a:spcPct val="100000"/>
              </a:lnSpc>
              <a:spcBef>
                <a:spcPts val="0"/>
              </a:spcBef>
              <a:spcAft>
                <a:spcPts val="0"/>
              </a:spcAft>
              <a:buClrTx/>
              <a:buSzTx/>
              <a:buFontTx/>
              <a:buNone/>
              <a:tabLst/>
              <a:defRPr/>
            </a:pPr>
            <a:r>
              <a:rPr lang="en-US" b="1" i="1"/>
              <a:t>Objective</a:t>
            </a:r>
            <a:r>
              <a:rPr lang="en-US" b="1" i="1" baseline="0"/>
              <a:t> of this slide: </a:t>
            </a:r>
            <a:r>
              <a:rPr lang="en-US" b="0" i="0" baseline="0"/>
              <a:t>To present the audience with examples of norms to address challenges and disagreements they should consider establishing with their teams.</a:t>
            </a:r>
          </a:p>
          <a:p>
            <a:pPr marL="171450" indent="-171450">
              <a:buFont typeface="Arial" panose="020B0604020202020204" pitchFamily="34" charset="0"/>
              <a:buChar char="•"/>
            </a:pPr>
            <a:endParaRPr lang="en-US" b="0" i="0" baseline="0"/>
          </a:p>
          <a:p>
            <a:pPr marL="0" indent="0">
              <a:buFont typeface="Arial" panose="020B0604020202020204" pitchFamily="34" charset="0"/>
              <a:buNone/>
            </a:pPr>
            <a:r>
              <a:rPr lang="en-US" b="1" i="1" baseline="0"/>
              <a:t>Estimated time: </a:t>
            </a:r>
            <a:r>
              <a:rPr lang="en-US" b="0" i="0" baseline="0"/>
              <a:t>2 minutes</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endParaRPr lang="en-US" b="1" i="1"/>
          </a:p>
          <a:p>
            <a:pPr marL="171450" indent="-171450">
              <a:buFont typeface="Arial" panose="020B0604020202020204" pitchFamily="34" charset="0"/>
              <a:buChar char="•"/>
            </a:pPr>
            <a:r>
              <a:rPr lang="en-US"/>
              <a:t>All teams will be forced</a:t>
            </a:r>
            <a:r>
              <a:rPr lang="en-US" baseline="0"/>
              <a:t> to make difficult decisions or will disagree at some point. </a:t>
            </a:r>
          </a:p>
          <a:p>
            <a:pPr marL="171450" indent="-171450">
              <a:buFont typeface="Arial" panose="020B0604020202020204" pitchFamily="34" charset="0"/>
              <a:buChar char="•"/>
            </a:pPr>
            <a:r>
              <a:rPr lang="en-US" baseline="0"/>
              <a:t>Here are a few examples of norms which give teams guidelines for behavior when faced with challenges or disagreements. [Click once to animate 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What other norms have you set for handling challenges/disagreements?  [Facilitator jots down any others that participants mention]</a:t>
            </a:r>
            <a:endParaRPr lang="en-US"/>
          </a:p>
          <a:p>
            <a:pPr marL="171450" indent="-171450">
              <a:buFont typeface="Arial" panose="020B0604020202020204" pitchFamily="34" charset="0"/>
              <a:buChar char="•"/>
            </a:pPr>
            <a:endParaRPr lang="en-US" baseline="0"/>
          </a:p>
          <a:p>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33</a:t>
            </a:fld>
            <a:endParaRPr lang="en-US"/>
          </a:p>
        </p:txBody>
      </p:sp>
    </p:spTree>
    <p:extLst>
      <p:ext uri="{BB962C8B-B14F-4D97-AF65-F5344CB8AC3E}">
        <p14:creationId xmlns:p14="http://schemas.microsoft.com/office/powerpoint/2010/main" val="984114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a:p>
          <a:p>
            <a:pPr marL="0" marR="0" indent="0" algn="l" defTabSz="914400" rtl="0" eaLnBrk="1" fontAlgn="auto" latinLnBrk="0" hangingPunct="1">
              <a:lnSpc>
                <a:spcPct val="100000"/>
              </a:lnSpc>
              <a:spcBef>
                <a:spcPts val="0"/>
              </a:spcBef>
              <a:spcAft>
                <a:spcPts val="0"/>
              </a:spcAft>
              <a:buClrTx/>
              <a:buSzTx/>
              <a:buFontTx/>
              <a:buNone/>
              <a:tabLst/>
              <a:defRPr/>
            </a:pPr>
            <a:r>
              <a:rPr lang="en-US" b="1" i="1"/>
              <a:t>Objective</a:t>
            </a:r>
            <a:r>
              <a:rPr lang="en-US" b="1" i="1" baseline="0"/>
              <a:t> of this slide: </a:t>
            </a:r>
            <a:r>
              <a:rPr lang="en-US" b="0" i="0" baseline="0"/>
              <a:t>To present the audience with examples of celebration they should consider establishing with their teams.</a:t>
            </a:r>
          </a:p>
          <a:p>
            <a:pPr marL="171450" indent="-171450">
              <a:buFont typeface="Arial" panose="020B0604020202020204" pitchFamily="34" charset="0"/>
              <a:buChar char="•"/>
            </a:pPr>
            <a:endParaRPr lang="en-US" b="0" i="0" baseline="0"/>
          </a:p>
          <a:p>
            <a:pPr marL="0" indent="0">
              <a:buFont typeface="Arial" panose="020B0604020202020204" pitchFamily="34" charset="0"/>
              <a:buNone/>
            </a:pPr>
            <a:r>
              <a:rPr lang="en-US" b="1" i="1" baseline="0"/>
              <a:t>Estimated time: </a:t>
            </a:r>
            <a:r>
              <a:rPr lang="en-US" b="0" i="0" baseline="0"/>
              <a:t>2 minutes</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endParaRPr lang="en-US" b="1" i="1"/>
          </a:p>
          <a:p>
            <a:pPr marL="171450" indent="-171450">
              <a:buFont typeface="Arial" panose="020B0604020202020204" pitchFamily="34" charset="0"/>
              <a:buChar char="•"/>
            </a:pPr>
            <a:r>
              <a:rPr lang="en-US"/>
              <a:t>The</a:t>
            </a:r>
            <a:r>
              <a:rPr lang="en-US" baseline="0"/>
              <a:t> work we’re going to do as MCLs and teams is hard—how do we also keep it fun?  </a:t>
            </a:r>
          </a:p>
          <a:p>
            <a:pPr marL="171450" indent="-171450">
              <a:buFont typeface="Arial" panose="020B0604020202020204" pitchFamily="34" charset="0"/>
              <a:buChar char="•"/>
            </a:pPr>
            <a:r>
              <a:rPr lang="en-US"/>
              <a:t>Team norms not</a:t>
            </a:r>
            <a:r>
              <a:rPr lang="en-US" baseline="0"/>
              <a:t> only address problems, but also encourage team members to celebrate one another and the group.  </a:t>
            </a:r>
          </a:p>
          <a:p>
            <a:pPr marL="171450" indent="-171450">
              <a:buFont typeface="Arial" panose="020B0604020202020204" pitchFamily="34" charset="0"/>
              <a:buChar char="•"/>
            </a:pPr>
            <a:r>
              <a:rPr lang="en-US" baseline="0"/>
              <a:t>Here are a few ideas for how you can make sure you take time to celebrate success with your team.</a:t>
            </a:r>
          </a:p>
          <a:p>
            <a:pPr marL="171450" indent="-171450">
              <a:buFont typeface="Arial" panose="020B0604020202020204" pitchFamily="34" charset="0"/>
              <a:buChar char="•"/>
            </a:pPr>
            <a:r>
              <a:rPr lang="en-US" baseline="0"/>
              <a:t>[Facilitator quickly reads list].  </a:t>
            </a:r>
          </a:p>
          <a:p>
            <a:pPr marL="171450" indent="-171450">
              <a:buFont typeface="Arial" panose="020B0604020202020204" pitchFamily="34" charset="0"/>
              <a:buChar char="•"/>
            </a:pPr>
            <a:r>
              <a:rPr lang="en-US" baseline="0"/>
              <a:t>Raise your hand if you have a creative way to celebrate team success that isn’t listed here. [Call on people to share their thoughts.]</a:t>
            </a:r>
          </a:p>
          <a:p>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34</a:t>
            </a:fld>
            <a:endParaRPr lang="en-US"/>
          </a:p>
        </p:txBody>
      </p:sp>
    </p:spTree>
    <p:extLst>
      <p:ext uri="{BB962C8B-B14F-4D97-AF65-F5344CB8AC3E}">
        <p14:creationId xmlns:p14="http://schemas.microsoft.com/office/powerpoint/2010/main" val="1596045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Objective of this slide: </a:t>
            </a:r>
            <a:r>
              <a:rPr lang="en-US" b="0" i="0" u="none"/>
              <a:t>to introduce the importance of establishing team working styles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p>
          <a:p>
            <a:pPr marL="0" indent="0">
              <a:buFont typeface="Arial" panose="020B0604020202020204" pitchFamily="34" charset="0"/>
              <a:buNone/>
            </a:pPr>
            <a:r>
              <a:rPr lang="en-US" b="1" i="1"/>
              <a:t>Estimated</a:t>
            </a:r>
            <a:r>
              <a:rPr lang="en-US" b="1" i="1" baseline="0"/>
              <a:t> time: </a:t>
            </a:r>
            <a:r>
              <a:rPr lang="en-US" b="0" i="0" baseline="0"/>
              <a:t>1 minute</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p>
          <a:p>
            <a:pPr marL="171450" indent="-171450">
              <a:buFont typeface="Arial" panose="020B0604020202020204" pitchFamily="34" charset="0"/>
              <a:buChar char="•"/>
            </a:pPr>
            <a:r>
              <a:rPr lang="en-US" b="0" i="0" baseline="0"/>
              <a:t>Now let’s discuss the importance of determining how your team teachers work best—this includes learning about your team teachers’ likes, dislikes, and work quirks.</a:t>
            </a:r>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35</a:t>
            </a:fld>
            <a:endParaRPr lang="en-US"/>
          </a:p>
        </p:txBody>
      </p:sp>
    </p:spTree>
    <p:extLst>
      <p:ext uri="{BB962C8B-B14F-4D97-AF65-F5344CB8AC3E}">
        <p14:creationId xmlns:p14="http://schemas.microsoft.com/office/powerpoint/2010/main" val="2230952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Objective of this slide: </a:t>
            </a:r>
            <a:r>
              <a:rPr lang="en-US" b="0" i="0"/>
              <a:t>To provide </a:t>
            </a:r>
            <a:r>
              <a:rPr lang="en-US" b="0" i="0" err="1"/>
              <a:t>MCLs</a:t>
            </a:r>
            <a:r>
              <a:rPr lang="en-US" b="0" i="0"/>
              <a:t> with strategies for establishing team teacher working styles.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p>
          <a:p>
            <a:pPr marL="0" indent="0">
              <a:buFont typeface="Arial" panose="020B0604020202020204" pitchFamily="34" charset="0"/>
              <a:buNone/>
            </a:pPr>
            <a:r>
              <a:rPr lang="en-US" b="1" i="1"/>
              <a:t>Estimated</a:t>
            </a:r>
            <a:r>
              <a:rPr lang="en-US" b="1" i="1" baseline="0"/>
              <a:t> time: </a:t>
            </a:r>
            <a:r>
              <a:rPr lang="en-US" b="0" i="0" baseline="0"/>
              <a:t>2 minutes</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endParaRPr lang="en-US" b="0" i="0" baseline="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Veteran </a:t>
            </a:r>
            <a:r>
              <a:rPr lang="en-US" err="1"/>
              <a:t>MCLs</a:t>
            </a:r>
            <a:r>
              <a:rPr lang="en-US"/>
              <a:t> agree that learning as much as possible about how team members work best is an essential part of launching and leading their teams.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Can I get a volunteer to read the MCL quote on the screen?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would you want to learn about your team teachers’ working styles?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36</a:t>
            </a:fld>
            <a:endParaRPr lang="en-US"/>
          </a:p>
        </p:txBody>
      </p:sp>
    </p:spTree>
    <p:extLst>
      <p:ext uri="{BB962C8B-B14F-4D97-AF65-F5344CB8AC3E}">
        <p14:creationId xmlns:p14="http://schemas.microsoft.com/office/powerpoint/2010/main" val="9470376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a:t>
            </a:r>
          </a:p>
          <a:p>
            <a:endParaRPr lang="en-US" b="1" i="1"/>
          </a:p>
          <a:p>
            <a:r>
              <a:rPr lang="en-US" b="1" i="1"/>
              <a:t>Objectives of this slide:</a:t>
            </a:r>
            <a:r>
              <a:rPr lang="en-US" b="0" i="0"/>
              <a:t> For</a:t>
            </a:r>
            <a:r>
              <a:rPr lang="en-US" b="0" i="0" baseline="0"/>
              <a:t> participants to reflect on which fears have been addressed after learning about the eight steps to launching leadership.</a:t>
            </a:r>
          </a:p>
          <a:p>
            <a:pPr marL="628650" lvl="1" indent="-171450">
              <a:buFont typeface="Arial" panose="020B0604020202020204" pitchFamily="34" charset="0"/>
              <a:buChar char="•"/>
            </a:pPr>
            <a:endParaRPr lang="en-US" b="0" i="0" baseline="0"/>
          </a:p>
          <a:p>
            <a:pPr marL="0" indent="0">
              <a:buFont typeface="Arial" panose="020B0604020202020204" pitchFamily="34" charset="0"/>
              <a:buNone/>
            </a:pPr>
            <a:r>
              <a:rPr lang="en-US" b="1" i="1" baseline="0"/>
              <a:t>Estimated total time: </a:t>
            </a:r>
            <a:r>
              <a:rPr lang="en-US" b="0" i="0" baseline="0"/>
              <a:t>3 minutes</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endParaRPr lang="en-US" b="0" i="0" baseline="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Now that we’ve completed the eight steps to launching leadership, let’s go back to the fears that you raised at the beginning of the session and see how some of these fears have been addressed by the eight steps.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[Presenter will refer to the notes from the “Hopes and Fears” activity and ask participants which fears have been addressed by the session.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Listen for: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Team not focused on success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Team not focused on goals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Team giving up</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Team members not taking ownership of goals or acting to create success]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If you would like to create a written plan for implementing these eight steps, please refer to the “Eight Steps to Launch Leadership” handout.</a:t>
            </a:r>
          </a:p>
          <a:p>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37</a:t>
            </a:fld>
            <a:endParaRPr lang="en-US"/>
          </a:p>
        </p:txBody>
      </p:sp>
    </p:spTree>
    <p:extLst>
      <p:ext uri="{BB962C8B-B14F-4D97-AF65-F5344CB8AC3E}">
        <p14:creationId xmlns:p14="http://schemas.microsoft.com/office/powerpoint/2010/main" val="33920855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Objective of</a:t>
            </a:r>
            <a:r>
              <a:rPr lang="en-US" b="1" i="1" baseline="0" dirty="0"/>
              <a:t> this slide: </a:t>
            </a:r>
            <a:r>
              <a:rPr lang="en-US" b="0" i="0" baseline="0" dirty="0"/>
              <a:t>to prepare the group for individual work time</a:t>
            </a:r>
          </a:p>
          <a:p>
            <a:r>
              <a:rPr lang="en-US" i="1" dirty="0"/>
              <a:t> </a:t>
            </a:r>
          </a:p>
          <a:p>
            <a:r>
              <a:rPr lang="en-US" b="1" i="1" dirty="0"/>
              <a:t>Estimated time: </a:t>
            </a:r>
            <a:r>
              <a:rPr lang="en-US" b="0" i="0" dirty="0"/>
              <a:t>1 minute</a:t>
            </a:r>
          </a:p>
          <a:p>
            <a:endParaRPr lang="en-US" b="1" i="1" dirty="0"/>
          </a:p>
          <a:p>
            <a:r>
              <a:rPr lang="en-US" b="1" i="1" dirty="0"/>
              <a:t>Facilitator says:</a:t>
            </a:r>
          </a:p>
          <a:p>
            <a:pPr marL="171450" indent="-171450">
              <a:buFont typeface="Arial" panose="020B0604020202020204" pitchFamily="34" charset="0"/>
              <a:buChar char="•"/>
            </a:pPr>
            <a:r>
              <a:rPr lang="en-US" b="0" i="0" dirty="0"/>
              <a:t>We’re getting ready to transition to individual work time, but before we do that, we want to share a few resources with you to help you get the most out of this work time.</a:t>
            </a:r>
          </a:p>
          <a:p>
            <a:pPr marL="171450" indent="-171450">
              <a:buFont typeface="Arial" panose="020B0604020202020204" pitchFamily="34" charset="0"/>
              <a:buChar char="•"/>
            </a:pPr>
            <a:r>
              <a:rPr lang="en-US" dirty="0"/>
              <a:t>Building Team Cohesion and Launching a Team </a:t>
            </a:r>
            <a:r>
              <a:rPr lang="en-US" baseline="0" dirty="0"/>
              <a:t>are connected to some of the summer actions suggested in your action planner.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Specifically, take a look at the summer communication and the teaching team leadership next steps :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Prepare written materials/talking points for the team to understand team structure and roles, vision, and goals.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Establish weekly schedule for meeting(s) with your whole team and each team teacher; clarify purpose for each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Create standing agendas for meetings with whole team and each team teacher, and norms</a:t>
            </a:r>
            <a:endParaRPr lang="en-US" b="1" baseline="0" dirty="0"/>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[Show participants two sample team meeting agendas—one for analyzing student work and one for analyzing data.]</a:t>
            </a:r>
          </a:p>
          <a:p>
            <a:endParaRPr lang="en-US" dirty="0"/>
          </a:p>
        </p:txBody>
      </p:sp>
      <p:sp>
        <p:nvSpPr>
          <p:cNvPr id="4" name="Slide Number Placeholder 3"/>
          <p:cNvSpPr>
            <a:spLocks noGrp="1"/>
          </p:cNvSpPr>
          <p:nvPr>
            <p:ph type="sldNum" sz="quarter" idx="5"/>
          </p:nvPr>
        </p:nvSpPr>
        <p:spPr/>
        <p:txBody>
          <a:bodyPr/>
          <a:lstStyle/>
          <a:p>
            <a:fld id="{896ECE7F-0B4A-4070-80F6-26359A84C081}" type="slidenum">
              <a:rPr lang="en-US" smtClean="0"/>
              <a:t>38</a:t>
            </a:fld>
            <a:endParaRPr lang="en-US"/>
          </a:p>
        </p:txBody>
      </p:sp>
    </p:spTree>
    <p:extLst>
      <p:ext uri="{BB962C8B-B14F-4D97-AF65-F5344CB8AC3E}">
        <p14:creationId xmlns:p14="http://schemas.microsoft.com/office/powerpoint/2010/main" val="6289992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a:p>
          <a:p>
            <a:pPr marL="0" marR="0" indent="0" algn="l" defTabSz="914400" rtl="0" eaLnBrk="1" fontAlgn="auto" latinLnBrk="0" hangingPunct="1">
              <a:lnSpc>
                <a:spcPct val="100000"/>
              </a:lnSpc>
              <a:spcBef>
                <a:spcPts val="0"/>
              </a:spcBef>
              <a:spcAft>
                <a:spcPts val="0"/>
              </a:spcAft>
              <a:buClrTx/>
              <a:buSzTx/>
              <a:buFontTx/>
              <a:buNone/>
              <a:tabLst/>
              <a:defRPr/>
            </a:pPr>
            <a:r>
              <a:rPr lang="en-US" b="1" i="1"/>
              <a:t>Objective of</a:t>
            </a:r>
            <a:r>
              <a:rPr lang="en-US" b="1" i="1" baseline="0"/>
              <a:t> this slide: </a:t>
            </a:r>
            <a:r>
              <a:rPr lang="en-US" b="0" i="0" baseline="0"/>
              <a:t>to prepare the group for individual work time</a:t>
            </a:r>
          </a:p>
          <a:p>
            <a:r>
              <a:rPr lang="en-US" i="1"/>
              <a:t> </a:t>
            </a:r>
          </a:p>
          <a:p>
            <a:r>
              <a:rPr lang="en-US" b="1" i="1"/>
              <a:t>Estimated time: </a:t>
            </a:r>
            <a:r>
              <a:rPr lang="en-US" b="0" i="0"/>
              <a:t>1 minute</a:t>
            </a:r>
          </a:p>
          <a:p>
            <a:endParaRPr lang="en-US" b="1" i="1"/>
          </a:p>
          <a:p>
            <a:r>
              <a:rPr lang="en-US" b="1" i="1"/>
              <a:t>Facilitator says:</a:t>
            </a:r>
          </a:p>
          <a:p>
            <a:pPr marL="171450" indent="-171450">
              <a:buFont typeface="Arial" panose="020B0604020202020204" pitchFamily="34" charset="0"/>
              <a:buChar char="•"/>
            </a:pPr>
            <a:r>
              <a:rPr lang="en-US"/>
              <a:t>These</a:t>
            </a:r>
            <a:r>
              <a:rPr lang="en-US" baseline="0"/>
              <a:t> eight steps are connected to some of the summer actions suggested in your action planner.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Specifically, take a look at the summer communication and the teaching team leadership next steps on page 3: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Prepare written materials/talking points for the team to understand team structure and roles, vision, and goals.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Establish weekly schedule for meeting(s) with your whole team and each team teacher; clarify purpose for each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Create standing agendas for meetings with whole team and each team teacher—and norms</a:t>
            </a:r>
            <a:endParaRPr lang="en-US" b="1" baseline="0"/>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a:t>[Show participants two sample team meeting agendas—one for analyzing student work and one for analyzing data.]</a:t>
            </a:r>
          </a:p>
          <a:p>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39</a:t>
            </a:fld>
            <a:endParaRPr lang="en-US"/>
          </a:p>
        </p:txBody>
      </p:sp>
    </p:spTree>
    <p:extLst>
      <p:ext uri="{BB962C8B-B14F-4D97-AF65-F5344CB8AC3E}">
        <p14:creationId xmlns:p14="http://schemas.microsoft.com/office/powerpoint/2010/main" val="1403178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a:p>
          <a:p>
            <a:pPr marL="0" marR="0" indent="0" algn="l" defTabSz="914400" rtl="0" eaLnBrk="1" fontAlgn="auto" latinLnBrk="0" hangingPunct="1">
              <a:lnSpc>
                <a:spcPct val="100000"/>
              </a:lnSpc>
              <a:spcBef>
                <a:spcPts val="0"/>
              </a:spcBef>
              <a:spcAft>
                <a:spcPts val="0"/>
              </a:spcAft>
              <a:buClrTx/>
              <a:buSzTx/>
              <a:buFontTx/>
              <a:buNone/>
              <a:tabLst/>
              <a:defRPr/>
            </a:pPr>
            <a:r>
              <a:rPr lang="en-US" b="1" i="1"/>
              <a:t>Objective of this slide:</a:t>
            </a:r>
            <a:r>
              <a:rPr lang="en-US" b="0" i="0"/>
              <a:t> review ILE framework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a:p>
          <a:p>
            <a:pPr marL="0" marR="0" indent="0" algn="l" defTabSz="914400" rtl="0" eaLnBrk="1" fontAlgn="auto" latinLnBrk="0" hangingPunct="1">
              <a:lnSpc>
                <a:spcPct val="100000"/>
              </a:lnSpc>
              <a:spcBef>
                <a:spcPts val="0"/>
              </a:spcBef>
              <a:spcAft>
                <a:spcPts val="0"/>
              </a:spcAft>
              <a:buClrTx/>
              <a:buSzTx/>
              <a:buFontTx/>
              <a:buNone/>
              <a:tabLst/>
              <a:defRPr/>
            </a:pPr>
            <a:r>
              <a:rPr lang="en-US" b="1" i="1"/>
              <a:t>Estimated time: </a:t>
            </a:r>
            <a:r>
              <a:rPr lang="en-US" b="0" i="0"/>
              <a:t>&lt;1 minute</a:t>
            </a:r>
          </a:p>
          <a:p>
            <a:endParaRPr lang="en-US" b="1" i="1"/>
          </a:p>
          <a:p>
            <a:r>
              <a:rPr lang="en-US" b="1" i="1"/>
              <a:t>Facilitator says:</a:t>
            </a:r>
          </a:p>
          <a:p>
            <a:pPr marL="171450" indent="-171450">
              <a:buFont typeface="Arial" panose="020B0604020202020204" pitchFamily="34" charset="0"/>
              <a:buChar char="•"/>
            </a:pPr>
            <a:r>
              <a:rPr lang="en-US" b="0" i="0"/>
              <a:t>Today we’re going to focus in on two key elements of the Instructional Leadership and Excellence framework, </a:t>
            </a:r>
          </a:p>
          <a:p>
            <a:pPr marL="628650" lvl="1" indent="-171450">
              <a:buFont typeface="Arial" panose="020B0604020202020204" pitchFamily="34" charset="0"/>
              <a:buChar char="•"/>
            </a:pPr>
            <a:r>
              <a:rPr lang="en-US" b="0" i="0"/>
              <a:t>[</a:t>
            </a:r>
            <a:r>
              <a:rPr lang="en-US" b="0" i="0" baseline="0"/>
              <a:t>Click</a:t>
            </a:r>
            <a:r>
              <a:rPr lang="en-US" b="0" i="0"/>
              <a:t>] Launching and Leading a Team and Building Team Cohesion </a:t>
            </a:r>
          </a:p>
          <a:p>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4</a:t>
            </a:fld>
            <a:endParaRPr lang="en-US"/>
          </a:p>
        </p:txBody>
      </p:sp>
    </p:spTree>
    <p:extLst>
      <p:ext uri="{BB962C8B-B14F-4D97-AF65-F5344CB8AC3E}">
        <p14:creationId xmlns:p14="http://schemas.microsoft.com/office/powerpoint/2010/main" val="28707930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a:p>
          <a:p>
            <a:pPr marL="0" marR="0" indent="0" algn="l" defTabSz="914400" rtl="0" eaLnBrk="1" fontAlgn="auto" latinLnBrk="0" hangingPunct="1">
              <a:lnSpc>
                <a:spcPct val="100000"/>
              </a:lnSpc>
              <a:spcBef>
                <a:spcPts val="0"/>
              </a:spcBef>
              <a:spcAft>
                <a:spcPts val="0"/>
              </a:spcAft>
              <a:buClrTx/>
              <a:buSzTx/>
              <a:buFontTx/>
              <a:buNone/>
              <a:tabLst/>
              <a:defRPr/>
            </a:pPr>
            <a:r>
              <a:rPr lang="en-US" b="1" i="1"/>
              <a:t>Objective of</a:t>
            </a:r>
            <a:r>
              <a:rPr lang="en-US" b="1" i="1" baseline="0"/>
              <a:t> this slide: </a:t>
            </a:r>
            <a:r>
              <a:rPr lang="en-US" b="0" i="0" baseline="0"/>
              <a:t>to prepare the group for individual work time</a:t>
            </a:r>
          </a:p>
          <a:p>
            <a:r>
              <a:rPr lang="en-US" i="1"/>
              <a:t> </a:t>
            </a:r>
          </a:p>
          <a:p>
            <a:r>
              <a:rPr lang="en-US" b="1" i="1"/>
              <a:t>Estimated time: </a:t>
            </a:r>
            <a:r>
              <a:rPr lang="en-US" b="0" i="0"/>
              <a:t>60 minutes</a:t>
            </a:r>
          </a:p>
          <a:p>
            <a:endParaRPr lang="en-US" b="1" i="1"/>
          </a:p>
          <a:p>
            <a:pPr marL="171450" indent="-171450">
              <a:buFont typeface="Arial" panose="020B0604020202020204" pitchFamily="34" charset="0"/>
              <a:buChar char="•"/>
            </a:pPr>
            <a:endParaRPr lang="en-US" b="0" i="0"/>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40</a:t>
            </a:fld>
            <a:endParaRPr lang="en-US"/>
          </a:p>
        </p:txBody>
      </p:sp>
    </p:spTree>
    <p:extLst>
      <p:ext uri="{BB962C8B-B14F-4D97-AF65-F5344CB8AC3E}">
        <p14:creationId xmlns:p14="http://schemas.microsoft.com/office/powerpoint/2010/main" val="40322407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a:t>Facilitator: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a:t>Objective of this slide</a:t>
            </a:r>
            <a:r>
              <a:rPr lang="en-US"/>
              <a:t>: Set action steps</a:t>
            </a:r>
          </a:p>
          <a:p>
            <a:endParaRPr lang="en-US"/>
          </a:p>
          <a:p>
            <a:r>
              <a:rPr lang="en-US" b="1" i="1"/>
              <a:t>Estimated time: </a:t>
            </a:r>
            <a:r>
              <a:rPr lang="en-US"/>
              <a:t>3 minutes</a:t>
            </a:r>
          </a:p>
          <a:p>
            <a:endParaRPr lang="en-US"/>
          </a:p>
          <a:p>
            <a:r>
              <a:rPr lang="en-US" b="1" i="1"/>
              <a:t>Facilitator</a:t>
            </a:r>
            <a:r>
              <a:rPr lang="en-US" b="1" i="1" baseline="0"/>
              <a:t> says: </a:t>
            </a:r>
          </a:p>
          <a:p>
            <a:pPr marL="171450" indent="-171450">
              <a:buFont typeface="Arial" panose="020B0604020202020204" pitchFamily="34" charset="0"/>
              <a:buChar char="•"/>
            </a:pPr>
            <a:r>
              <a:rPr lang="en-US"/>
              <a:t>At the end of each of our sessions together, we will encourage you to set some actions steps for yourselves based on what you learned during the session. We will always provide some examples. You will learn and experience a lot over the course of our training, so we want to help you ensure that you take note of actionable next steps after each session so you have a plan of attack to prepare for the first day of school. </a:t>
            </a:r>
          </a:p>
        </p:txBody>
      </p:sp>
      <p:sp>
        <p:nvSpPr>
          <p:cNvPr id="4" name="Slide Number Placeholder 3"/>
          <p:cNvSpPr>
            <a:spLocks noGrp="1"/>
          </p:cNvSpPr>
          <p:nvPr>
            <p:ph type="sldNum" sz="quarter" idx="10"/>
          </p:nvPr>
        </p:nvSpPr>
        <p:spPr/>
        <p:txBody>
          <a:bodyPr/>
          <a:lstStyle/>
          <a:p>
            <a:fld id="{896ECE7F-0B4A-4070-80F6-26359A84C081}" type="slidenum">
              <a:rPr lang="en-US" smtClean="0"/>
              <a:t>41</a:t>
            </a:fld>
            <a:endParaRPr lang="en-US"/>
          </a:p>
        </p:txBody>
      </p:sp>
    </p:spTree>
    <p:extLst>
      <p:ext uri="{BB962C8B-B14F-4D97-AF65-F5344CB8AC3E}">
        <p14:creationId xmlns:p14="http://schemas.microsoft.com/office/powerpoint/2010/main" val="6262469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42</a:t>
            </a:fld>
            <a:endParaRPr lang="en-US"/>
          </a:p>
        </p:txBody>
      </p:sp>
    </p:spTree>
    <p:extLst>
      <p:ext uri="{BB962C8B-B14F-4D97-AF65-F5344CB8AC3E}">
        <p14:creationId xmlns:p14="http://schemas.microsoft.com/office/powerpoint/2010/main" val="3894779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ECE7F-0B4A-4070-80F6-26359A84C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5213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Objective of this slide: </a:t>
            </a:r>
            <a:r>
              <a:rPr lang="en-US" b="0" i="0"/>
              <a:t> To introduce the importance of building team cohesion to help achieve the common goal of teaching and learning excellence. </a:t>
            </a:r>
            <a:endParaRPr lang="en-US" b="1" i="1"/>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p>
          <a:p>
            <a:pPr marL="0" indent="0">
              <a:buFont typeface="Arial" panose="020B0604020202020204" pitchFamily="34" charset="0"/>
              <a:buNone/>
            </a:pPr>
            <a:r>
              <a:rPr lang="en-US" b="1" i="1"/>
              <a:t>Estimated</a:t>
            </a:r>
            <a:r>
              <a:rPr lang="en-US" b="1" i="1" baseline="0"/>
              <a:t> time: </a:t>
            </a:r>
            <a:r>
              <a:rPr lang="en-US" b="0" i="0" baseline="0"/>
              <a:t>1 minute</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p>
          <a:p>
            <a:pPr marL="171450" indent="-171450">
              <a:buFont typeface="Arial" panose="020B0604020202020204" pitchFamily="34" charset="0"/>
              <a:buChar char="•"/>
            </a:pPr>
            <a:r>
              <a:rPr lang="en-US" b="0" i="0" baseline="0"/>
              <a:t>Establishing team cohesion will help you and your team collaborate productively to achieve your teaching and learning goals.</a:t>
            </a:r>
          </a:p>
          <a:p>
            <a:pPr marL="171450" indent="-171450">
              <a:buFont typeface="Arial" panose="020B0604020202020204" pitchFamily="34" charset="0"/>
              <a:buChar char="•"/>
            </a:pPr>
            <a:r>
              <a:rPr lang="en-US"/>
              <a:t>In many ways, this element of leadership can be the most fun, but also one of the most challenging, because it is crucial to start team relationships off on the right foot. Begin early to build positive, supportive, collaborative relationships, so that addressing challenges in the team becomes straightforward, routine, and less emotionally fraught.</a:t>
            </a:r>
          </a:p>
          <a:p>
            <a:pPr marL="171450" indent="-171450">
              <a:buFont typeface="Arial" panose="020B0604020202020204" pitchFamily="34" charset="0"/>
              <a:buChar char="•"/>
            </a:pPr>
            <a:r>
              <a:rPr lang="en-US" b="0" i="0" baseline="0"/>
              <a:t>Building team cohesion includes planning, communicating, executing, and improving how you will:</a:t>
            </a:r>
          </a:p>
          <a:p>
            <a:pPr marL="628650" lvl="1" indent="-171450">
              <a:buFont typeface="Arial" panose="020B0604020202020204" pitchFamily="34" charset="0"/>
              <a:buChar char="•"/>
            </a:pPr>
            <a:r>
              <a:rPr lang="en-US" b="0" i="0" baseline="0"/>
              <a:t>[Click] Build relationships</a:t>
            </a:r>
          </a:p>
          <a:p>
            <a:pPr marL="628650" lvl="1" indent="-171450">
              <a:buFont typeface="Arial" panose="020B0604020202020204" pitchFamily="34" charset="0"/>
              <a:buChar char="•"/>
            </a:pPr>
            <a:r>
              <a:rPr lang="en-US" b="0" i="0" baseline="0"/>
              <a:t>[Click] collaborate</a:t>
            </a:r>
          </a:p>
          <a:p>
            <a:pPr marL="628650" lvl="1" indent="-171450">
              <a:buFont typeface="Arial" panose="020B0604020202020204" pitchFamily="34" charset="0"/>
              <a:buChar char="•"/>
            </a:pPr>
            <a:r>
              <a:rPr lang="en-US" b="0" i="0" baseline="0"/>
              <a:t>[Click] address challenges </a:t>
            </a:r>
          </a:p>
          <a:p>
            <a:pPr marL="628650" lvl="1" indent="-171450">
              <a:buFont typeface="Arial" panose="020B0604020202020204" pitchFamily="34" charset="0"/>
              <a:buChar char="•"/>
            </a:pPr>
            <a:r>
              <a:rPr lang="en-US" b="0" i="0" baseline="0"/>
              <a:t>[Click] and celebrate successes</a:t>
            </a:r>
          </a:p>
          <a:p>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5</a:t>
            </a:fld>
            <a:endParaRPr lang="en-US"/>
          </a:p>
        </p:txBody>
      </p:sp>
    </p:spTree>
    <p:extLst>
      <p:ext uri="{BB962C8B-B14F-4D97-AF65-F5344CB8AC3E}">
        <p14:creationId xmlns:p14="http://schemas.microsoft.com/office/powerpoint/2010/main" val="190458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Objective of this slide: </a:t>
            </a:r>
            <a:r>
              <a:rPr lang="en-US" b="0" i="0"/>
              <a:t>To introduce five tactics for building relationships with team members.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p>
          <a:p>
            <a:pPr marL="0" indent="0">
              <a:buFont typeface="Arial" panose="020B0604020202020204" pitchFamily="34" charset="0"/>
              <a:buNone/>
            </a:pPr>
            <a:r>
              <a:rPr lang="en-US" b="1" i="1"/>
              <a:t>Estimated</a:t>
            </a:r>
            <a:r>
              <a:rPr lang="en-US" b="1" i="1" baseline="0"/>
              <a:t> time: </a:t>
            </a:r>
            <a:r>
              <a:rPr lang="en-US" b="0" i="0" baseline="0"/>
              <a:t>1 minute</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endParaRPr lang="en-US" b="0" i="0" baseline="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a:t>We all know it is important to build and maintain strong relationships with our team members.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a:t>In the work you are embarking on, trust is very important. You will need to earn your team teachers’ trust that the feedback you are giving them is developmental and not punitive, and that the conversations you are having are confidential. You are working together as a team to improve your students’ learning.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a:t>And you are there to help each other. As an MCL, you are working to bring out the best in your team teachers. But at the same time, they are also helping you to become a better MCL. To have a reciprocal relationship like that, you have to have built strong relationships with the teachers on your team.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a:t>So you and your team will need to build a common language to ensure common understanding and keep everyone on the same page.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a:t>Again—the work you are taking on is not going to be easy. You will have challenging and difficult days. But by building strong connections with your team, you all will be able to work together, help one another out, and increase your ability to handle problems. Essentially, you’ll be increasing your durability.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a:t>These five tactics, vulnerability, proximity, presence, similarity, and safe space, can help you build relationships quickly. </a:t>
            </a:r>
          </a:p>
          <a:p>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6</a:t>
            </a:fld>
            <a:endParaRPr lang="en-US"/>
          </a:p>
        </p:txBody>
      </p:sp>
    </p:spTree>
    <p:extLst>
      <p:ext uri="{BB962C8B-B14F-4D97-AF65-F5344CB8AC3E}">
        <p14:creationId xmlns:p14="http://schemas.microsoft.com/office/powerpoint/2010/main" val="3679234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Objective of this slide:</a:t>
            </a:r>
            <a:r>
              <a:rPr lang="en-US" b="0" i="0"/>
              <a:t> To introduce vulnerability as a tactic for building connections.</a:t>
            </a:r>
          </a:p>
          <a:p>
            <a:pPr marL="0" indent="0">
              <a:buFont typeface="Arial" panose="020B0604020202020204" pitchFamily="34" charset="0"/>
              <a:buNone/>
            </a:pPr>
            <a:endParaRPr lang="en-US" b="0" i="0"/>
          </a:p>
          <a:p>
            <a:pPr marL="0" indent="0">
              <a:buFont typeface="Arial" panose="020B0604020202020204" pitchFamily="34" charset="0"/>
              <a:buNone/>
            </a:pPr>
            <a:r>
              <a:rPr lang="en-US" b="1" i="1"/>
              <a:t>Estimated</a:t>
            </a:r>
            <a:r>
              <a:rPr lang="en-US" b="1" i="1" baseline="0"/>
              <a:t> time:</a:t>
            </a:r>
            <a:r>
              <a:rPr lang="en-US" b="0" i="0" baseline="0"/>
              <a:t> 2 minutes</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endParaRPr lang="en-US" b="0" i="0" baseline="0"/>
          </a:p>
          <a:p>
            <a:pPr marL="171450" indent="-171450">
              <a:buFont typeface="Arial" panose="020B0604020202020204" pitchFamily="34" charset="0"/>
              <a:buChar char="•"/>
            </a:pPr>
            <a:r>
              <a:rPr lang="en-US" b="0" i="0"/>
              <a:t>What</a:t>
            </a:r>
            <a:r>
              <a:rPr lang="en-US" b="0" i="0" baseline="0"/>
              <a:t> do you all think of when you hear the word “vulnerability”?</a:t>
            </a:r>
          </a:p>
          <a:p>
            <a:pPr marL="628650" lvl="1" indent="-171450">
              <a:buFont typeface="Arial" panose="020B0604020202020204" pitchFamily="34" charset="0"/>
              <a:buChar char="•"/>
            </a:pPr>
            <a:r>
              <a:rPr lang="en-US" b="0" i="0" baseline="0"/>
              <a:t>[Listen for:</a:t>
            </a:r>
          </a:p>
          <a:p>
            <a:pPr marL="1085850" lvl="2" indent="-171450">
              <a:buFont typeface="Arial" panose="020B0604020202020204" pitchFamily="34" charset="0"/>
              <a:buChar char="•"/>
            </a:pPr>
            <a:r>
              <a:rPr lang="en-US" b="0" i="0" baseline="0"/>
              <a:t>Weakness</a:t>
            </a:r>
          </a:p>
          <a:p>
            <a:pPr marL="1085850" lvl="2" indent="-171450">
              <a:buFont typeface="Arial" panose="020B0604020202020204" pitchFamily="34" charset="0"/>
              <a:buChar char="•"/>
            </a:pPr>
            <a:r>
              <a:rPr lang="en-US" b="0" i="0" baseline="0"/>
              <a:t>Achilles heel]</a:t>
            </a:r>
            <a:endParaRPr lang="en-US" b="0" i="0"/>
          </a:p>
          <a:p>
            <a:pPr marL="171450" indent="-171450">
              <a:buFont typeface="Arial" panose="020B0604020202020204" pitchFamily="34" charset="0"/>
              <a:buChar char="•"/>
            </a:pPr>
            <a:r>
              <a:rPr lang="en-US"/>
              <a:t>[Click] But </a:t>
            </a:r>
            <a:r>
              <a:rPr lang="en-US" baseline="0"/>
              <a:t>e</a:t>
            </a:r>
            <a:r>
              <a:rPr lang="en-US"/>
              <a:t>xposing</a:t>
            </a:r>
            <a:r>
              <a:rPr lang="en-US" baseline="0"/>
              <a:t> inner fears and weaknesses, or being vulnerable, doesn’t make you look weak. Being vulnerable can actually help other people trust you, because you are putting yourself “out there.”</a:t>
            </a:r>
          </a:p>
          <a:p>
            <a:pPr marL="171450" indent="-171450">
              <a:buFont typeface="Arial" panose="020B0604020202020204" pitchFamily="34" charset="0"/>
              <a:buChar char="•"/>
            </a:pPr>
            <a:r>
              <a:rPr lang="en-US" baseline="0"/>
              <a:t>[Click] It can also make you easier to relate to—you aren’t perfect, you’ve made mistakes, and you have areas for development as well.</a:t>
            </a:r>
          </a:p>
          <a:p>
            <a:pPr marL="171450" indent="-171450">
              <a:buFont typeface="Arial" panose="020B0604020202020204" pitchFamily="34" charset="0"/>
              <a:buChar char="•"/>
            </a:pPr>
            <a:r>
              <a:rPr lang="en-US" baseline="0"/>
              <a:t>Research has shown that when one person in a relationship is vulnerable, the other one is more likely to “lower the wall” and let down their guard as well, which helps build openness and honesty in the relationship.   </a:t>
            </a:r>
          </a:p>
          <a:p>
            <a:pPr marL="171450" indent="-171450">
              <a:buFont typeface="Arial" panose="020B0604020202020204" pitchFamily="34" charset="0"/>
              <a:buChar char="•"/>
            </a:pPr>
            <a:r>
              <a:rPr lang="en-US" baseline="0"/>
              <a:t>So how can you work on becoming more open about your challenges, and therefore more approachable? You can shift your conversations from being more transactional to more connective. What do we mean by this?</a:t>
            </a:r>
          </a:p>
          <a:p>
            <a:pPr marL="171450" indent="-171450">
              <a:buFont typeface="Arial" panose="020B0604020202020204" pitchFamily="34" charset="0"/>
              <a:buChar char="•"/>
            </a:pPr>
            <a:r>
              <a:rPr lang="en-US" baseline="0"/>
              <a:t>[Click] We’ve drawn a scale here from most transactional [point towards the left] to most connective [point towards the right].  Statements that are transactional don’t reveal any vulnerability, but connective statements do. To help explain this, here are a few examples.</a:t>
            </a:r>
          </a:p>
          <a:p>
            <a:pPr marL="628650" lvl="1" indent="-171450">
              <a:buFont typeface="Arial" panose="020B0604020202020204" pitchFamily="34" charset="0"/>
              <a:buChar char="•"/>
            </a:pPr>
            <a:r>
              <a:rPr lang="en-US" baseline="0"/>
              <a:t>[Click] Phatic statements are the most basic, transactional statements, often said automatically without thinking, and without revealing any information about yourself.  For example, when you first run into someone, you often ask “How are you?” automatically.  </a:t>
            </a:r>
          </a:p>
          <a:p>
            <a:pPr marL="628650" lvl="1" indent="-171450">
              <a:buFont typeface="Arial" panose="020B0604020202020204" pitchFamily="34" charset="0"/>
              <a:buChar char="•"/>
            </a:pPr>
            <a:r>
              <a:rPr lang="en-US" baseline="0"/>
              <a:t>[Click] The next set of transactional statements are factual statements. These reveal some information about yourself personally, but usually don’t make you vulnerable. For example,  “I’m originally from Long Island,” would be a factual statement.</a:t>
            </a:r>
          </a:p>
          <a:p>
            <a:pPr marL="628650" lvl="1" indent="-171450">
              <a:buFont typeface="Arial" panose="020B0604020202020204" pitchFamily="34" charset="0"/>
              <a:buChar char="•"/>
            </a:pPr>
            <a:r>
              <a:rPr lang="en-US" baseline="0"/>
              <a:t>[Click] Evaluative statements provide opinions or preferences. This is starting to move away from the transactional to the connective. Providing an opinion can potentially be vulnerable if it results in disagreement, but the risks are still very low. For example,  “The keynote speaker was very informative” would be an evaluative statement.</a:t>
            </a:r>
          </a:p>
          <a:p>
            <a:pPr marL="628650" lvl="1" indent="-171450">
              <a:buFont typeface="Arial" panose="020B0604020202020204" pitchFamily="34" charset="0"/>
              <a:buChar char="•"/>
            </a:pPr>
            <a:r>
              <a:rPr lang="en-US" baseline="0"/>
              <a:t>[Click] Gut-level statements are statements that reveal feelings. We usually reserve gut-level statements for people we’re closest to. For example, “This is such a great presentation, I really wish you were here to see this” would be considered a gut-level statement. </a:t>
            </a:r>
          </a:p>
          <a:p>
            <a:pPr marL="628650" lvl="1" indent="-171450">
              <a:buFont typeface="Arial" panose="020B0604020202020204" pitchFamily="34" charset="0"/>
              <a:buChar char="•"/>
            </a:pPr>
            <a:r>
              <a:rPr lang="en-US" baseline="0"/>
              <a:t>[Click] Finally, there are peak statements, truly making yourself vulnerable by providing deeply revealing feelings and putting yourself at most risk for how the other person would respond. For example, “A few years ago, I was really struggling with classroom management and had to get a lot of advice from my department chair to get my classroom on track. It felt so awful to not know how to make things better.”</a:t>
            </a:r>
          </a:p>
          <a:p>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7</a:t>
            </a:fld>
            <a:endParaRPr lang="en-US"/>
          </a:p>
        </p:txBody>
      </p:sp>
    </p:spTree>
    <p:extLst>
      <p:ext uri="{BB962C8B-B14F-4D97-AF65-F5344CB8AC3E}">
        <p14:creationId xmlns:p14="http://schemas.microsoft.com/office/powerpoint/2010/main" val="91702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Facilitator: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Objective of this slide:</a:t>
            </a:r>
            <a:r>
              <a:rPr lang="en-US" b="0" i="0"/>
              <a:t> To practice vulnerability as a tactic for building connections.</a:t>
            </a:r>
          </a:p>
          <a:p>
            <a:pPr marL="0" indent="0">
              <a:buFont typeface="Arial" panose="020B0604020202020204" pitchFamily="34" charset="0"/>
              <a:buNone/>
            </a:pPr>
            <a:endParaRPr lang="en-US" b="0" i="0"/>
          </a:p>
          <a:p>
            <a:pPr marL="0" indent="0">
              <a:buFont typeface="Arial" panose="020B0604020202020204" pitchFamily="34" charset="0"/>
              <a:buNone/>
            </a:pPr>
            <a:r>
              <a:rPr lang="en-US" b="1" i="1"/>
              <a:t>Estimated</a:t>
            </a:r>
            <a:r>
              <a:rPr lang="en-US" b="1" i="1" baseline="0"/>
              <a:t> time:</a:t>
            </a:r>
            <a:r>
              <a:rPr lang="en-US" b="0" i="0" baseline="0"/>
              <a:t> 4 minutes</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endParaRPr lang="en-US" b="0" i="0" baseline="0"/>
          </a:p>
          <a:p>
            <a:pPr marL="171450" lvl="0" indent="-171450">
              <a:buFont typeface="Arial" panose="020B0604020202020204" pitchFamily="34" charset="0"/>
              <a:buChar char="•"/>
            </a:pPr>
            <a:r>
              <a:rPr lang="en-US" baseline="0"/>
              <a:t>Turn to the person on your left. Each of you come up with a gut-level or peak statement that you could use to make yourself more approachable in a conversation with a team teacher about her struggles. </a:t>
            </a:r>
            <a:endParaRPr lang="en-US"/>
          </a:p>
          <a:p>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8</a:t>
            </a:fld>
            <a:endParaRPr lang="en-US"/>
          </a:p>
        </p:txBody>
      </p:sp>
    </p:spTree>
    <p:extLst>
      <p:ext uri="{BB962C8B-B14F-4D97-AF65-F5344CB8AC3E}">
        <p14:creationId xmlns:p14="http://schemas.microsoft.com/office/powerpoint/2010/main" val="2505316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Facilitator:</a:t>
            </a:r>
          </a:p>
          <a:p>
            <a:pPr marL="0" indent="0">
              <a:buFont typeface="Arial" panose="020B0604020202020204" pitchFamily="34" charset="0"/>
              <a:buNone/>
            </a:pPr>
            <a:endParaRPr lang="en-US" b="1" i="1"/>
          </a:p>
          <a:p>
            <a:pPr marL="0" indent="0">
              <a:buFont typeface="Arial" panose="020B0604020202020204" pitchFamily="34" charset="0"/>
              <a:buNone/>
            </a:pPr>
            <a:r>
              <a:rPr lang="en-US" b="1" i="1"/>
              <a:t>Objective of this slide:</a:t>
            </a:r>
            <a:r>
              <a:rPr lang="en-US" b="0" i="0"/>
              <a:t> To introduce proximity as a tactic for building connections.</a:t>
            </a:r>
          </a:p>
          <a:p>
            <a:pPr marL="0" indent="0">
              <a:buFont typeface="Arial" panose="020B0604020202020204" pitchFamily="34" charset="0"/>
              <a:buNone/>
            </a:pPr>
            <a:endParaRPr lang="en-US" b="0" i="0"/>
          </a:p>
          <a:p>
            <a:pPr marL="0" indent="0">
              <a:buFont typeface="Arial" panose="020B0604020202020204" pitchFamily="34" charset="0"/>
              <a:buNone/>
            </a:pPr>
            <a:r>
              <a:rPr lang="en-US" b="1" i="1"/>
              <a:t>Estimated</a:t>
            </a:r>
            <a:r>
              <a:rPr lang="en-US" b="1" i="1" baseline="0"/>
              <a:t> time:</a:t>
            </a:r>
            <a:r>
              <a:rPr lang="en-US" b="0" i="0" baseline="0"/>
              <a:t> 2 minutes</a:t>
            </a:r>
          </a:p>
          <a:p>
            <a:pPr marL="0" indent="0">
              <a:buFont typeface="Arial" panose="020B0604020202020204" pitchFamily="34" charset="0"/>
              <a:buNone/>
            </a:pPr>
            <a:endParaRPr lang="en-US" b="1" i="1" baseline="0"/>
          </a:p>
          <a:p>
            <a:pPr marL="0" indent="0">
              <a:buFont typeface="Arial" panose="020B0604020202020204" pitchFamily="34" charset="0"/>
              <a:buNone/>
            </a:pPr>
            <a:r>
              <a:rPr lang="en-US" b="1" i="1" baseline="0"/>
              <a:t>Facilitator says:</a:t>
            </a:r>
            <a:endParaRPr lang="en-US" b="0" i="0" baseline="0"/>
          </a:p>
          <a:p>
            <a:pPr marL="171450" indent="-171450">
              <a:buFont typeface="Arial" panose="020B0604020202020204" pitchFamily="34" charset="0"/>
              <a:buChar char="•"/>
            </a:pPr>
            <a:r>
              <a:rPr lang="en-US"/>
              <a:t>Proximity can also be used as a way to build connections.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[Click] Spontaneous communications are unplanned, ordinary conversations and exchanges that occur when people interact just because they happen to be in the same place at the same time; proximity helps increase that likelihood. These are important because the casual conversations and interactions create social glue that eventually enable people to form deeper connections and relationships.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[Click] But don’t feel obligated to engage in conversation every time you run into someone in the hallway or break room (we know we don’t have time for that!)  Even passive contact, which increases through proximity, has been shown to build relationships.  </a:t>
            </a:r>
            <a:endParaRPr lang="en-US"/>
          </a:p>
          <a:p>
            <a:pPr marL="171450" indent="-171450">
              <a:buFont typeface="Arial" panose="020B0604020202020204" pitchFamily="34" charset="0"/>
              <a:buChar char="•"/>
            </a:pPr>
            <a:r>
              <a:rPr lang="en-US"/>
              <a:t>[Click] So what are some ways that you can apply proximity to building connections?</a:t>
            </a:r>
          </a:p>
          <a:p>
            <a:pPr marL="628650" lvl="1" indent="-171450">
              <a:buFont typeface="Arial" panose="020B0604020202020204" pitchFamily="34" charset="0"/>
              <a:buChar char="•"/>
            </a:pPr>
            <a:r>
              <a:rPr lang="en-US"/>
              <a:t>[Listen for:</a:t>
            </a:r>
            <a:r>
              <a:rPr lang="en-US" baseline="0"/>
              <a:t> </a:t>
            </a:r>
            <a:r>
              <a:rPr lang="en-US"/>
              <a:t>Classrooms—are</a:t>
            </a:r>
            <a:r>
              <a:rPr lang="en-US" baseline="0"/>
              <a:t> there ways you can arrange your classrooms so that you and your team teachers are close to one another instead of opposite ends of the building?]</a:t>
            </a:r>
          </a:p>
          <a:p>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9</a:t>
            </a:fld>
            <a:endParaRPr lang="en-US"/>
          </a:p>
        </p:txBody>
      </p:sp>
    </p:spTree>
    <p:extLst>
      <p:ext uri="{BB962C8B-B14F-4D97-AF65-F5344CB8AC3E}">
        <p14:creationId xmlns:p14="http://schemas.microsoft.com/office/powerpoint/2010/main" val="107989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6FC818-2A56-4B15-A621-771042A30073}"/>
              </a:ext>
            </a:extLst>
          </p:cNvPr>
          <p:cNvSpPr/>
          <p:nvPr userDrawn="1"/>
        </p:nvSpPr>
        <p:spPr>
          <a:xfrm>
            <a:off x="0" y="3366655"/>
            <a:ext cx="4479989" cy="3487341"/>
          </a:xfrm>
          <a:prstGeom prst="rect">
            <a:avLst/>
          </a:prstGeom>
          <a:solidFill>
            <a:srgbClr val="3FA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BA598FC-731D-4A66-AC9A-CDE02D6E91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4749" y="3366655"/>
            <a:ext cx="4679251" cy="3487341"/>
          </a:xfrm>
          <a:prstGeom prst="rect">
            <a:avLst/>
          </a:prstGeom>
        </p:spPr>
      </p:pic>
      <p:sp>
        <p:nvSpPr>
          <p:cNvPr id="12" name="TextBox 11">
            <a:extLst>
              <a:ext uri="{FF2B5EF4-FFF2-40B4-BE49-F238E27FC236}">
                <a16:creationId xmlns:a16="http://schemas.microsoft.com/office/drawing/2014/main" id="{64CCD650-7A81-48EA-B0BA-D31E87070949}"/>
              </a:ext>
            </a:extLst>
          </p:cNvPr>
          <p:cNvSpPr txBox="1"/>
          <p:nvPr userDrawn="1"/>
        </p:nvSpPr>
        <p:spPr>
          <a:xfrm>
            <a:off x="2078785" y="6271169"/>
            <a:ext cx="2321469" cy="430887"/>
          </a:xfrm>
          <a:prstGeom prst="rect">
            <a:avLst/>
          </a:prstGeom>
          <a:noFill/>
        </p:spPr>
        <p:txBody>
          <a:bodyPr wrap="none" rtlCol="0">
            <a:spAutoFit/>
          </a:bodyPr>
          <a:lstStyle/>
          <a:p>
            <a:r>
              <a:rPr lang="en-US" sz="1100" b="0">
                <a:solidFill>
                  <a:schemeClr val="bg1"/>
                </a:solidFill>
              </a:rPr>
              <a:t>To copy or adapt this material, see </a:t>
            </a:r>
          </a:p>
          <a:p>
            <a:r>
              <a:rPr lang="en-US" sz="1100" b="0">
                <a:solidFill>
                  <a:schemeClr val="bg1"/>
                </a:solidFill>
              </a:rPr>
              <a:t>OpportunityCulture.org/terms-of-use</a:t>
            </a:r>
          </a:p>
        </p:txBody>
      </p:sp>
      <p:sp>
        <p:nvSpPr>
          <p:cNvPr id="16" name="Text Placeholder 10">
            <a:extLst>
              <a:ext uri="{FF2B5EF4-FFF2-40B4-BE49-F238E27FC236}">
                <a16:creationId xmlns:a16="http://schemas.microsoft.com/office/drawing/2014/main" id="{F6C63DF8-3942-48E5-A7EF-394502821DC5}"/>
              </a:ext>
            </a:extLst>
          </p:cNvPr>
          <p:cNvSpPr>
            <a:spLocks noGrp="1"/>
          </p:cNvSpPr>
          <p:nvPr>
            <p:ph type="body" sz="quarter" idx="17" hasCustomPrompt="1"/>
          </p:nvPr>
        </p:nvSpPr>
        <p:spPr>
          <a:xfrm>
            <a:off x="258509" y="1427702"/>
            <a:ext cx="8675284" cy="1048869"/>
          </a:xfrm>
          <a:prstGeom prst="rect">
            <a:avLst/>
          </a:prstGeom>
        </p:spPr>
        <p:txBody>
          <a:bodyPr anchor="ctr">
            <a:noAutofit/>
          </a:bodyPr>
          <a:lstStyle>
            <a:lvl1pPr>
              <a:buFontTx/>
              <a:buNone/>
              <a:defRPr sz="4000" b="1" baseline="0">
                <a:solidFill>
                  <a:srgbClr val="3FAB9B"/>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pic>
        <p:nvPicPr>
          <p:cNvPr id="11" name="Picture 10">
            <a:extLst>
              <a:ext uri="{FF2B5EF4-FFF2-40B4-BE49-F238E27FC236}">
                <a16:creationId xmlns:a16="http://schemas.microsoft.com/office/drawing/2014/main" id="{D2447F89-A2CF-442E-95E8-96678FC574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6195693"/>
            <a:ext cx="1861888" cy="581840"/>
          </a:xfrm>
          <a:prstGeom prst="rect">
            <a:avLst/>
          </a:prstGeom>
        </p:spPr>
      </p:pic>
      <p:pic>
        <p:nvPicPr>
          <p:cNvPr id="17" name="Picture 16">
            <a:extLst>
              <a:ext uri="{FF2B5EF4-FFF2-40B4-BE49-F238E27FC236}">
                <a16:creationId xmlns:a16="http://schemas.microsoft.com/office/drawing/2014/main" id="{00B30177-FBAE-4BCC-8B9C-553D05D5BC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8551" y="205071"/>
            <a:ext cx="7315200" cy="497498"/>
          </a:xfrm>
          <a:prstGeom prst="rect">
            <a:avLst/>
          </a:prstGeom>
        </p:spPr>
      </p:pic>
    </p:spTree>
    <p:extLst>
      <p:ext uri="{BB962C8B-B14F-4D97-AF65-F5344CB8AC3E}">
        <p14:creationId xmlns:p14="http://schemas.microsoft.com/office/powerpoint/2010/main" val="386488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 Teal">
    <p:spTree>
      <p:nvGrpSpPr>
        <p:cNvPr id="1" name=""/>
        <p:cNvGrpSpPr/>
        <p:nvPr/>
      </p:nvGrpSpPr>
      <p:grpSpPr>
        <a:xfrm>
          <a:off x="0" y="0"/>
          <a:ext cx="0" cy="0"/>
          <a:chOff x="0" y="0"/>
          <a:chExt cx="0" cy="0"/>
        </a:xfrm>
      </p:grpSpPr>
      <p:sp>
        <p:nvSpPr>
          <p:cNvPr id="14" name="Chart Placeholder 2">
            <a:extLst>
              <a:ext uri="{FF2B5EF4-FFF2-40B4-BE49-F238E27FC236}">
                <a16:creationId xmlns:a16="http://schemas.microsoft.com/office/drawing/2014/main" id="{F54C192B-8AE5-41BB-B230-A4522DAB90B6}"/>
              </a:ext>
            </a:extLst>
          </p:cNvPr>
          <p:cNvSpPr>
            <a:spLocks noGrp="1"/>
          </p:cNvSpPr>
          <p:nvPr>
            <p:ph type="chart" sz="quarter" idx="18"/>
          </p:nvPr>
        </p:nvSpPr>
        <p:spPr>
          <a:xfrm>
            <a:off x="723207" y="1415524"/>
            <a:ext cx="7815851" cy="4592638"/>
          </a:xfrm>
          <a:prstGeom prst="rect">
            <a:avLst/>
          </a:prstGeom>
        </p:spPr>
        <p:txBody>
          <a:bodyPr/>
          <a:lstStyle/>
          <a:p>
            <a:endParaRPr lang="en-US"/>
          </a:p>
        </p:txBody>
      </p:sp>
      <p:sp>
        <p:nvSpPr>
          <p:cNvPr id="15" name="Text Placeholder 10">
            <a:extLst>
              <a:ext uri="{FF2B5EF4-FFF2-40B4-BE49-F238E27FC236}">
                <a16:creationId xmlns:a16="http://schemas.microsoft.com/office/drawing/2014/main" id="{993B6066-92B4-434B-BB1F-54E6575CE642}"/>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173706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Te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6878" y="1472790"/>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7378" y="1472790"/>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0">
            <a:extLst>
              <a:ext uri="{FF2B5EF4-FFF2-40B4-BE49-F238E27FC236}">
                <a16:creationId xmlns:a16="http://schemas.microsoft.com/office/drawing/2014/main" id="{635DCBAC-FADE-4A82-A094-33C4BF6F2C31}"/>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2996591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C Principle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F65E88-557D-4AC9-AD75-59B5831FB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6186" y="1327633"/>
            <a:ext cx="2285997" cy="1703702"/>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F6F45FC8-52C7-4BD2-8D71-297862A78990}"/>
              </a:ext>
            </a:extLst>
          </p:cNvPr>
          <p:cNvSpPr txBox="1"/>
          <p:nvPr userDrawn="1"/>
        </p:nvSpPr>
        <p:spPr>
          <a:xfrm>
            <a:off x="97892" y="3253516"/>
            <a:ext cx="8951515" cy="3108543"/>
          </a:xfrm>
          <a:prstGeom prst="rect">
            <a:avLst/>
          </a:prstGeom>
          <a:noFill/>
        </p:spPr>
        <p:txBody>
          <a:bodyPr wrap="square" rtlCol="0">
            <a:spAutoFit/>
          </a:bodyPr>
          <a:lstStyle/>
          <a:p>
            <a:pPr marL="0" indent="0" algn="l">
              <a:buNone/>
            </a:pPr>
            <a:r>
              <a:rPr lang="en-US" sz="2400" b="0"/>
              <a:t>1.  </a:t>
            </a:r>
            <a:r>
              <a:rPr lang="en-US" sz="2400" b="1">
                <a:solidFill>
                  <a:schemeClr val="accent2"/>
                </a:solidFill>
              </a:rPr>
              <a:t>Reach</a:t>
            </a:r>
            <a:r>
              <a:rPr lang="en-US" sz="2400">
                <a:solidFill>
                  <a:schemeClr val="accent2"/>
                </a:solidFill>
              </a:rPr>
              <a:t> </a:t>
            </a:r>
            <a:r>
              <a:rPr lang="en-US" sz="2400" b="1">
                <a:solidFill>
                  <a:schemeClr val="accent2"/>
                </a:solidFill>
              </a:rPr>
              <a:t>more students </a:t>
            </a:r>
            <a:r>
              <a:rPr lang="en-US" sz="2400"/>
              <a:t>with excellent teachers and their teams. </a:t>
            </a:r>
          </a:p>
          <a:p>
            <a:pPr marL="342900" indent="-342900" algn="l">
              <a:buAutoNum type="arabicPeriod"/>
            </a:pPr>
            <a:endParaRPr lang="en-US" sz="700"/>
          </a:p>
          <a:p>
            <a:pPr marL="0" indent="0" algn="l">
              <a:buNone/>
            </a:pPr>
            <a:r>
              <a:rPr lang="en-US" sz="2400" b="0"/>
              <a:t>2.  </a:t>
            </a:r>
            <a:r>
              <a:rPr lang="en-US" sz="2400" b="1">
                <a:solidFill>
                  <a:schemeClr val="accent2"/>
                </a:solidFill>
              </a:rPr>
              <a:t>Pay</a:t>
            </a:r>
            <a:r>
              <a:rPr lang="en-US" sz="2400">
                <a:solidFill>
                  <a:schemeClr val="accent2"/>
                </a:solidFill>
              </a:rPr>
              <a:t> </a:t>
            </a:r>
            <a:r>
              <a:rPr lang="en-US" sz="2400" b="1">
                <a:solidFill>
                  <a:schemeClr val="accent2"/>
                </a:solidFill>
              </a:rPr>
              <a:t>teachers more </a:t>
            </a:r>
            <a:r>
              <a:rPr lang="en-US" sz="2400"/>
              <a:t>for extending their reach.</a:t>
            </a:r>
          </a:p>
          <a:p>
            <a:pPr marL="342900" indent="-342900" algn="l">
              <a:buAutoNum type="arabicPeriod"/>
            </a:pPr>
            <a:endParaRPr lang="en-US" sz="700"/>
          </a:p>
          <a:p>
            <a:pPr marL="0" indent="0" algn="l">
              <a:buNone/>
            </a:pPr>
            <a:r>
              <a:rPr lang="en-US" sz="2400"/>
              <a:t>3.  Fund pay within </a:t>
            </a:r>
            <a:r>
              <a:rPr lang="en-US" sz="2400" b="1">
                <a:solidFill>
                  <a:schemeClr val="accent2"/>
                </a:solidFill>
              </a:rPr>
              <a:t>regular budgets</a:t>
            </a:r>
            <a:r>
              <a:rPr lang="en-US" sz="2400"/>
              <a:t>.</a:t>
            </a:r>
          </a:p>
          <a:p>
            <a:pPr marL="342900" indent="-342900" algn="l">
              <a:buAutoNum type="arabicPeriod"/>
            </a:pPr>
            <a:endParaRPr lang="en-US" sz="700"/>
          </a:p>
          <a:p>
            <a:pPr marL="0" indent="0" algn="l">
              <a:buNone/>
            </a:pPr>
            <a:r>
              <a:rPr lang="en-US" sz="2400"/>
              <a:t>4.  Provide protected in-school time and clarity about how to use it for </a:t>
            </a:r>
          </a:p>
          <a:p>
            <a:pPr marL="0" indent="0" algn="l">
              <a:buNone/>
            </a:pPr>
            <a:r>
              <a:rPr lang="en-US" sz="2400" b="1"/>
              <a:t>     </a:t>
            </a:r>
            <a:r>
              <a:rPr lang="en-US" sz="2400" b="1">
                <a:solidFill>
                  <a:schemeClr val="accent2"/>
                </a:solidFill>
              </a:rPr>
              <a:t>planning, collaboration, and development</a:t>
            </a:r>
            <a:r>
              <a:rPr lang="en-US" sz="2400"/>
              <a:t>. </a:t>
            </a:r>
          </a:p>
          <a:p>
            <a:pPr marL="342900" indent="-342900" algn="l">
              <a:buAutoNum type="arabicPeriod"/>
            </a:pPr>
            <a:endParaRPr lang="en-US" sz="700"/>
          </a:p>
          <a:p>
            <a:pPr marL="0" indent="0" algn="l">
              <a:buNone/>
            </a:pPr>
            <a:r>
              <a:rPr lang="en-US" sz="2400"/>
              <a:t>5.  Match </a:t>
            </a:r>
            <a:r>
              <a:rPr lang="en-US" sz="2400" b="1">
                <a:solidFill>
                  <a:schemeClr val="accent2"/>
                </a:solidFill>
              </a:rPr>
              <a:t>authority and accountability </a:t>
            </a:r>
            <a:r>
              <a:rPr lang="en-US" sz="2400"/>
              <a:t>to each person’s</a:t>
            </a:r>
          </a:p>
          <a:p>
            <a:pPr marL="0" indent="0" algn="l">
              <a:buNone/>
            </a:pPr>
            <a:r>
              <a:rPr lang="en-US" sz="2400"/>
              <a:t>     responsibilities.</a:t>
            </a:r>
          </a:p>
        </p:txBody>
      </p:sp>
      <p:sp>
        <p:nvSpPr>
          <p:cNvPr id="3" name="Rectangle 2">
            <a:extLst>
              <a:ext uri="{FF2B5EF4-FFF2-40B4-BE49-F238E27FC236}">
                <a16:creationId xmlns:a16="http://schemas.microsoft.com/office/drawing/2014/main" id="{1A09F0E4-2F7F-45A6-8B56-55EA4E3838E5}"/>
              </a:ext>
            </a:extLst>
          </p:cNvPr>
          <p:cNvSpPr/>
          <p:nvPr userDrawn="1"/>
        </p:nvSpPr>
        <p:spPr>
          <a:xfrm>
            <a:off x="0" y="1672405"/>
            <a:ext cx="6666186" cy="954107"/>
          </a:xfrm>
          <a:prstGeom prst="rect">
            <a:avLst/>
          </a:prstGeom>
          <a:solidFill>
            <a:schemeClr val="accent6">
              <a:lumMod val="20000"/>
              <a:lumOff val="80000"/>
            </a:schemeClr>
          </a:solidFill>
        </p:spPr>
        <p:txBody>
          <a:bodyPr wrap="square">
            <a:spAutoFit/>
          </a:bodyPr>
          <a:lstStyle/>
          <a:p>
            <a:pPr algn="ctr"/>
            <a:r>
              <a:rPr lang="en-US" sz="2800" b="1"/>
              <a:t>Teams of teachers and school leaders choose and tailor school models to:</a:t>
            </a:r>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Opportunity Culture Principles</a:t>
            </a:r>
          </a:p>
        </p:txBody>
      </p:sp>
    </p:spTree>
    <p:extLst>
      <p:ext uri="{BB962C8B-B14F-4D97-AF65-F5344CB8AC3E}">
        <p14:creationId xmlns:p14="http://schemas.microsoft.com/office/powerpoint/2010/main" val="42431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mon Challenge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F45FC8-52C7-4BD2-8D71-297862A78990}"/>
              </a:ext>
            </a:extLst>
          </p:cNvPr>
          <p:cNvSpPr txBox="1"/>
          <p:nvPr userDrawn="1"/>
        </p:nvSpPr>
        <p:spPr>
          <a:xfrm>
            <a:off x="4256690" y="1832408"/>
            <a:ext cx="4708635" cy="3477875"/>
          </a:xfrm>
          <a:prstGeom prst="rect">
            <a:avLst/>
          </a:prstGeom>
          <a:noFill/>
        </p:spPr>
        <p:txBody>
          <a:bodyPr wrap="square" rtlCol="0">
            <a:spAutoFit/>
          </a:bodyPr>
          <a:lstStyle/>
          <a:p>
            <a:pPr marL="342900" indent="-342900" algn="l">
              <a:buFont typeface="Arial" panose="020B0604020202020204" pitchFamily="34" charset="0"/>
              <a:buChar char="•"/>
            </a:pPr>
            <a:r>
              <a:rPr lang="en-US" sz="2400" b="0">
                <a:solidFill>
                  <a:schemeClr val="tx1"/>
                </a:solidFill>
              </a:rPr>
              <a:t>Excellent teachers have no greater reach than others.</a:t>
            </a:r>
          </a:p>
          <a:p>
            <a:pPr marL="342900" indent="-342900" algn="l">
              <a:buFont typeface="Arial" panose="020B0604020202020204" pitchFamily="34" charset="0"/>
              <a:buChar char="•"/>
            </a:pPr>
            <a:endParaRPr lang="en-US" sz="700" b="0">
              <a:solidFill>
                <a:schemeClr val="tx1"/>
              </a:solidFill>
            </a:endParaRPr>
          </a:p>
          <a:p>
            <a:pPr marL="342900" indent="-342900" algn="l">
              <a:buFont typeface="Arial" panose="020B0604020202020204" pitchFamily="34" charset="0"/>
              <a:buChar char="•"/>
            </a:pPr>
            <a:r>
              <a:rPr lang="en-US" sz="2400" b="0">
                <a:solidFill>
                  <a:schemeClr val="tx1"/>
                </a:solidFill>
              </a:rPr>
              <a:t>Students are losing excellent teachers to district jobs and other careers that pay more.</a:t>
            </a:r>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Teachers</a:t>
            </a:r>
            <a:r>
              <a:rPr lang="en-US" sz="2400" baseline="0"/>
              <a:t> work alone and don’t have the support they need. </a:t>
            </a:r>
            <a:endParaRPr lang="en-US" sz="2400"/>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Principals</a:t>
            </a:r>
            <a:r>
              <a:rPr lang="en-US" sz="2400" baseline="0"/>
              <a:t> feel overwhelmed.</a:t>
            </a:r>
            <a:endParaRPr lang="en-US" sz="2400"/>
          </a:p>
          <a:p>
            <a:pPr marL="342900" indent="-342900" algn="l">
              <a:buAutoNum type="arabicPeriod"/>
            </a:pPr>
            <a:endParaRPr lang="en-US" sz="700"/>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Common Challenges</a:t>
            </a:r>
          </a:p>
        </p:txBody>
      </p:sp>
      <p:grpSp>
        <p:nvGrpSpPr>
          <p:cNvPr id="9" name="Group 8">
            <a:extLst>
              <a:ext uri="{FF2B5EF4-FFF2-40B4-BE49-F238E27FC236}">
                <a16:creationId xmlns:a16="http://schemas.microsoft.com/office/drawing/2014/main" id="{02E4E34D-E6DD-49B3-8C40-4EE2E9D2B543}"/>
              </a:ext>
            </a:extLst>
          </p:cNvPr>
          <p:cNvGrpSpPr/>
          <p:nvPr userDrawn="1"/>
        </p:nvGrpSpPr>
        <p:grpSpPr>
          <a:xfrm>
            <a:off x="132254" y="1486028"/>
            <a:ext cx="3992957" cy="4691243"/>
            <a:chOff x="1678421" y="1436649"/>
            <a:chExt cx="3992957" cy="4691243"/>
          </a:xfrm>
        </p:grpSpPr>
        <p:sp>
          <p:nvSpPr>
            <p:cNvPr id="10" name="Rectangle: Rounded Corners 38">
              <a:extLst>
                <a:ext uri="{FF2B5EF4-FFF2-40B4-BE49-F238E27FC236}">
                  <a16:creationId xmlns:a16="http://schemas.microsoft.com/office/drawing/2014/main" id="{EE530D11-836C-40AD-872C-38AE45A08AC8}"/>
                </a:ext>
              </a:extLst>
            </p:cNvPr>
            <p:cNvSpPr/>
            <p:nvPr/>
          </p:nvSpPr>
          <p:spPr>
            <a:xfrm>
              <a:off x="1969914" y="1723147"/>
              <a:ext cx="3409971" cy="3750826"/>
            </a:xfrm>
            <a:prstGeom prst="roundRect">
              <a:avLst/>
            </a:prstGeom>
            <a:noFill/>
            <a:ln w="38100">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EDA226E6-22F4-40D1-BEE3-2C8D9F762C6D}"/>
                </a:ext>
              </a:extLst>
            </p:cNvPr>
            <p:cNvSpPr/>
            <p:nvPr/>
          </p:nvSpPr>
          <p:spPr>
            <a:xfrm>
              <a:off x="3412019" y="1436649"/>
              <a:ext cx="596118" cy="572996"/>
            </a:xfrm>
            <a:prstGeom prst="ellipse">
              <a:avLst/>
            </a:prstGeom>
            <a:solidFill>
              <a:srgbClr val="E04629"/>
            </a:solidFill>
            <a:ln>
              <a:solidFill>
                <a:srgbClr val="E04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a:t>
              </a:r>
            </a:p>
          </p:txBody>
        </p:sp>
        <p:grpSp>
          <p:nvGrpSpPr>
            <p:cNvPr id="12" name="Group 11">
              <a:extLst>
                <a:ext uri="{FF2B5EF4-FFF2-40B4-BE49-F238E27FC236}">
                  <a16:creationId xmlns:a16="http://schemas.microsoft.com/office/drawing/2014/main" id="{22BFE80A-1DDC-477B-91E0-12A6C1EDBABB}"/>
                </a:ext>
              </a:extLst>
            </p:cNvPr>
            <p:cNvGrpSpPr/>
            <p:nvPr/>
          </p:nvGrpSpPr>
          <p:grpSpPr>
            <a:xfrm>
              <a:off x="1678421" y="2132190"/>
              <a:ext cx="3992957" cy="2973211"/>
              <a:chOff x="1694184" y="2209800"/>
              <a:chExt cx="4575342" cy="3276600"/>
            </a:xfrm>
          </p:grpSpPr>
          <p:grpSp>
            <p:nvGrpSpPr>
              <p:cNvPr id="14" name="Group 13">
                <a:extLst>
                  <a:ext uri="{FF2B5EF4-FFF2-40B4-BE49-F238E27FC236}">
                    <a16:creationId xmlns:a16="http://schemas.microsoft.com/office/drawing/2014/main" id="{4CEA7962-E5A0-4723-A634-929F8D9BC8B9}"/>
                  </a:ext>
                </a:extLst>
              </p:cNvPr>
              <p:cNvGrpSpPr/>
              <p:nvPr/>
            </p:nvGrpSpPr>
            <p:grpSpPr>
              <a:xfrm>
                <a:off x="2362200" y="2209800"/>
                <a:ext cx="3276600" cy="3276600"/>
                <a:chOff x="2362200" y="2209800"/>
                <a:chExt cx="3276600" cy="3276600"/>
              </a:xfrm>
            </p:grpSpPr>
            <p:sp>
              <p:nvSpPr>
                <p:cNvPr id="21" name="Oval 20">
                  <a:extLst>
                    <a:ext uri="{FF2B5EF4-FFF2-40B4-BE49-F238E27FC236}">
                      <a16:creationId xmlns:a16="http://schemas.microsoft.com/office/drawing/2014/main" id="{6CF4775D-0079-42C0-B69B-1EFE7AEC0F81}"/>
                    </a:ext>
                  </a:extLst>
                </p:cNvPr>
                <p:cNvSpPr/>
                <p:nvPr/>
              </p:nvSpPr>
              <p:spPr>
                <a:xfrm>
                  <a:off x="32258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2" name="Oval 21">
                  <a:extLst>
                    <a:ext uri="{FF2B5EF4-FFF2-40B4-BE49-F238E27FC236}">
                      <a16:creationId xmlns:a16="http://schemas.microsoft.com/office/drawing/2014/main" id="{90D5BA3D-C51A-4D87-B19A-F3F44DCEAACE}"/>
                    </a:ext>
                  </a:extLst>
                </p:cNvPr>
                <p:cNvSpPr/>
                <p:nvPr/>
              </p:nvSpPr>
              <p:spPr>
                <a:xfrm>
                  <a:off x="40894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3" name="Oval 22">
                  <a:extLst>
                    <a:ext uri="{FF2B5EF4-FFF2-40B4-BE49-F238E27FC236}">
                      <a16:creationId xmlns:a16="http://schemas.microsoft.com/office/drawing/2014/main" id="{63C4020B-8B59-4E1F-A777-DB0403D627C7}"/>
                    </a:ext>
                  </a:extLst>
                </p:cNvPr>
                <p:cNvSpPr/>
                <p:nvPr/>
              </p:nvSpPr>
              <p:spPr>
                <a:xfrm>
                  <a:off x="4953000" y="22098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24" name="Oval 23">
                  <a:extLst>
                    <a:ext uri="{FF2B5EF4-FFF2-40B4-BE49-F238E27FC236}">
                      <a16:creationId xmlns:a16="http://schemas.microsoft.com/office/drawing/2014/main" id="{401D11D5-6104-4F8F-87CC-8F1EEC685A6E}"/>
                    </a:ext>
                  </a:extLst>
                </p:cNvPr>
                <p:cNvSpPr/>
                <p:nvPr/>
              </p:nvSpPr>
              <p:spPr>
                <a:xfrm>
                  <a:off x="2362200" y="30480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25" name="Oval 24">
                  <a:extLst>
                    <a:ext uri="{FF2B5EF4-FFF2-40B4-BE49-F238E27FC236}">
                      <a16:creationId xmlns:a16="http://schemas.microsoft.com/office/drawing/2014/main" id="{B8C12342-3D9B-4772-A97B-46DC4491C8E1}"/>
                    </a:ext>
                  </a:extLst>
                </p:cNvPr>
                <p:cNvSpPr/>
                <p:nvPr/>
              </p:nvSpPr>
              <p:spPr>
                <a:xfrm>
                  <a:off x="32258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6" name="Oval 25">
                  <a:extLst>
                    <a:ext uri="{FF2B5EF4-FFF2-40B4-BE49-F238E27FC236}">
                      <a16:creationId xmlns:a16="http://schemas.microsoft.com/office/drawing/2014/main" id="{B23E6586-DB84-4873-B0F2-29F9ADF64778}"/>
                    </a:ext>
                  </a:extLst>
                </p:cNvPr>
                <p:cNvSpPr/>
                <p:nvPr/>
              </p:nvSpPr>
              <p:spPr>
                <a:xfrm>
                  <a:off x="40894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7" name="Oval 26">
                  <a:extLst>
                    <a:ext uri="{FF2B5EF4-FFF2-40B4-BE49-F238E27FC236}">
                      <a16:creationId xmlns:a16="http://schemas.microsoft.com/office/drawing/2014/main" id="{C94F794D-7AC1-4024-9BC6-F003DD608CF7}"/>
                    </a:ext>
                  </a:extLst>
                </p:cNvPr>
                <p:cNvSpPr/>
                <p:nvPr/>
              </p:nvSpPr>
              <p:spPr>
                <a:xfrm>
                  <a:off x="49530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8" name="Oval 27">
                  <a:extLst>
                    <a:ext uri="{FF2B5EF4-FFF2-40B4-BE49-F238E27FC236}">
                      <a16:creationId xmlns:a16="http://schemas.microsoft.com/office/drawing/2014/main" id="{FF88C41A-5B47-49F9-89C8-25CB15B7EB0A}"/>
                    </a:ext>
                  </a:extLst>
                </p:cNvPr>
                <p:cNvSpPr/>
                <p:nvPr/>
              </p:nvSpPr>
              <p:spPr>
                <a:xfrm>
                  <a:off x="23622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9" name="Oval 28">
                  <a:extLst>
                    <a:ext uri="{FF2B5EF4-FFF2-40B4-BE49-F238E27FC236}">
                      <a16:creationId xmlns:a16="http://schemas.microsoft.com/office/drawing/2014/main" id="{6A9C1D26-A3D2-4EF7-BFD4-2B671C2C2B86}"/>
                    </a:ext>
                  </a:extLst>
                </p:cNvPr>
                <p:cNvSpPr/>
                <p:nvPr/>
              </p:nvSpPr>
              <p:spPr>
                <a:xfrm>
                  <a:off x="32258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0" name="Oval 29">
                  <a:extLst>
                    <a:ext uri="{FF2B5EF4-FFF2-40B4-BE49-F238E27FC236}">
                      <a16:creationId xmlns:a16="http://schemas.microsoft.com/office/drawing/2014/main" id="{5842E9E2-313F-45FC-9CCD-C69426462163}"/>
                    </a:ext>
                  </a:extLst>
                </p:cNvPr>
                <p:cNvSpPr/>
                <p:nvPr/>
              </p:nvSpPr>
              <p:spPr>
                <a:xfrm>
                  <a:off x="49530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1" name="Oval 30">
                  <a:extLst>
                    <a:ext uri="{FF2B5EF4-FFF2-40B4-BE49-F238E27FC236}">
                      <a16:creationId xmlns:a16="http://schemas.microsoft.com/office/drawing/2014/main" id="{42B6E0B1-ED05-4BC0-A85C-1EF612DD5B75}"/>
                    </a:ext>
                  </a:extLst>
                </p:cNvPr>
                <p:cNvSpPr/>
                <p:nvPr/>
              </p:nvSpPr>
              <p:spPr>
                <a:xfrm>
                  <a:off x="4114800" y="38862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32" name="Oval 31">
                  <a:extLst>
                    <a:ext uri="{FF2B5EF4-FFF2-40B4-BE49-F238E27FC236}">
                      <a16:creationId xmlns:a16="http://schemas.microsoft.com/office/drawing/2014/main" id="{5DBA4BAB-CCB2-4A9A-B8C5-3670B4A76D1F}"/>
                    </a:ext>
                  </a:extLst>
                </p:cNvPr>
                <p:cNvSpPr/>
                <p:nvPr/>
              </p:nvSpPr>
              <p:spPr>
                <a:xfrm>
                  <a:off x="23622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3" name="Oval 32">
                  <a:extLst>
                    <a:ext uri="{FF2B5EF4-FFF2-40B4-BE49-F238E27FC236}">
                      <a16:creationId xmlns:a16="http://schemas.microsoft.com/office/drawing/2014/main" id="{4FC0AA4B-2816-4363-AD2E-551E9B4CCCC9}"/>
                    </a:ext>
                  </a:extLst>
                </p:cNvPr>
                <p:cNvSpPr/>
                <p:nvPr/>
              </p:nvSpPr>
              <p:spPr>
                <a:xfrm>
                  <a:off x="3276600" y="48006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34" name="Oval 33">
                  <a:extLst>
                    <a:ext uri="{FF2B5EF4-FFF2-40B4-BE49-F238E27FC236}">
                      <a16:creationId xmlns:a16="http://schemas.microsoft.com/office/drawing/2014/main" id="{9BBF7353-5597-42D1-AC5F-51C0A2833F07}"/>
                    </a:ext>
                  </a:extLst>
                </p:cNvPr>
                <p:cNvSpPr/>
                <p:nvPr/>
              </p:nvSpPr>
              <p:spPr>
                <a:xfrm>
                  <a:off x="41148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5" name="Oval 34">
                  <a:extLst>
                    <a:ext uri="{FF2B5EF4-FFF2-40B4-BE49-F238E27FC236}">
                      <a16:creationId xmlns:a16="http://schemas.microsoft.com/office/drawing/2014/main" id="{71ADEE68-72A8-48BA-845F-40C3EE8C5D27}"/>
                    </a:ext>
                  </a:extLst>
                </p:cNvPr>
                <p:cNvSpPr/>
                <p:nvPr/>
              </p:nvSpPr>
              <p:spPr>
                <a:xfrm>
                  <a:off x="49530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6" name="Oval 35">
                  <a:extLst>
                    <a:ext uri="{FF2B5EF4-FFF2-40B4-BE49-F238E27FC236}">
                      <a16:creationId xmlns:a16="http://schemas.microsoft.com/office/drawing/2014/main" id="{482471BD-2A7F-4BA5-B8BF-0C59F142291F}"/>
                    </a:ext>
                  </a:extLst>
                </p:cNvPr>
                <p:cNvSpPr/>
                <p:nvPr/>
              </p:nvSpPr>
              <p:spPr>
                <a:xfrm>
                  <a:off x="23622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grpSp>
          <p:sp>
            <p:nvSpPr>
              <p:cNvPr id="15" name="Freeform 44">
                <a:extLst>
                  <a:ext uri="{FF2B5EF4-FFF2-40B4-BE49-F238E27FC236}">
                    <a16:creationId xmlns:a16="http://schemas.microsoft.com/office/drawing/2014/main" id="{89DC8391-322F-46E3-8A1D-CA8EC4EF9E66}"/>
                  </a:ext>
                </a:extLst>
              </p:cNvPr>
              <p:cNvSpPr/>
              <p:nvPr/>
            </p:nvSpPr>
            <p:spPr>
              <a:xfrm>
                <a:off x="5456241" y="2423703"/>
                <a:ext cx="813285" cy="233040"/>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7" name="Freeform 45">
                <a:extLst>
                  <a:ext uri="{FF2B5EF4-FFF2-40B4-BE49-F238E27FC236}">
                    <a16:creationId xmlns:a16="http://schemas.microsoft.com/office/drawing/2014/main" id="{F0DA6C37-0B5C-40F0-BC4D-89E91A19DC68}"/>
                  </a:ext>
                </a:extLst>
              </p:cNvPr>
              <p:cNvSpPr/>
              <p:nvPr/>
            </p:nvSpPr>
            <p:spPr>
              <a:xfrm>
                <a:off x="4755047" y="3962400"/>
                <a:ext cx="1514479" cy="224558"/>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8" name="Freeform 46">
                <a:extLst>
                  <a:ext uri="{FF2B5EF4-FFF2-40B4-BE49-F238E27FC236}">
                    <a16:creationId xmlns:a16="http://schemas.microsoft.com/office/drawing/2014/main" id="{BFA279B0-1830-4568-80C5-E8557B324C08}"/>
                  </a:ext>
                </a:extLst>
              </p:cNvPr>
              <p:cNvSpPr/>
              <p:nvPr/>
            </p:nvSpPr>
            <p:spPr>
              <a:xfrm flipH="1">
                <a:off x="1752606" y="3200400"/>
                <a:ext cx="818358" cy="94602"/>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20" name="Freeform 47">
                <a:extLst>
                  <a:ext uri="{FF2B5EF4-FFF2-40B4-BE49-F238E27FC236}">
                    <a16:creationId xmlns:a16="http://schemas.microsoft.com/office/drawing/2014/main" id="{801469F9-9C68-4238-81DB-FB11E0D99BE3}"/>
                  </a:ext>
                </a:extLst>
              </p:cNvPr>
              <p:cNvSpPr/>
              <p:nvPr/>
            </p:nvSpPr>
            <p:spPr>
              <a:xfrm flipH="1">
                <a:off x="1694184" y="4900426"/>
                <a:ext cx="1673522" cy="224560"/>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grpSp>
        <p:sp>
          <p:nvSpPr>
            <p:cNvPr id="13" name="TextBox 12">
              <a:extLst>
                <a:ext uri="{FF2B5EF4-FFF2-40B4-BE49-F238E27FC236}">
                  <a16:creationId xmlns:a16="http://schemas.microsoft.com/office/drawing/2014/main" id="{3480A7D1-81B4-4B15-BD5E-BFCD7ACFC8F8}"/>
                </a:ext>
              </a:extLst>
            </p:cNvPr>
            <p:cNvSpPr txBox="1"/>
            <p:nvPr/>
          </p:nvSpPr>
          <p:spPr>
            <a:xfrm>
              <a:off x="2059388" y="5543117"/>
              <a:ext cx="3320497" cy="584775"/>
            </a:xfrm>
            <a:prstGeom prst="rect">
              <a:avLst/>
            </a:prstGeom>
            <a:noFill/>
          </p:spPr>
          <p:txBody>
            <a:bodyPr wrap="square" rtlCol="0" anchor="ctr" anchorCtr="1">
              <a:spAutoFit/>
            </a:bodyPr>
            <a:lstStyle/>
            <a:p>
              <a:r>
                <a:rPr lang="en-US" sz="1600" i="1">
                  <a:solidFill>
                    <a:schemeClr val="tx1">
                      <a:lumMod val="65000"/>
                      <a:lumOff val="35000"/>
                    </a:schemeClr>
                  </a:solidFill>
                </a:rPr>
                <a:t>Too many of the best teachers leave teaching to advance their careers.</a:t>
              </a:r>
              <a:endParaRPr lang="en-US" sz="1600">
                <a:solidFill>
                  <a:schemeClr val="tx1">
                    <a:lumMod val="65000"/>
                    <a:lumOff val="35000"/>
                  </a:schemeClr>
                </a:solidFill>
              </a:endParaRPr>
            </a:p>
          </p:txBody>
        </p:sp>
      </p:grpSp>
    </p:spTree>
    <p:extLst>
      <p:ext uri="{BB962C8B-B14F-4D97-AF65-F5344CB8AC3E}">
        <p14:creationId xmlns:p14="http://schemas.microsoft.com/office/powerpoint/2010/main" val="152782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lution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F45FC8-52C7-4BD2-8D71-297862A78990}"/>
              </a:ext>
            </a:extLst>
          </p:cNvPr>
          <p:cNvSpPr txBox="1"/>
          <p:nvPr userDrawn="1"/>
        </p:nvSpPr>
        <p:spPr>
          <a:xfrm>
            <a:off x="4256690" y="1832408"/>
            <a:ext cx="4708635" cy="3847207"/>
          </a:xfrm>
          <a:prstGeom prst="rect">
            <a:avLst/>
          </a:prstGeom>
          <a:noFill/>
        </p:spPr>
        <p:txBody>
          <a:bodyPr wrap="square" rtlCol="0">
            <a:spAutoFit/>
          </a:bodyPr>
          <a:lstStyle/>
          <a:p>
            <a:pPr marL="342900" indent="-342900" algn="l">
              <a:buFont typeface="Arial" panose="020B0604020202020204" pitchFamily="34" charset="0"/>
              <a:buChar char="•"/>
            </a:pPr>
            <a:r>
              <a:rPr lang="en-US" sz="2400" b="0">
                <a:solidFill>
                  <a:schemeClr val="tx1"/>
                </a:solidFill>
              </a:rPr>
              <a:t>Students gain consistent access to excellent teaching.</a:t>
            </a:r>
          </a:p>
          <a:p>
            <a:pPr marL="342900" indent="-342900" algn="l">
              <a:buFont typeface="Arial" panose="020B0604020202020204" pitchFamily="34" charset="0"/>
              <a:buChar char="•"/>
            </a:pPr>
            <a:endParaRPr lang="en-US" sz="700" b="0">
              <a:solidFill>
                <a:schemeClr val="tx1"/>
              </a:solidFill>
            </a:endParaRPr>
          </a:p>
          <a:p>
            <a:pPr marL="342900" indent="-342900" algn="l">
              <a:buFont typeface="Arial" panose="020B0604020202020204" pitchFamily="34" charset="0"/>
              <a:buChar char="•"/>
            </a:pPr>
            <a:r>
              <a:rPr lang="en-US" sz="2400" b="0">
                <a:solidFill>
                  <a:schemeClr val="tx1"/>
                </a:solidFill>
              </a:rPr>
              <a:t>Great teachers advance, lead from the classroom and earn more.</a:t>
            </a:r>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Teachers</a:t>
            </a:r>
            <a:r>
              <a:rPr lang="en-US" sz="2400" baseline="0"/>
              <a:t> get the daily support they need to improve.</a:t>
            </a:r>
            <a:endParaRPr lang="en-US" sz="2400"/>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Principals</a:t>
            </a:r>
            <a:r>
              <a:rPr lang="en-US" sz="2400" baseline="0"/>
              <a:t> drive change through distributed leadership.</a:t>
            </a:r>
            <a:endParaRPr lang="en-US" sz="2400"/>
          </a:p>
          <a:p>
            <a:pPr marL="342900" indent="-342900" algn="l">
              <a:buAutoNum type="arabicPeriod"/>
            </a:pPr>
            <a:endParaRPr lang="en-US" sz="700"/>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Solutions</a:t>
            </a:r>
          </a:p>
        </p:txBody>
      </p:sp>
      <p:grpSp>
        <p:nvGrpSpPr>
          <p:cNvPr id="9" name="Group 8">
            <a:extLst>
              <a:ext uri="{FF2B5EF4-FFF2-40B4-BE49-F238E27FC236}">
                <a16:creationId xmlns:a16="http://schemas.microsoft.com/office/drawing/2014/main" id="{D0867853-35F9-4525-B7B6-A60130246BAD}"/>
              </a:ext>
            </a:extLst>
          </p:cNvPr>
          <p:cNvGrpSpPr/>
          <p:nvPr userDrawn="1"/>
        </p:nvGrpSpPr>
        <p:grpSpPr>
          <a:xfrm>
            <a:off x="403511" y="1478885"/>
            <a:ext cx="3409971" cy="4675362"/>
            <a:chOff x="1866551" y="1333286"/>
            <a:chExt cx="3409971" cy="4675362"/>
          </a:xfrm>
        </p:grpSpPr>
        <p:grpSp>
          <p:nvGrpSpPr>
            <p:cNvPr id="10" name="Group 9">
              <a:extLst>
                <a:ext uri="{FF2B5EF4-FFF2-40B4-BE49-F238E27FC236}">
                  <a16:creationId xmlns:a16="http://schemas.microsoft.com/office/drawing/2014/main" id="{B9895218-BBCA-4219-BB3A-418B95E61A60}"/>
                </a:ext>
              </a:extLst>
            </p:cNvPr>
            <p:cNvGrpSpPr/>
            <p:nvPr/>
          </p:nvGrpSpPr>
          <p:grpSpPr>
            <a:xfrm>
              <a:off x="2199999" y="2085208"/>
              <a:ext cx="1285800" cy="1326580"/>
              <a:chOff x="1294281" y="2637695"/>
              <a:chExt cx="1272159" cy="1328345"/>
            </a:xfrm>
          </p:grpSpPr>
          <p:sp>
            <p:nvSpPr>
              <p:cNvPr id="44" name="Rectangle 43">
                <a:extLst>
                  <a:ext uri="{FF2B5EF4-FFF2-40B4-BE49-F238E27FC236}">
                    <a16:creationId xmlns:a16="http://schemas.microsoft.com/office/drawing/2014/main" id="{7A15B36B-B778-4ECE-8110-C9C56006CFB3}"/>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45" name="Oval 44">
                <a:extLst>
                  <a:ext uri="{FF2B5EF4-FFF2-40B4-BE49-F238E27FC236}">
                    <a16:creationId xmlns:a16="http://schemas.microsoft.com/office/drawing/2014/main" id="{20080C09-7C2F-48CB-82D1-4EA32F4F6D5F}"/>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46" name="Oval 45">
                <a:extLst>
                  <a:ext uri="{FF2B5EF4-FFF2-40B4-BE49-F238E27FC236}">
                    <a16:creationId xmlns:a16="http://schemas.microsoft.com/office/drawing/2014/main" id="{F49CAFDA-9AFB-43B1-8167-A508C3B3DE8D}"/>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47" name="Oval 46">
                <a:extLst>
                  <a:ext uri="{FF2B5EF4-FFF2-40B4-BE49-F238E27FC236}">
                    <a16:creationId xmlns:a16="http://schemas.microsoft.com/office/drawing/2014/main" id="{47731AF0-FA15-497E-9F3A-DF34F06AC192}"/>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8" name="Oval 47">
                <a:extLst>
                  <a:ext uri="{FF2B5EF4-FFF2-40B4-BE49-F238E27FC236}">
                    <a16:creationId xmlns:a16="http://schemas.microsoft.com/office/drawing/2014/main" id="{E29646C5-2E6A-446D-99A3-1D0E63BCC249}"/>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9" name="TextBox 48">
                <a:extLst>
                  <a:ext uri="{FF2B5EF4-FFF2-40B4-BE49-F238E27FC236}">
                    <a16:creationId xmlns:a16="http://schemas.microsoft.com/office/drawing/2014/main" id="{F0567324-B16E-4E8D-8F19-0EB964BA6B48}"/>
                  </a:ext>
                </a:extLst>
              </p:cNvPr>
              <p:cNvSpPr txBox="1"/>
              <p:nvPr/>
            </p:nvSpPr>
            <p:spPr>
              <a:xfrm>
                <a:off x="1592288" y="3133572"/>
                <a:ext cx="672959" cy="277368"/>
              </a:xfrm>
              <a:prstGeom prst="rect">
                <a:avLst/>
              </a:prstGeom>
              <a:noFill/>
            </p:spPr>
            <p:txBody>
              <a:bodyPr wrap="square" rtlCol="0">
                <a:spAutoFit/>
              </a:bodyPr>
              <a:lstStyle/>
              <a:p>
                <a:pPr algn="ctr"/>
                <a:r>
                  <a:rPr lang="en-US" sz="1200" b="1">
                    <a:solidFill>
                      <a:srgbClr val="38AB9A"/>
                    </a:solidFill>
                  </a:rPr>
                  <a:t>100</a:t>
                </a:r>
              </a:p>
            </p:txBody>
          </p:sp>
        </p:grpSp>
        <p:grpSp>
          <p:nvGrpSpPr>
            <p:cNvPr id="11" name="Group 10">
              <a:extLst>
                <a:ext uri="{FF2B5EF4-FFF2-40B4-BE49-F238E27FC236}">
                  <a16:creationId xmlns:a16="http://schemas.microsoft.com/office/drawing/2014/main" id="{4F88B550-5DC5-4B84-B6A0-893352752791}"/>
                </a:ext>
              </a:extLst>
            </p:cNvPr>
            <p:cNvGrpSpPr/>
            <p:nvPr/>
          </p:nvGrpSpPr>
          <p:grpSpPr>
            <a:xfrm>
              <a:off x="3633686" y="2065355"/>
              <a:ext cx="1285800" cy="1326580"/>
              <a:chOff x="1294281" y="2637695"/>
              <a:chExt cx="1272159" cy="1328345"/>
            </a:xfrm>
          </p:grpSpPr>
          <p:sp>
            <p:nvSpPr>
              <p:cNvPr id="38" name="Rectangle 37">
                <a:extLst>
                  <a:ext uri="{FF2B5EF4-FFF2-40B4-BE49-F238E27FC236}">
                    <a16:creationId xmlns:a16="http://schemas.microsoft.com/office/drawing/2014/main" id="{76C9E497-5DD7-4100-8583-FE19D1740CE1}"/>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39" name="Oval 38">
                <a:extLst>
                  <a:ext uri="{FF2B5EF4-FFF2-40B4-BE49-F238E27FC236}">
                    <a16:creationId xmlns:a16="http://schemas.microsoft.com/office/drawing/2014/main" id="{E885210C-A0E5-4427-8F47-4ACB91A10F1B}"/>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40" name="Oval 39">
                <a:extLst>
                  <a:ext uri="{FF2B5EF4-FFF2-40B4-BE49-F238E27FC236}">
                    <a16:creationId xmlns:a16="http://schemas.microsoft.com/office/drawing/2014/main" id="{0223371F-B2FE-4F03-B5AA-93799A0F84D2}"/>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1400" spc="-100">
                  <a:solidFill>
                    <a:schemeClr val="bg2">
                      <a:lumMod val="50000"/>
                    </a:schemeClr>
                  </a:solidFill>
                </a:endParaRPr>
              </a:p>
            </p:txBody>
          </p:sp>
          <p:sp>
            <p:nvSpPr>
              <p:cNvPr id="41" name="Oval 40">
                <a:extLst>
                  <a:ext uri="{FF2B5EF4-FFF2-40B4-BE49-F238E27FC236}">
                    <a16:creationId xmlns:a16="http://schemas.microsoft.com/office/drawing/2014/main" id="{392A4465-9814-4933-AE45-D1889C9227FE}"/>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2" name="Oval 41">
                <a:extLst>
                  <a:ext uri="{FF2B5EF4-FFF2-40B4-BE49-F238E27FC236}">
                    <a16:creationId xmlns:a16="http://schemas.microsoft.com/office/drawing/2014/main" id="{5D5F11C8-F6B1-4F4E-B665-F0E3C51DF807}"/>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3" name="TextBox 42">
                <a:extLst>
                  <a:ext uri="{FF2B5EF4-FFF2-40B4-BE49-F238E27FC236}">
                    <a16:creationId xmlns:a16="http://schemas.microsoft.com/office/drawing/2014/main" id="{EDDBF927-0393-4B8E-B06D-7A834A83C8AD}"/>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grpSp>
          <p:nvGrpSpPr>
            <p:cNvPr id="12" name="Group 11">
              <a:extLst>
                <a:ext uri="{FF2B5EF4-FFF2-40B4-BE49-F238E27FC236}">
                  <a16:creationId xmlns:a16="http://schemas.microsoft.com/office/drawing/2014/main" id="{C066749F-A0CD-4ADF-8363-7FAF58565428}"/>
                </a:ext>
              </a:extLst>
            </p:cNvPr>
            <p:cNvGrpSpPr/>
            <p:nvPr/>
          </p:nvGrpSpPr>
          <p:grpSpPr>
            <a:xfrm>
              <a:off x="2223623" y="3647958"/>
              <a:ext cx="1285800" cy="1301179"/>
              <a:chOff x="1294281" y="2663128"/>
              <a:chExt cx="1272159" cy="1302912"/>
            </a:xfrm>
          </p:grpSpPr>
          <p:sp>
            <p:nvSpPr>
              <p:cNvPr id="32" name="Rectangle 31">
                <a:extLst>
                  <a:ext uri="{FF2B5EF4-FFF2-40B4-BE49-F238E27FC236}">
                    <a16:creationId xmlns:a16="http://schemas.microsoft.com/office/drawing/2014/main" id="{164E0139-F7EE-4C78-AEC9-0259681D0FA8}"/>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F448D2D9-7987-4875-8F8E-54C034BFC8A4}"/>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T</a:t>
                </a:r>
              </a:p>
            </p:txBody>
          </p:sp>
          <p:sp>
            <p:nvSpPr>
              <p:cNvPr id="34" name="Oval 33">
                <a:extLst>
                  <a:ext uri="{FF2B5EF4-FFF2-40B4-BE49-F238E27FC236}">
                    <a16:creationId xmlns:a16="http://schemas.microsoft.com/office/drawing/2014/main" id="{95CEA2B5-FE0D-46BF-9BB4-2A26216D4C8A}"/>
                  </a:ext>
                </a:extLst>
              </p:cNvPr>
              <p:cNvSpPr/>
              <p:nvPr/>
            </p:nvSpPr>
            <p:spPr>
              <a:xfrm>
                <a:off x="2144408" y="2663128"/>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35" name="Oval 34">
                <a:extLst>
                  <a:ext uri="{FF2B5EF4-FFF2-40B4-BE49-F238E27FC236}">
                    <a16:creationId xmlns:a16="http://schemas.microsoft.com/office/drawing/2014/main" id="{6E42FBBD-CC5F-40E1-B547-DDDD176E6875}"/>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6" name="Oval 35">
                <a:extLst>
                  <a:ext uri="{FF2B5EF4-FFF2-40B4-BE49-F238E27FC236}">
                    <a16:creationId xmlns:a16="http://schemas.microsoft.com/office/drawing/2014/main" id="{8279DD8C-9A94-4693-B6BA-32776CA48269}"/>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7" name="TextBox 36">
                <a:extLst>
                  <a:ext uri="{FF2B5EF4-FFF2-40B4-BE49-F238E27FC236}">
                    <a16:creationId xmlns:a16="http://schemas.microsoft.com/office/drawing/2014/main" id="{EA48174C-6C31-4CEB-8B36-EE861CB7994F}"/>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grpSp>
          <p:nvGrpSpPr>
            <p:cNvPr id="13" name="Group 12">
              <a:extLst>
                <a:ext uri="{FF2B5EF4-FFF2-40B4-BE49-F238E27FC236}">
                  <a16:creationId xmlns:a16="http://schemas.microsoft.com/office/drawing/2014/main" id="{FFC33417-A5C2-42C6-8E8A-A9C95E675F88}"/>
                </a:ext>
              </a:extLst>
            </p:cNvPr>
            <p:cNvGrpSpPr/>
            <p:nvPr/>
          </p:nvGrpSpPr>
          <p:grpSpPr>
            <a:xfrm>
              <a:off x="3647290" y="3618698"/>
              <a:ext cx="1285800" cy="1326580"/>
              <a:chOff x="1294281" y="2637695"/>
              <a:chExt cx="1272159" cy="1328345"/>
            </a:xfrm>
          </p:grpSpPr>
          <p:sp>
            <p:nvSpPr>
              <p:cNvPr id="26" name="Rectangle 25">
                <a:extLst>
                  <a:ext uri="{FF2B5EF4-FFF2-40B4-BE49-F238E27FC236}">
                    <a16:creationId xmlns:a16="http://schemas.microsoft.com/office/drawing/2014/main" id="{F6A36BE9-BD3E-4AA2-9735-0F4DBB2E01C5}"/>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7" name="Oval 26">
                <a:extLst>
                  <a:ext uri="{FF2B5EF4-FFF2-40B4-BE49-F238E27FC236}">
                    <a16:creationId xmlns:a16="http://schemas.microsoft.com/office/drawing/2014/main" id="{CDF2B2D1-1B04-4EB1-827E-DF3348822938}"/>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28" name="Oval 27">
                <a:extLst>
                  <a:ext uri="{FF2B5EF4-FFF2-40B4-BE49-F238E27FC236}">
                    <a16:creationId xmlns:a16="http://schemas.microsoft.com/office/drawing/2014/main" id="{9BDAAE2A-7F16-4A6F-9905-9031592A2217}"/>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29" name="Oval 28">
                <a:extLst>
                  <a:ext uri="{FF2B5EF4-FFF2-40B4-BE49-F238E27FC236}">
                    <a16:creationId xmlns:a16="http://schemas.microsoft.com/office/drawing/2014/main" id="{E5154980-6E90-41E9-913E-43C10B93F710}"/>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0" name="Oval 29">
                <a:extLst>
                  <a:ext uri="{FF2B5EF4-FFF2-40B4-BE49-F238E27FC236}">
                    <a16:creationId xmlns:a16="http://schemas.microsoft.com/office/drawing/2014/main" id="{3AFA3628-E0BE-435B-99F3-32CA120F539E}"/>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1" name="TextBox 30">
                <a:extLst>
                  <a:ext uri="{FF2B5EF4-FFF2-40B4-BE49-F238E27FC236}">
                    <a16:creationId xmlns:a16="http://schemas.microsoft.com/office/drawing/2014/main" id="{F00463EF-3F22-4DF8-A348-96285B826D85}"/>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sp>
          <p:nvSpPr>
            <p:cNvPr id="14" name="Rectangle: Rounded Corners 13">
              <a:extLst>
                <a:ext uri="{FF2B5EF4-FFF2-40B4-BE49-F238E27FC236}">
                  <a16:creationId xmlns:a16="http://schemas.microsoft.com/office/drawing/2014/main" id="{9E31382E-DA2A-45B7-ABDA-741F7B65FBF2}"/>
                </a:ext>
              </a:extLst>
            </p:cNvPr>
            <p:cNvSpPr/>
            <p:nvPr/>
          </p:nvSpPr>
          <p:spPr>
            <a:xfrm>
              <a:off x="1866551" y="1619784"/>
              <a:ext cx="3409971" cy="3750826"/>
            </a:xfrm>
            <a:prstGeom prst="roundRect">
              <a:avLst/>
            </a:prstGeom>
            <a:noFill/>
            <a:ln w="38100">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5A4D1693-9926-4651-B0D9-077F3AF92837}"/>
                </a:ext>
              </a:extLst>
            </p:cNvPr>
            <p:cNvSpPr/>
            <p:nvPr/>
          </p:nvSpPr>
          <p:spPr>
            <a:xfrm>
              <a:off x="3308656" y="1333286"/>
              <a:ext cx="596118" cy="572996"/>
            </a:xfrm>
            <a:prstGeom prst="ellipse">
              <a:avLst/>
            </a:prstGeom>
            <a:solidFill>
              <a:srgbClr val="E04427"/>
            </a:solidFill>
            <a:ln>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a:t>
              </a:r>
            </a:p>
          </p:txBody>
        </p:sp>
        <p:sp>
          <p:nvSpPr>
            <p:cNvPr id="17" name="TextBox 16">
              <a:extLst>
                <a:ext uri="{FF2B5EF4-FFF2-40B4-BE49-F238E27FC236}">
                  <a16:creationId xmlns:a16="http://schemas.microsoft.com/office/drawing/2014/main" id="{7E25EA66-82E6-4650-99C8-16E2C1DEE7DD}"/>
                </a:ext>
              </a:extLst>
            </p:cNvPr>
            <p:cNvSpPr txBox="1"/>
            <p:nvPr/>
          </p:nvSpPr>
          <p:spPr>
            <a:xfrm>
              <a:off x="3917474" y="2580426"/>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18" name="TextBox 17">
              <a:extLst>
                <a:ext uri="{FF2B5EF4-FFF2-40B4-BE49-F238E27FC236}">
                  <a16:creationId xmlns:a16="http://schemas.microsoft.com/office/drawing/2014/main" id="{C037A59F-5A1F-48C8-AF41-C6A3E00D95F9}"/>
                </a:ext>
              </a:extLst>
            </p:cNvPr>
            <p:cNvSpPr txBox="1"/>
            <p:nvPr/>
          </p:nvSpPr>
          <p:spPr>
            <a:xfrm>
              <a:off x="2501201" y="4112593"/>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20" name="TextBox 19">
              <a:extLst>
                <a:ext uri="{FF2B5EF4-FFF2-40B4-BE49-F238E27FC236}">
                  <a16:creationId xmlns:a16="http://schemas.microsoft.com/office/drawing/2014/main" id="{09546B09-91CD-4D84-A2FA-7BBE23CF17B7}"/>
                </a:ext>
              </a:extLst>
            </p:cNvPr>
            <p:cNvSpPr txBox="1"/>
            <p:nvPr/>
          </p:nvSpPr>
          <p:spPr>
            <a:xfrm>
              <a:off x="3932189" y="4103561"/>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21" name="TextBox 20">
              <a:extLst>
                <a:ext uri="{FF2B5EF4-FFF2-40B4-BE49-F238E27FC236}">
                  <a16:creationId xmlns:a16="http://schemas.microsoft.com/office/drawing/2014/main" id="{785FC0A9-D1D1-4B97-85C9-606F271CACD8}"/>
                </a:ext>
              </a:extLst>
            </p:cNvPr>
            <p:cNvSpPr txBox="1"/>
            <p:nvPr/>
          </p:nvSpPr>
          <p:spPr>
            <a:xfrm>
              <a:off x="4519234" y="2101353"/>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2" name="TextBox 21">
              <a:extLst>
                <a:ext uri="{FF2B5EF4-FFF2-40B4-BE49-F238E27FC236}">
                  <a16:creationId xmlns:a16="http://schemas.microsoft.com/office/drawing/2014/main" id="{EDFE6039-54F3-46CD-8EA6-A69A3B8D3E08}"/>
                </a:ext>
              </a:extLst>
            </p:cNvPr>
            <p:cNvSpPr txBox="1"/>
            <p:nvPr/>
          </p:nvSpPr>
          <p:spPr>
            <a:xfrm>
              <a:off x="4525379" y="3650745"/>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3" name="TextBox 22">
              <a:extLst>
                <a:ext uri="{FF2B5EF4-FFF2-40B4-BE49-F238E27FC236}">
                  <a16:creationId xmlns:a16="http://schemas.microsoft.com/office/drawing/2014/main" id="{7A041DED-341A-41A9-A9BB-7ED50B467BF6}"/>
                </a:ext>
              </a:extLst>
            </p:cNvPr>
            <p:cNvSpPr txBox="1"/>
            <p:nvPr/>
          </p:nvSpPr>
          <p:spPr>
            <a:xfrm>
              <a:off x="3105406" y="3676145"/>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4" name="TextBox 23">
              <a:extLst>
                <a:ext uri="{FF2B5EF4-FFF2-40B4-BE49-F238E27FC236}">
                  <a16:creationId xmlns:a16="http://schemas.microsoft.com/office/drawing/2014/main" id="{E017C83B-CB7D-445C-B7A2-609B7B20F8C6}"/>
                </a:ext>
              </a:extLst>
            </p:cNvPr>
            <p:cNvSpPr txBox="1"/>
            <p:nvPr/>
          </p:nvSpPr>
          <p:spPr>
            <a:xfrm>
              <a:off x="3074020" y="2124281"/>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5" name="TextBox 24">
              <a:extLst>
                <a:ext uri="{FF2B5EF4-FFF2-40B4-BE49-F238E27FC236}">
                  <a16:creationId xmlns:a16="http://schemas.microsoft.com/office/drawing/2014/main" id="{E844713C-703A-4516-B5E1-BFF6ADA1B0BD}"/>
                </a:ext>
              </a:extLst>
            </p:cNvPr>
            <p:cNvSpPr txBox="1"/>
            <p:nvPr/>
          </p:nvSpPr>
          <p:spPr>
            <a:xfrm>
              <a:off x="1911350" y="5454650"/>
              <a:ext cx="3225800" cy="553998"/>
            </a:xfrm>
            <a:prstGeom prst="rect">
              <a:avLst/>
            </a:prstGeom>
            <a:noFill/>
          </p:spPr>
          <p:txBody>
            <a:bodyPr wrap="square" rtlCol="0" anchor="ctr" anchorCtr="1">
              <a:spAutoFit/>
            </a:bodyPr>
            <a:lstStyle/>
            <a:p>
              <a:pPr algn="ctr"/>
              <a:r>
                <a:rPr lang="en-US" sz="1500" i="1">
                  <a:solidFill>
                    <a:schemeClr val="tx1">
                      <a:lumMod val="65000"/>
                      <a:lumOff val="35000"/>
                    </a:schemeClr>
                  </a:solidFill>
                </a:rPr>
                <a:t>Great teachers can lead teams, support colleagues, and reach all students.</a:t>
              </a:r>
              <a:endParaRPr lang="en-US" sz="1500">
                <a:solidFill>
                  <a:schemeClr val="tx1">
                    <a:lumMod val="65000"/>
                    <a:lumOff val="35000"/>
                  </a:schemeClr>
                </a:solidFill>
              </a:endParaRPr>
            </a:p>
          </p:txBody>
        </p:sp>
      </p:grpSp>
    </p:spTree>
    <p:extLst>
      <p:ext uri="{BB962C8B-B14F-4D97-AF65-F5344CB8AC3E}">
        <p14:creationId xmlns:p14="http://schemas.microsoft.com/office/powerpoint/2010/main" val="64267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ults">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Results to Date</a:t>
            </a:r>
          </a:p>
        </p:txBody>
      </p:sp>
      <p:sp>
        <p:nvSpPr>
          <p:cNvPr id="10" name="Rectangle 9">
            <a:extLst>
              <a:ext uri="{FF2B5EF4-FFF2-40B4-BE49-F238E27FC236}">
                <a16:creationId xmlns:a16="http://schemas.microsoft.com/office/drawing/2014/main" id="{0D54268D-9E16-40A6-8181-211E3CA3E9DD}"/>
              </a:ext>
            </a:extLst>
          </p:cNvPr>
          <p:cNvSpPr/>
          <p:nvPr userDrawn="1"/>
        </p:nvSpPr>
        <p:spPr>
          <a:xfrm>
            <a:off x="0" y="1371191"/>
            <a:ext cx="9155976" cy="954107"/>
          </a:xfrm>
          <a:prstGeom prst="rect">
            <a:avLst/>
          </a:prstGeom>
          <a:solidFill>
            <a:schemeClr val="accent6">
              <a:lumMod val="20000"/>
              <a:lumOff val="80000"/>
            </a:schemeClr>
          </a:solidFill>
        </p:spPr>
        <p:txBody>
          <a:bodyPr wrap="square">
            <a:spAutoFit/>
          </a:bodyPr>
          <a:lstStyle/>
          <a:p>
            <a:pPr algn="ctr"/>
            <a:r>
              <a:rPr lang="en-US" sz="2800" b="1"/>
              <a:t>North Carolina OC schools are </a:t>
            </a:r>
            <a:r>
              <a:rPr lang="en-US" sz="2800" b="1">
                <a:solidFill>
                  <a:schemeClr val="accent2"/>
                </a:solidFill>
              </a:rPr>
              <a:t>twice as likely to receive high growth </a:t>
            </a:r>
            <a:r>
              <a:rPr lang="en-US" sz="2800" b="1"/>
              <a:t>and </a:t>
            </a:r>
            <a:r>
              <a:rPr lang="en-US" sz="2800" b="1">
                <a:solidFill>
                  <a:schemeClr val="bg1">
                    <a:lumMod val="50000"/>
                  </a:schemeClr>
                </a:solidFill>
              </a:rPr>
              <a:t>half as likely to receive low growth.</a:t>
            </a:r>
          </a:p>
        </p:txBody>
      </p:sp>
      <p:grpSp>
        <p:nvGrpSpPr>
          <p:cNvPr id="11" name="Group 10">
            <a:extLst>
              <a:ext uri="{FF2B5EF4-FFF2-40B4-BE49-F238E27FC236}">
                <a16:creationId xmlns:a16="http://schemas.microsoft.com/office/drawing/2014/main" id="{E8AF9D39-8ECB-4A58-9F71-933CA920F2F1}"/>
              </a:ext>
            </a:extLst>
          </p:cNvPr>
          <p:cNvGrpSpPr/>
          <p:nvPr userDrawn="1"/>
        </p:nvGrpSpPr>
        <p:grpSpPr>
          <a:xfrm>
            <a:off x="1267097" y="2470606"/>
            <a:ext cx="6923314" cy="3864880"/>
            <a:chOff x="1575316" y="2346427"/>
            <a:chExt cx="7240374" cy="4217963"/>
          </a:xfrm>
        </p:grpSpPr>
        <p:pic>
          <p:nvPicPr>
            <p:cNvPr id="12" name="Picture 11">
              <a:extLst>
                <a:ext uri="{FF2B5EF4-FFF2-40B4-BE49-F238E27FC236}">
                  <a16:creationId xmlns:a16="http://schemas.microsoft.com/office/drawing/2014/main" id="{8EF3BDAC-9EAB-4FB2-9CED-19F2BE5247F8}"/>
                </a:ext>
              </a:extLst>
            </p:cNvPr>
            <p:cNvPicPr>
              <a:picLocks noChangeAspect="1"/>
            </p:cNvPicPr>
            <p:nvPr userDrawn="1"/>
          </p:nvPicPr>
          <p:blipFill rotWithShape="1">
            <a:blip r:embed="rId2"/>
            <a:srcRect l="13177" t="26886" r="66588" b="28802"/>
            <a:stretch/>
          </p:blipFill>
          <p:spPr>
            <a:xfrm>
              <a:off x="1575316" y="2346427"/>
              <a:ext cx="6005344" cy="4217963"/>
            </a:xfrm>
            <a:prstGeom prst="rect">
              <a:avLst/>
            </a:prstGeom>
          </p:spPr>
        </p:pic>
        <p:grpSp>
          <p:nvGrpSpPr>
            <p:cNvPr id="13" name="Group 12">
              <a:extLst>
                <a:ext uri="{FF2B5EF4-FFF2-40B4-BE49-F238E27FC236}">
                  <a16:creationId xmlns:a16="http://schemas.microsoft.com/office/drawing/2014/main" id="{3AE06A4A-A6A0-4670-9CE4-61556A6A1A6D}"/>
                </a:ext>
              </a:extLst>
            </p:cNvPr>
            <p:cNvGrpSpPr/>
            <p:nvPr userDrawn="1"/>
          </p:nvGrpSpPr>
          <p:grpSpPr>
            <a:xfrm>
              <a:off x="7809185" y="4782375"/>
              <a:ext cx="1006505" cy="656804"/>
              <a:chOff x="7896113" y="4169190"/>
              <a:chExt cx="1006505" cy="656804"/>
            </a:xfrm>
          </p:grpSpPr>
          <p:sp>
            <p:nvSpPr>
              <p:cNvPr id="14" name="Rectangle 13">
                <a:extLst>
                  <a:ext uri="{FF2B5EF4-FFF2-40B4-BE49-F238E27FC236}">
                    <a16:creationId xmlns:a16="http://schemas.microsoft.com/office/drawing/2014/main" id="{2C5FCD68-D9BC-4935-A3FF-709307161A7B}"/>
                  </a:ext>
                </a:extLst>
              </p:cNvPr>
              <p:cNvSpPr/>
              <p:nvPr userDrawn="1"/>
            </p:nvSpPr>
            <p:spPr>
              <a:xfrm>
                <a:off x="7896113" y="4227755"/>
                <a:ext cx="118334" cy="1290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0D1F9F6-65BF-4005-BF39-4B2BE3CF7038}"/>
                  </a:ext>
                </a:extLst>
              </p:cNvPr>
              <p:cNvSpPr/>
              <p:nvPr userDrawn="1"/>
            </p:nvSpPr>
            <p:spPr>
              <a:xfrm>
                <a:off x="7896113" y="4638338"/>
                <a:ext cx="118334" cy="1290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A38725B-BE1D-44AF-B28D-1DE822FF7E33}"/>
                  </a:ext>
                </a:extLst>
              </p:cNvPr>
              <p:cNvSpPr txBox="1"/>
              <p:nvPr userDrawn="1"/>
            </p:nvSpPr>
            <p:spPr>
              <a:xfrm>
                <a:off x="7968840" y="4169190"/>
                <a:ext cx="922047" cy="246221"/>
              </a:xfrm>
              <a:prstGeom prst="rect">
                <a:avLst/>
              </a:prstGeom>
              <a:noFill/>
            </p:spPr>
            <p:txBody>
              <a:bodyPr wrap="none" rtlCol="0">
                <a:spAutoFit/>
              </a:bodyPr>
              <a:lstStyle/>
              <a:p>
                <a:r>
                  <a:rPr lang="en-US" sz="1000"/>
                  <a:t>All OC Schools</a:t>
                </a:r>
              </a:p>
            </p:txBody>
          </p:sp>
          <p:sp>
            <p:nvSpPr>
              <p:cNvPr id="18" name="TextBox 17">
                <a:extLst>
                  <a:ext uri="{FF2B5EF4-FFF2-40B4-BE49-F238E27FC236}">
                    <a16:creationId xmlns:a16="http://schemas.microsoft.com/office/drawing/2014/main" id="{1E4D16F7-D758-4916-A2A9-4CC97D10DAA4}"/>
                  </a:ext>
                </a:extLst>
              </p:cNvPr>
              <p:cNvSpPr txBox="1"/>
              <p:nvPr userDrawn="1"/>
            </p:nvSpPr>
            <p:spPr>
              <a:xfrm>
                <a:off x="7982173" y="4579773"/>
                <a:ext cx="920445" cy="246221"/>
              </a:xfrm>
              <a:prstGeom prst="rect">
                <a:avLst/>
              </a:prstGeom>
              <a:noFill/>
            </p:spPr>
            <p:txBody>
              <a:bodyPr wrap="none" rtlCol="0">
                <a:spAutoFit/>
              </a:bodyPr>
              <a:lstStyle/>
              <a:p>
                <a:r>
                  <a:rPr lang="en-US" sz="1000"/>
                  <a:t>All NC Schools</a:t>
                </a:r>
              </a:p>
            </p:txBody>
          </p:sp>
        </p:grpSp>
      </p:grpSp>
    </p:spTree>
    <p:extLst>
      <p:ext uri="{BB962C8B-B14F-4D97-AF65-F5344CB8AC3E}">
        <p14:creationId xmlns:p14="http://schemas.microsoft.com/office/powerpoint/2010/main" val="3472795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C Map">
    <p:spTree>
      <p:nvGrpSpPr>
        <p:cNvPr id="1" name=""/>
        <p:cNvGrpSpPr/>
        <p:nvPr/>
      </p:nvGrpSpPr>
      <p:grpSpPr>
        <a:xfrm>
          <a:off x="0" y="0"/>
          <a:ext cx="0" cy="0"/>
          <a:chOff x="0" y="0"/>
          <a:chExt cx="0" cy="0"/>
        </a:xfrm>
      </p:grpSpPr>
      <p:pic>
        <p:nvPicPr>
          <p:cNvPr id="1026" name="Picture 2" descr="Image result for map of the usa with states labeled">
            <a:extLst>
              <a:ext uri="{FF2B5EF4-FFF2-40B4-BE49-F238E27FC236}">
                <a16:creationId xmlns:a16="http://schemas.microsoft.com/office/drawing/2014/main" id="{20D80DCE-BAC7-492B-8925-8EA475AB02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639" y="1345324"/>
            <a:ext cx="7605291" cy="4699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A National Initiative</a:t>
            </a:r>
          </a:p>
        </p:txBody>
      </p:sp>
      <p:sp>
        <p:nvSpPr>
          <p:cNvPr id="9" name="Oval 8">
            <a:extLst>
              <a:ext uri="{FF2B5EF4-FFF2-40B4-BE49-F238E27FC236}">
                <a16:creationId xmlns:a16="http://schemas.microsoft.com/office/drawing/2014/main" id="{3214C5BB-5567-4C6F-843E-2E5FBD6AC239}"/>
              </a:ext>
            </a:extLst>
          </p:cNvPr>
          <p:cNvSpPr/>
          <p:nvPr userDrawn="1"/>
        </p:nvSpPr>
        <p:spPr>
          <a:xfrm>
            <a:off x="6893060" y="413915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0" name="Oval 9">
            <a:extLst>
              <a:ext uri="{FF2B5EF4-FFF2-40B4-BE49-F238E27FC236}">
                <a16:creationId xmlns:a16="http://schemas.microsoft.com/office/drawing/2014/main" id="{F60A626E-A05A-4767-94FB-528BD85234A2}"/>
              </a:ext>
            </a:extLst>
          </p:cNvPr>
          <p:cNvSpPr/>
          <p:nvPr userDrawn="1"/>
        </p:nvSpPr>
        <p:spPr>
          <a:xfrm>
            <a:off x="5911486" y="3459806"/>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2" name="Oval 11">
            <a:extLst>
              <a:ext uri="{FF2B5EF4-FFF2-40B4-BE49-F238E27FC236}">
                <a16:creationId xmlns:a16="http://schemas.microsoft.com/office/drawing/2014/main" id="{C0A9B7BE-72E5-4D86-87EF-C15C1008633D}"/>
              </a:ext>
            </a:extLst>
          </p:cNvPr>
          <p:cNvSpPr/>
          <p:nvPr userDrawn="1"/>
        </p:nvSpPr>
        <p:spPr>
          <a:xfrm>
            <a:off x="3582561" y="497504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3" name="Oval 12">
            <a:extLst>
              <a:ext uri="{FF2B5EF4-FFF2-40B4-BE49-F238E27FC236}">
                <a16:creationId xmlns:a16="http://schemas.microsoft.com/office/drawing/2014/main" id="{EA2F94D1-EAB2-46DC-B182-B70FDB3B7BA7}"/>
              </a:ext>
            </a:extLst>
          </p:cNvPr>
          <p:cNvSpPr/>
          <p:nvPr userDrawn="1"/>
        </p:nvSpPr>
        <p:spPr>
          <a:xfrm>
            <a:off x="7347847" y="248798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4" name="Oval 13">
            <a:extLst>
              <a:ext uri="{FF2B5EF4-FFF2-40B4-BE49-F238E27FC236}">
                <a16:creationId xmlns:a16="http://schemas.microsoft.com/office/drawing/2014/main" id="{CBC21AAA-7148-4AA3-9989-5F5728A1453A}"/>
              </a:ext>
            </a:extLst>
          </p:cNvPr>
          <p:cNvSpPr/>
          <p:nvPr userDrawn="1"/>
        </p:nvSpPr>
        <p:spPr>
          <a:xfrm>
            <a:off x="6043126" y="411783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5" name="Oval 14">
            <a:extLst>
              <a:ext uri="{FF2B5EF4-FFF2-40B4-BE49-F238E27FC236}">
                <a16:creationId xmlns:a16="http://schemas.microsoft.com/office/drawing/2014/main" id="{05C064D0-B30E-438E-8A7F-5E3FB3AD5E2C}"/>
              </a:ext>
            </a:extLst>
          </p:cNvPr>
          <p:cNvSpPr/>
          <p:nvPr userDrawn="1"/>
        </p:nvSpPr>
        <p:spPr>
          <a:xfrm>
            <a:off x="6526032" y="4601892"/>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8" name="Oval 17">
            <a:extLst>
              <a:ext uri="{FF2B5EF4-FFF2-40B4-BE49-F238E27FC236}">
                <a16:creationId xmlns:a16="http://schemas.microsoft.com/office/drawing/2014/main" id="{99BAC132-0C7A-41ED-9177-63DBE1B0ADFD}"/>
              </a:ext>
            </a:extLst>
          </p:cNvPr>
          <p:cNvSpPr/>
          <p:nvPr userDrawn="1"/>
        </p:nvSpPr>
        <p:spPr>
          <a:xfrm>
            <a:off x="2005080" y="446682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0" name="Oval 19">
            <a:extLst>
              <a:ext uri="{FF2B5EF4-FFF2-40B4-BE49-F238E27FC236}">
                <a16:creationId xmlns:a16="http://schemas.microsoft.com/office/drawing/2014/main" id="{A147ABAB-69BB-43D1-8443-16E6622FB4A8}"/>
              </a:ext>
            </a:extLst>
          </p:cNvPr>
          <p:cNvSpPr/>
          <p:nvPr userDrawn="1"/>
        </p:nvSpPr>
        <p:spPr>
          <a:xfrm>
            <a:off x="6922673" y="399545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1" name="Oval 20">
            <a:extLst>
              <a:ext uri="{FF2B5EF4-FFF2-40B4-BE49-F238E27FC236}">
                <a16:creationId xmlns:a16="http://schemas.microsoft.com/office/drawing/2014/main" id="{94EEACDE-7717-492A-A342-0810BFE17BD0}"/>
              </a:ext>
            </a:extLst>
          </p:cNvPr>
          <p:cNvSpPr/>
          <p:nvPr userDrawn="1"/>
        </p:nvSpPr>
        <p:spPr>
          <a:xfrm>
            <a:off x="4124972" y="5189703"/>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2" name="Oval 21">
            <a:extLst>
              <a:ext uri="{FF2B5EF4-FFF2-40B4-BE49-F238E27FC236}">
                <a16:creationId xmlns:a16="http://schemas.microsoft.com/office/drawing/2014/main" id="{32FDF0FB-BE0A-4187-AB1E-C093AFAB5680}"/>
              </a:ext>
            </a:extLst>
          </p:cNvPr>
          <p:cNvSpPr/>
          <p:nvPr userDrawn="1"/>
        </p:nvSpPr>
        <p:spPr>
          <a:xfrm>
            <a:off x="3978440" y="477365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3" name="Oval 22">
            <a:extLst>
              <a:ext uri="{FF2B5EF4-FFF2-40B4-BE49-F238E27FC236}">
                <a16:creationId xmlns:a16="http://schemas.microsoft.com/office/drawing/2014/main" id="{B7B866EE-92CB-41BF-A491-EEFE49900315}"/>
              </a:ext>
            </a:extLst>
          </p:cNvPr>
          <p:cNvSpPr/>
          <p:nvPr userDrawn="1"/>
        </p:nvSpPr>
        <p:spPr>
          <a:xfrm>
            <a:off x="4040336" y="5430535"/>
            <a:ext cx="151825" cy="1498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4" name="Oval 23">
            <a:extLst>
              <a:ext uri="{FF2B5EF4-FFF2-40B4-BE49-F238E27FC236}">
                <a16:creationId xmlns:a16="http://schemas.microsoft.com/office/drawing/2014/main" id="{C60E47CA-2D35-432C-B666-E9FABB025212}"/>
              </a:ext>
            </a:extLst>
          </p:cNvPr>
          <p:cNvSpPr/>
          <p:nvPr userDrawn="1"/>
        </p:nvSpPr>
        <p:spPr>
          <a:xfrm>
            <a:off x="7300287" y="397046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5" name="Oval 24">
            <a:extLst>
              <a:ext uri="{FF2B5EF4-FFF2-40B4-BE49-F238E27FC236}">
                <a16:creationId xmlns:a16="http://schemas.microsoft.com/office/drawing/2014/main" id="{3E83DB01-81B4-458B-A551-7C8CEB82FAF8}"/>
              </a:ext>
            </a:extLst>
          </p:cNvPr>
          <p:cNvSpPr/>
          <p:nvPr userDrawn="1"/>
        </p:nvSpPr>
        <p:spPr>
          <a:xfrm>
            <a:off x="7091474" y="395341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6" name="Oval 25">
            <a:extLst>
              <a:ext uri="{FF2B5EF4-FFF2-40B4-BE49-F238E27FC236}">
                <a16:creationId xmlns:a16="http://schemas.microsoft.com/office/drawing/2014/main" id="{7A7414E7-4A28-4A3E-AC00-D8B83AB8938A}"/>
              </a:ext>
            </a:extLst>
          </p:cNvPr>
          <p:cNvSpPr/>
          <p:nvPr userDrawn="1"/>
        </p:nvSpPr>
        <p:spPr>
          <a:xfrm>
            <a:off x="2096815" y="45813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7" name="Oval 26">
            <a:extLst>
              <a:ext uri="{FF2B5EF4-FFF2-40B4-BE49-F238E27FC236}">
                <a16:creationId xmlns:a16="http://schemas.microsoft.com/office/drawing/2014/main" id="{FB3943D4-BD73-4537-A58C-A30A4F88691D}"/>
              </a:ext>
            </a:extLst>
          </p:cNvPr>
          <p:cNvSpPr/>
          <p:nvPr userDrawn="1"/>
        </p:nvSpPr>
        <p:spPr>
          <a:xfrm>
            <a:off x="2157480" y="4433526"/>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8" name="Oval 27">
            <a:extLst>
              <a:ext uri="{FF2B5EF4-FFF2-40B4-BE49-F238E27FC236}">
                <a16:creationId xmlns:a16="http://schemas.microsoft.com/office/drawing/2014/main" id="{2FFFFDE1-0BA1-4C18-A1B7-33843F11CFD0}"/>
              </a:ext>
            </a:extLst>
          </p:cNvPr>
          <p:cNvSpPr/>
          <p:nvPr userDrawn="1"/>
        </p:nvSpPr>
        <p:spPr>
          <a:xfrm>
            <a:off x="2314434" y="4423222"/>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9" name="Oval 28">
            <a:extLst>
              <a:ext uri="{FF2B5EF4-FFF2-40B4-BE49-F238E27FC236}">
                <a16:creationId xmlns:a16="http://schemas.microsoft.com/office/drawing/2014/main" id="{8ECDDADF-AC84-4089-8F4E-F3A11623F822}"/>
              </a:ext>
            </a:extLst>
          </p:cNvPr>
          <p:cNvSpPr/>
          <p:nvPr userDrawn="1"/>
        </p:nvSpPr>
        <p:spPr>
          <a:xfrm>
            <a:off x="2249215" y="45813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0" name="Oval 29">
            <a:extLst>
              <a:ext uri="{FF2B5EF4-FFF2-40B4-BE49-F238E27FC236}">
                <a16:creationId xmlns:a16="http://schemas.microsoft.com/office/drawing/2014/main" id="{B5429955-D6FA-4F82-8117-D01D5BA9D20A}"/>
              </a:ext>
            </a:extLst>
          </p:cNvPr>
          <p:cNvSpPr/>
          <p:nvPr userDrawn="1"/>
        </p:nvSpPr>
        <p:spPr>
          <a:xfrm>
            <a:off x="3986420" y="5326863"/>
            <a:ext cx="138551" cy="1344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1" name="Oval 30">
            <a:extLst>
              <a:ext uri="{FF2B5EF4-FFF2-40B4-BE49-F238E27FC236}">
                <a16:creationId xmlns:a16="http://schemas.microsoft.com/office/drawing/2014/main" id="{5865600C-A75B-4E68-8DEA-B61A3CDABBC5}"/>
              </a:ext>
            </a:extLst>
          </p:cNvPr>
          <p:cNvSpPr/>
          <p:nvPr userDrawn="1"/>
        </p:nvSpPr>
        <p:spPr>
          <a:xfrm>
            <a:off x="5069733" y="446662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2" name="Oval 31">
            <a:extLst>
              <a:ext uri="{FF2B5EF4-FFF2-40B4-BE49-F238E27FC236}">
                <a16:creationId xmlns:a16="http://schemas.microsoft.com/office/drawing/2014/main" id="{D1A76F9A-8C29-4237-A3FC-CEFB11A9C9CE}"/>
              </a:ext>
            </a:extLst>
          </p:cNvPr>
          <p:cNvSpPr/>
          <p:nvPr userDrawn="1"/>
        </p:nvSpPr>
        <p:spPr>
          <a:xfrm>
            <a:off x="5622449" y="3055157"/>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3" name="Oval 32">
            <a:extLst>
              <a:ext uri="{FF2B5EF4-FFF2-40B4-BE49-F238E27FC236}">
                <a16:creationId xmlns:a16="http://schemas.microsoft.com/office/drawing/2014/main" id="{58A30619-7C30-4E6A-8232-2D923176F3B1}"/>
              </a:ext>
            </a:extLst>
          </p:cNvPr>
          <p:cNvSpPr/>
          <p:nvPr userDrawn="1"/>
        </p:nvSpPr>
        <p:spPr>
          <a:xfrm>
            <a:off x="7421157" y="3933687"/>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grpSp>
        <p:nvGrpSpPr>
          <p:cNvPr id="35" name="Group 34">
            <a:extLst>
              <a:ext uri="{FF2B5EF4-FFF2-40B4-BE49-F238E27FC236}">
                <a16:creationId xmlns:a16="http://schemas.microsoft.com/office/drawing/2014/main" id="{0F01FB64-DB7E-4238-80CA-401C63093667}"/>
              </a:ext>
            </a:extLst>
          </p:cNvPr>
          <p:cNvGrpSpPr/>
          <p:nvPr userDrawn="1"/>
        </p:nvGrpSpPr>
        <p:grpSpPr>
          <a:xfrm>
            <a:off x="5465101" y="6044820"/>
            <a:ext cx="2676772" cy="246221"/>
            <a:chOff x="4245901" y="1234547"/>
            <a:chExt cx="2676772" cy="246221"/>
          </a:xfrm>
        </p:grpSpPr>
        <p:sp>
          <p:nvSpPr>
            <p:cNvPr id="36" name="Oval 35">
              <a:extLst>
                <a:ext uri="{FF2B5EF4-FFF2-40B4-BE49-F238E27FC236}">
                  <a16:creationId xmlns:a16="http://schemas.microsoft.com/office/drawing/2014/main" id="{A64CDC03-90F6-4829-94F6-85C7FC179810}"/>
                </a:ext>
              </a:extLst>
            </p:cNvPr>
            <p:cNvSpPr/>
            <p:nvPr userDrawn="1"/>
          </p:nvSpPr>
          <p:spPr>
            <a:xfrm>
              <a:off x="4245901" y="12767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7" name="TextBox 36">
              <a:extLst>
                <a:ext uri="{FF2B5EF4-FFF2-40B4-BE49-F238E27FC236}">
                  <a16:creationId xmlns:a16="http://schemas.microsoft.com/office/drawing/2014/main" id="{5A3D07D8-F8C4-4C2F-81D0-C60B7F3B1A62}"/>
                </a:ext>
              </a:extLst>
            </p:cNvPr>
            <p:cNvSpPr txBox="1"/>
            <p:nvPr userDrawn="1"/>
          </p:nvSpPr>
          <p:spPr>
            <a:xfrm>
              <a:off x="4383061" y="1234547"/>
              <a:ext cx="2539612" cy="246221"/>
            </a:xfrm>
            <a:prstGeom prst="rect">
              <a:avLst/>
            </a:prstGeom>
            <a:noFill/>
          </p:spPr>
          <p:txBody>
            <a:bodyPr wrap="square" rtlCol="0">
              <a:spAutoFit/>
            </a:bodyPr>
            <a:lstStyle/>
            <a:p>
              <a:r>
                <a:rPr lang="en-US" sz="1000"/>
                <a:t>OC School District</a:t>
              </a:r>
            </a:p>
          </p:txBody>
        </p:sp>
      </p:grpSp>
    </p:spTree>
    <p:extLst>
      <p:ext uri="{BB962C8B-B14F-4D97-AF65-F5344CB8AC3E}">
        <p14:creationId xmlns:p14="http://schemas.microsoft.com/office/powerpoint/2010/main" val="3592465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reating a Career Ladder">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Creating a Career Ladder</a:t>
            </a:r>
          </a:p>
        </p:txBody>
      </p:sp>
      <p:sp>
        <p:nvSpPr>
          <p:cNvPr id="8" name="Rounded Rectangle 8">
            <a:extLst>
              <a:ext uri="{FF2B5EF4-FFF2-40B4-BE49-F238E27FC236}">
                <a16:creationId xmlns:a16="http://schemas.microsoft.com/office/drawing/2014/main" id="{C35FE0D0-E350-4059-8F34-5E65F063C8DD}"/>
              </a:ext>
            </a:extLst>
          </p:cNvPr>
          <p:cNvSpPr/>
          <p:nvPr userDrawn="1"/>
        </p:nvSpPr>
        <p:spPr>
          <a:xfrm>
            <a:off x="464414" y="1730958"/>
            <a:ext cx="8292548" cy="53375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9">
            <a:extLst>
              <a:ext uri="{FF2B5EF4-FFF2-40B4-BE49-F238E27FC236}">
                <a16:creationId xmlns:a16="http://schemas.microsoft.com/office/drawing/2014/main" id="{E16B5E02-9022-4EF0-8924-54E4A6C0EE53}"/>
              </a:ext>
            </a:extLst>
          </p:cNvPr>
          <p:cNvSpPr/>
          <p:nvPr userDrawn="1"/>
        </p:nvSpPr>
        <p:spPr>
          <a:xfrm>
            <a:off x="464414" y="2435827"/>
            <a:ext cx="8292548" cy="53375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0">
            <a:extLst>
              <a:ext uri="{FF2B5EF4-FFF2-40B4-BE49-F238E27FC236}">
                <a16:creationId xmlns:a16="http://schemas.microsoft.com/office/drawing/2014/main" id="{85AA27E2-BD99-49D0-B3EF-3FF0F9BEDF8D}"/>
              </a:ext>
            </a:extLst>
          </p:cNvPr>
          <p:cNvSpPr/>
          <p:nvPr userDrawn="1"/>
        </p:nvSpPr>
        <p:spPr>
          <a:xfrm>
            <a:off x="464414" y="3154008"/>
            <a:ext cx="8305800" cy="5337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3261349F-1712-45E0-9A7E-D8BE3E048C58}"/>
              </a:ext>
            </a:extLst>
          </p:cNvPr>
          <p:cNvSpPr/>
          <p:nvPr userDrawn="1"/>
        </p:nvSpPr>
        <p:spPr>
          <a:xfrm>
            <a:off x="464414" y="3876841"/>
            <a:ext cx="8292548" cy="5337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03FD0EF9-E61F-472F-8C8A-6A8B95833051}"/>
              </a:ext>
            </a:extLst>
          </p:cNvPr>
          <p:cNvSpPr/>
          <p:nvPr userDrawn="1"/>
        </p:nvSpPr>
        <p:spPr>
          <a:xfrm>
            <a:off x="464414" y="4565399"/>
            <a:ext cx="8292548" cy="53375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a:extLst>
              <a:ext uri="{FF2B5EF4-FFF2-40B4-BE49-F238E27FC236}">
                <a16:creationId xmlns:a16="http://schemas.microsoft.com/office/drawing/2014/main" id="{97E1F609-7EE3-4BB8-984C-4583589193AF}"/>
              </a:ext>
            </a:extLst>
          </p:cNvPr>
          <p:cNvSpPr/>
          <p:nvPr userDrawn="1"/>
        </p:nvSpPr>
        <p:spPr>
          <a:xfrm>
            <a:off x="464414" y="5283580"/>
            <a:ext cx="8292548" cy="53375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614DB09-87F4-42B2-8734-C174AC53E54C}"/>
              </a:ext>
            </a:extLst>
          </p:cNvPr>
          <p:cNvSpPr txBox="1"/>
          <p:nvPr userDrawn="1"/>
        </p:nvSpPr>
        <p:spPr>
          <a:xfrm>
            <a:off x="551124" y="5253957"/>
            <a:ext cx="3989990" cy="523220"/>
          </a:xfrm>
          <a:prstGeom prst="rect">
            <a:avLst/>
          </a:prstGeom>
          <a:noFill/>
        </p:spPr>
        <p:txBody>
          <a:bodyPr wrap="square" rtlCol="0">
            <a:spAutoFit/>
          </a:bodyPr>
          <a:lstStyle/>
          <a:p>
            <a:pPr algn="l"/>
            <a:r>
              <a:rPr lang="en-US" sz="2800" b="1">
                <a:solidFill>
                  <a:schemeClr val="bg1">
                    <a:lumMod val="50000"/>
                  </a:schemeClr>
                </a:solidFill>
              </a:rPr>
              <a:t>Reach Associate (RA)</a:t>
            </a:r>
          </a:p>
        </p:txBody>
      </p:sp>
      <p:sp>
        <p:nvSpPr>
          <p:cNvPr id="2" name="Rectangle: Rounded Corners 1">
            <a:extLst>
              <a:ext uri="{FF2B5EF4-FFF2-40B4-BE49-F238E27FC236}">
                <a16:creationId xmlns:a16="http://schemas.microsoft.com/office/drawing/2014/main" id="{5AAFF602-E35E-4881-8589-D551ABB083A3}"/>
              </a:ext>
            </a:extLst>
          </p:cNvPr>
          <p:cNvSpPr/>
          <p:nvPr userDrawn="1"/>
        </p:nvSpPr>
        <p:spPr>
          <a:xfrm>
            <a:off x="6432063" y="1321723"/>
            <a:ext cx="153624" cy="4871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B6FEE53F-9BE4-4119-803E-D0902C62B623}"/>
              </a:ext>
            </a:extLst>
          </p:cNvPr>
          <p:cNvSpPr/>
          <p:nvPr userDrawn="1"/>
        </p:nvSpPr>
        <p:spPr>
          <a:xfrm>
            <a:off x="6577822" y="1730958"/>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A3CEE5B-197A-4B78-B5F5-1412F36BAC63}"/>
              </a:ext>
            </a:extLst>
          </p:cNvPr>
          <p:cNvSpPr/>
          <p:nvPr userDrawn="1"/>
        </p:nvSpPr>
        <p:spPr>
          <a:xfrm>
            <a:off x="6577822" y="2435944"/>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AA986D5C-B0BD-4B16-8661-7C5B97E19770}"/>
              </a:ext>
            </a:extLst>
          </p:cNvPr>
          <p:cNvSpPr/>
          <p:nvPr userDrawn="1"/>
        </p:nvSpPr>
        <p:spPr>
          <a:xfrm>
            <a:off x="6577822" y="3127862"/>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C9B94DEF-40CA-4550-A697-70B94061BDF2}"/>
              </a:ext>
            </a:extLst>
          </p:cNvPr>
          <p:cNvSpPr/>
          <p:nvPr userDrawn="1"/>
        </p:nvSpPr>
        <p:spPr>
          <a:xfrm>
            <a:off x="6577822" y="3865131"/>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A180A745-67DB-4B4D-A466-0EA64E639B24}"/>
              </a:ext>
            </a:extLst>
          </p:cNvPr>
          <p:cNvSpPr/>
          <p:nvPr userDrawn="1"/>
        </p:nvSpPr>
        <p:spPr>
          <a:xfrm>
            <a:off x="6577822" y="4535912"/>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CC3A2170-7E77-4CC4-86A9-0C472EBC24CB}"/>
              </a:ext>
            </a:extLst>
          </p:cNvPr>
          <p:cNvSpPr/>
          <p:nvPr userDrawn="1"/>
        </p:nvSpPr>
        <p:spPr>
          <a:xfrm>
            <a:off x="6577822" y="5262031"/>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043EF64-8CAA-45DF-B85F-9AFC5AC1CCD7}"/>
              </a:ext>
            </a:extLst>
          </p:cNvPr>
          <p:cNvSpPr txBox="1"/>
          <p:nvPr userDrawn="1"/>
        </p:nvSpPr>
        <p:spPr>
          <a:xfrm>
            <a:off x="559886" y="4575936"/>
            <a:ext cx="3989990" cy="523220"/>
          </a:xfrm>
          <a:prstGeom prst="rect">
            <a:avLst/>
          </a:prstGeom>
          <a:noFill/>
        </p:spPr>
        <p:txBody>
          <a:bodyPr wrap="square" rtlCol="0">
            <a:spAutoFit/>
          </a:bodyPr>
          <a:lstStyle/>
          <a:p>
            <a:pPr algn="l"/>
            <a:r>
              <a:rPr lang="en-US" sz="2800" b="1">
                <a:solidFill>
                  <a:schemeClr val="bg1">
                    <a:lumMod val="50000"/>
                  </a:schemeClr>
                </a:solidFill>
              </a:rPr>
              <a:t>Teacher Resident</a:t>
            </a:r>
          </a:p>
        </p:txBody>
      </p:sp>
      <p:sp>
        <p:nvSpPr>
          <p:cNvPr id="35" name="TextBox 34">
            <a:extLst>
              <a:ext uri="{FF2B5EF4-FFF2-40B4-BE49-F238E27FC236}">
                <a16:creationId xmlns:a16="http://schemas.microsoft.com/office/drawing/2014/main" id="{6F0CC179-075D-4516-B001-64022032817F}"/>
              </a:ext>
            </a:extLst>
          </p:cNvPr>
          <p:cNvSpPr txBox="1"/>
          <p:nvPr userDrawn="1"/>
        </p:nvSpPr>
        <p:spPr>
          <a:xfrm>
            <a:off x="567753" y="3870576"/>
            <a:ext cx="3989990" cy="523220"/>
          </a:xfrm>
          <a:prstGeom prst="rect">
            <a:avLst/>
          </a:prstGeom>
          <a:noFill/>
        </p:spPr>
        <p:txBody>
          <a:bodyPr wrap="square" rtlCol="0">
            <a:spAutoFit/>
          </a:bodyPr>
          <a:lstStyle/>
          <a:p>
            <a:pPr algn="l"/>
            <a:r>
              <a:rPr lang="en-US" sz="2800" b="1">
                <a:solidFill>
                  <a:schemeClr val="bg1"/>
                </a:solidFill>
              </a:rPr>
              <a:t>Classroom Teacher</a:t>
            </a:r>
          </a:p>
        </p:txBody>
      </p:sp>
      <p:sp>
        <p:nvSpPr>
          <p:cNvPr id="36" name="TextBox 35">
            <a:extLst>
              <a:ext uri="{FF2B5EF4-FFF2-40B4-BE49-F238E27FC236}">
                <a16:creationId xmlns:a16="http://schemas.microsoft.com/office/drawing/2014/main" id="{DCDA8EC5-20B5-4CC6-B5EE-9510936D0C4D}"/>
              </a:ext>
            </a:extLst>
          </p:cNvPr>
          <p:cNvSpPr txBox="1"/>
          <p:nvPr userDrawn="1"/>
        </p:nvSpPr>
        <p:spPr>
          <a:xfrm>
            <a:off x="559886" y="3117987"/>
            <a:ext cx="3989990" cy="523220"/>
          </a:xfrm>
          <a:prstGeom prst="rect">
            <a:avLst/>
          </a:prstGeom>
          <a:noFill/>
        </p:spPr>
        <p:txBody>
          <a:bodyPr wrap="square" rtlCol="0">
            <a:spAutoFit/>
          </a:bodyPr>
          <a:lstStyle/>
          <a:p>
            <a:pPr algn="l"/>
            <a:r>
              <a:rPr lang="en-US" sz="2800" b="1">
                <a:solidFill>
                  <a:schemeClr val="bg1"/>
                </a:solidFill>
              </a:rPr>
              <a:t>Reach Team Teacher</a:t>
            </a:r>
          </a:p>
        </p:txBody>
      </p:sp>
      <p:sp>
        <p:nvSpPr>
          <p:cNvPr id="37" name="TextBox 36">
            <a:extLst>
              <a:ext uri="{FF2B5EF4-FFF2-40B4-BE49-F238E27FC236}">
                <a16:creationId xmlns:a16="http://schemas.microsoft.com/office/drawing/2014/main" id="{7BFECB9B-D769-4FFC-B79C-48EBBF139216}"/>
              </a:ext>
            </a:extLst>
          </p:cNvPr>
          <p:cNvSpPr txBox="1"/>
          <p:nvPr userDrawn="1"/>
        </p:nvSpPr>
        <p:spPr>
          <a:xfrm>
            <a:off x="551123" y="2411911"/>
            <a:ext cx="4530652" cy="523220"/>
          </a:xfrm>
          <a:prstGeom prst="rect">
            <a:avLst/>
          </a:prstGeom>
          <a:noFill/>
        </p:spPr>
        <p:txBody>
          <a:bodyPr wrap="square" rtlCol="0">
            <a:spAutoFit/>
          </a:bodyPr>
          <a:lstStyle/>
          <a:p>
            <a:pPr algn="l"/>
            <a:r>
              <a:rPr lang="en-US" sz="2800" b="1">
                <a:solidFill>
                  <a:schemeClr val="bg1"/>
                </a:solidFill>
              </a:rPr>
              <a:t>Direct Reach Teacher (DRT)</a:t>
            </a:r>
          </a:p>
        </p:txBody>
      </p:sp>
      <p:sp>
        <p:nvSpPr>
          <p:cNvPr id="38" name="TextBox 37">
            <a:extLst>
              <a:ext uri="{FF2B5EF4-FFF2-40B4-BE49-F238E27FC236}">
                <a16:creationId xmlns:a16="http://schemas.microsoft.com/office/drawing/2014/main" id="{CF91E3A0-1042-4337-A915-FCF1CE9716BC}"/>
              </a:ext>
            </a:extLst>
          </p:cNvPr>
          <p:cNvSpPr txBox="1"/>
          <p:nvPr userDrawn="1"/>
        </p:nvSpPr>
        <p:spPr>
          <a:xfrm>
            <a:off x="551122" y="1707180"/>
            <a:ext cx="5707811" cy="523220"/>
          </a:xfrm>
          <a:prstGeom prst="rect">
            <a:avLst/>
          </a:prstGeom>
          <a:noFill/>
        </p:spPr>
        <p:txBody>
          <a:bodyPr wrap="square" rtlCol="0">
            <a:spAutoFit/>
          </a:bodyPr>
          <a:lstStyle/>
          <a:p>
            <a:pPr algn="l"/>
            <a:r>
              <a:rPr lang="en-US" sz="2800" b="1">
                <a:solidFill>
                  <a:schemeClr val="bg1"/>
                </a:solidFill>
              </a:rPr>
              <a:t>Multi-Classroom Leader (MCL)</a:t>
            </a:r>
          </a:p>
        </p:txBody>
      </p:sp>
      <p:sp>
        <p:nvSpPr>
          <p:cNvPr id="39" name="Rectangle: Rounded Corners 38">
            <a:extLst>
              <a:ext uri="{FF2B5EF4-FFF2-40B4-BE49-F238E27FC236}">
                <a16:creationId xmlns:a16="http://schemas.microsoft.com/office/drawing/2014/main" id="{651D2D67-23DE-40EF-94AE-05950D529CA9}"/>
              </a:ext>
            </a:extLst>
          </p:cNvPr>
          <p:cNvSpPr/>
          <p:nvPr userDrawn="1"/>
        </p:nvSpPr>
        <p:spPr>
          <a:xfrm>
            <a:off x="7523503" y="1321722"/>
            <a:ext cx="153624" cy="4871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731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a:prstGeom prst="rect">
            <a:avLst/>
          </a:prstGeom>
          <a:solidFill>
            <a:srgbClr val="3FAB9B"/>
          </a:solidFill>
        </p:spPr>
        <p:txBody>
          <a:bodyPr anchor="b"/>
          <a:lstStyle>
            <a:lvl1pPr>
              <a:defRPr sz="4000">
                <a:solidFill>
                  <a:schemeClr val="bg1"/>
                </a:solidFill>
                <a:latin typeface="Cambria" panose="02040503050406030204" pitchFamily="18" charset="0"/>
              </a:defRPr>
            </a:lvl1pPr>
          </a:lstStyle>
          <a:p>
            <a:r>
              <a:rPr lang="en-US"/>
              <a:t>CLICK TO EDIT MASTER TITLE STYLE</a:t>
            </a:r>
          </a:p>
        </p:txBody>
      </p:sp>
      <p:sp>
        <p:nvSpPr>
          <p:cNvPr id="3" name="Text Placeholder 2"/>
          <p:cNvSpPr>
            <a:spLocks noGrp="1"/>
          </p:cNvSpPr>
          <p:nvPr>
            <p:ph type="body" idx="1" hasCustomPrompt="1"/>
          </p:nvPr>
        </p:nvSpPr>
        <p:spPr>
          <a:xfrm>
            <a:off x="623888" y="4589464"/>
            <a:ext cx="7886700" cy="1500187"/>
          </a:xfrm>
          <a:prstGeom prst="rect">
            <a:avLst/>
          </a:prstGeom>
        </p:spPr>
        <p:txBody>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51116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a:prstGeom prst="rect">
            <a:avLst/>
          </a:prstGeom>
          <a:solidFill>
            <a:srgbClr val="3FAB9B"/>
          </a:solidFill>
        </p:spPr>
        <p:txBody>
          <a:bodyPr anchor="b"/>
          <a:lstStyle>
            <a:lvl1pPr>
              <a:defRPr sz="2800">
                <a:solidFill>
                  <a:schemeClr val="bg1"/>
                </a:solidFill>
              </a:defRPr>
            </a:lvl1pPr>
          </a:lstStyle>
          <a:p>
            <a:r>
              <a:rPr lang="en-US"/>
              <a:t>CLICK TO EDIT MASTER TITLE STYLE</a:t>
            </a:r>
          </a:p>
        </p:txBody>
      </p:sp>
      <p:sp>
        <p:nvSpPr>
          <p:cNvPr id="3" name="Content Placeholder 2"/>
          <p:cNvSpPr>
            <a:spLocks noGrp="1"/>
          </p:cNvSpPr>
          <p:nvPr>
            <p:ph idx="1"/>
          </p:nvPr>
        </p:nvSpPr>
        <p:spPr>
          <a:xfrm>
            <a:off x="3886200" y="457200"/>
            <a:ext cx="4629150" cy="54117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0904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73016AA-6A56-46FF-A70D-5EDB2CF28961}"/>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Agenda</a:t>
            </a:r>
          </a:p>
        </p:txBody>
      </p:sp>
    </p:spTree>
    <p:extLst>
      <p:ext uri="{BB962C8B-B14F-4D97-AF65-F5344CB8AC3E}">
        <p14:creationId xmlns:p14="http://schemas.microsoft.com/office/powerpoint/2010/main" val="1155412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3970" y="4704434"/>
            <a:ext cx="5240654" cy="992776"/>
          </a:xfrm>
          <a:prstGeom prst="rect">
            <a:avLst/>
          </a:prstGeom>
          <a:solidFill>
            <a:srgbClr val="3FAB9B"/>
          </a:solidFill>
        </p:spPr>
        <p:txBody>
          <a:bodyPr anchor="b"/>
          <a:lstStyle>
            <a:lvl1pPr>
              <a:defRPr sz="320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2089257" y="629524"/>
            <a:ext cx="5240655" cy="4074910"/>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103969" y="5705699"/>
            <a:ext cx="5240655" cy="523262"/>
          </a:xfrm>
          <a:prstGeom prst="rect">
            <a:avLst/>
          </a:prstGeo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03061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F65E88-557D-4AC9-AD75-59B5831FB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2954" y="576875"/>
            <a:ext cx="2300446" cy="1714471"/>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2AF91478-7E80-47D5-AED5-326D82E6FFFE}"/>
              </a:ext>
            </a:extLst>
          </p:cNvPr>
          <p:cNvSpPr txBox="1"/>
          <p:nvPr userDrawn="1"/>
        </p:nvSpPr>
        <p:spPr>
          <a:xfrm>
            <a:off x="1691378" y="3242562"/>
            <a:ext cx="5943600" cy="954107"/>
          </a:xfrm>
          <a:prstGeom prst="rect">
            <a:avLst/>
          </a:prstGeom>
          <a:noFill/>
        </p:spPr>
        <p:txBody>
          <a:bodyPr wrap="square" rtlCol="0">
            <a:spAutoFit/>
          </a:bodyPr>
          <a:lstStyle/>
          <a:p>
            <a:r>
              <a:rPr lang="en-US" sz="2000" b="1"/>
              <a:t>CONTACT US </a:t>
            </a:r>
          </a:p>
          <a:p>
            <a:endParaRPr lang="en-US"/>
          </a:p>
          <a:p>
            <a:endParaRPr lang="en-US"/>
          </a:p>
        </p:txBody>
      </p:sp>
      <p:sp>
        <p:nvSpPr>
          <p:cNvPr id="4" name="Text Placeholder 3">
            <a:extLst>
              <a:ext uri="{FF2B5EF4-FFF2-40B4-BE49-F238E27FC236}">
                <a16:creationId xmlns:a16="http://schemas.microsoft.com/office/drawing/2014/main" id="{7BFD1D01-7505-43C8-8F4F-2F4A3CFCD318}"/>
              </a:ext>
            </a:extLst>
          </p:cNvPr>
          <p:cNvSpPr>
            <a:spLocks noGrp="1"/>
          </p:cNvSpPr>
          <p:nvPr>
            <p:ph type="body" sz="quarter" idx="18" hasCustomPrompt="1"/>
          </p:nvPr>
        </p:nvSpPr>
        <p:spPr>
          <a:xfrm>
            <a:off x="1691378" y="3852699"/>
            <a:ext cx="5943599" cy="1684338"/>
          </a:xfrm>
          <a:prstGeom prst="rect">
            <a:avLst/>
          </a:prstGeom>
        </p:spPr>
        <p:txBody>
          <a:bodyPr/>
          <a:lstStyle>
            <a:lvl1pPr marL="0" indent="0">
              <a:buNone/>
              <a:defRPr sz="2200"/>
            </a:lvl1pPr>
          </a:lstStyle>
          <a:p>
            <a:pPr lvl="0"/>
            <a:r>
              <a:rPr lang="en-US"/>
              <a:t>Edit Name</a:t>
            </a:r>
          </a:p>
          <a:p>
            <a:pPr lvl="0"/>
            <a:r>
              <a:rPr lang="en-US"/>
              <a:t>Edit Title, Company</a:t>
            </a:r>
          </a:p>
          <a:p>
            <a:pPr lvl="0"/>
            <a:r>
              <a:rPr lang="en-US"/>
              <a:t>Edit Email</a:t>
            </a:r>
          </a:p>
          <a:p>
            <a:pPr lvl="0"/>
            <a:r>
              <a:rPr lang="en-US"/>
              <a:t>Edit Phone</a:t>
            </a:r>
          </a:p>
          <a:p>
            <a:pPr lvl="1"/>
            <a:endParaRPr lang="en-US"/>
          </a:p>
        </p:txBody>
      </p:sp>
      <p:sp>
        <p:nvSpPr>
          <p:cNvPr id="3" name="TextBox 2">
            <a:extLst>
              <a:ext uri="{FF2B5EF4-FFF2-40B4-BE49-F238E27FC236}">
                <a16:creationId xmlns:a16="http://schemas.microsoft.com/office/drawing/2014/main" id="{EDC56653-B332-4982-86F3-D9EB2EFD4FE8}"/>
              </a:ext>
            </a:extLst>
          </p:cNvPr>
          <p:cNvSpPr txBox="1"/>
          <p:nvPr userDrawn="1"/>
        </p:nvSpPr>
        <p:spPr>
          <a:xfrm>
            <a:off x="3437964" y="2562183"/>
            <a:ext cx="2282260" cy="584775"/>
          </a:xfrm>
          <a:prstGeom prst="rect">
            <a:avLst/>
          </a:prstGeom>
          <a:noFill/>
        </p:spPr>
        <p:txBody>
          <a:bodyPr wrap="square" rtlCol="0">
            <a:spAutoFit/>
          </a:bodyPr>
          <a:lstStyle/>
          <a:p>
            <a:pPr algn="ctr"/>
            <a:r>
              <a:rPr lang="en-US" sz="3200" b="1">
                <a:solidFill>
                  <a:schemeClr val="tx2"/>
                </a:solidFill>
                <a:latin typeface="Cambria" panose="02040503050406030204" pitchFamily="18" charset="0"/>
              </a:rPr>
              <a:t>Thank You</a:t>
            </a:r>
          </a:p>
        </p:txBody>
      </p:sp>
    </p:spTree>
    <p:extLst>
      <p:ext uri="{BB962C8B-B14F-4D97-AF65-F5344CB8AC3E}">
        <p14:creationId xmlns:p14="http://schemas.microsoft.com/office/powerpoint/2010/main" val="2346511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 Teal">
  <p:cSld name="1_Title and Content - Teal">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628651" y="1381701"/>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body" idx="2"/>
          </p:nvPr>
        </p:nvSpPr>
        <p:spPr>
          <a:xfrm>
            <a:off x="1" y="369895"/>
            <a:ext cx="9144000" cy="769440"/>
          </a:xfrm>
          <a:prstGeom prst="rect">
            <a:avLst/>
          </a:prstGeom>
          <a:solidFill>
            <a:schemeClr val="accent1"/>
          </a:solidFill>
          <a:ln>
            <a:noFill/>
          </a:ln>
        </p:spPr>
        <p:txBody>
          <a:bodyPr spcFirstLastPara="1" wrap="square" lIns="91425" tIns="45700" rIns="91425" bIns="45700" anchor="ctr" anchorCtr="0"/>
          <a:lstStyle>
            <a:lvl1pPr marL="457200" marR="0" lvl="0" indent="-228600" algn="ctr" rtl="0">
              <a:lnSpc>
                <a:spcPct val="90000"/>
              </a:lnSpc>
              <a:spcBef>
                <a:spcPts val="1000"/>
              </a:spcBef>
              <a:spcAft>
                <a:spcPts val="0"/>
              </a:spcAft>
              <a:buClr>
                <a:schemeClr val="lt1"/>
              </a:buClr>
              <a:buSzPts val="4000"/>
              <a:buFont typeface="Arial"/>
              <a:buNone/>
              <a:defRPr sz="4000" b="1" i="0" u="none" strike="noStrike" cap="none">
                <a:solidFill>
                  <a:schemeClr val="lt1"/>
                </a:solidFill>
                <a:latin typeface="Cambria"/>
                <a:ea typeface="Cambria"/>
                <a:cs typeface="Cambria"/>
                <a:sym typeface="Cambria"/>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4935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ssion Objective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EE3E06-4199-43AF-AF78-DF4F91048E94}"/>
              </a:ext>
            </a:extLst>
          </p:cNvPr>
          <p:cNvSpPr>
            <a:spLocks noGrp="1"/>
          </p:cNvSpPr>
          <p:nvPr>
            <p:ph type="body" sz="quarter" idx="19" hasCustomPrompt="1"/>
          </p:nvPr>
        </p:nvSpPr>
        <p:spPr>
          <a:xfrm>
            <a:off x="788625" y="1441122"/>
            <a:ext cx="7578725" cy="3722688"/>
          </a:xfrm>
          <a:prstGeom prst="rect">
            <a:avLst/>
          </a:prstGeom>
        </p:spPr>
        <p:txBody>
          <a:bodyPr/>
          <a:lstStyle>
            <a:lvl1pPr marL="228600" indent="-228600">
              <a:buFont typeface="Arial" panose="020B0604020202020204" pitchFamily="34" charset="0"/>
              <a:buChar char="•"/>
              <a:defRPr sz="3000"/>
            </a:lvl1pPr>
            <a:lvl2pPr marL="457200" indent="0">
              <a:buNone/>
              <a:defRPr/>
            </a:lvl2pPr>
          </a:lstStyle>
          <a:p>
            <a:pPr lvl="0"/>
            <a:r>
              <a:rPr lang="en-US"/>
              <a:t> Edit objective </a:t>
            </a:r>
          </a:p>
          <a:p>
            <a:pPr lvl="0"/>
            <a:r>
              <a:rPr lang="en-US"/>
              <a:t> Edit objective</a:t>
            </a:r>
          </a:p>
          <a:p>
            <a:pPr lvl="0"/>
            <a:r>
              <a:rPr lang="en-US"/>
              <a:t> Edit objective</a:t>
            </a:r>
          </a:p>
        </p:txBody>
      </p:sp>
      <p:sp>
        <p:nvSpPr>
          <p:cNvPr id="11" name="TextBox 10">
            <a:extLst>
              <a:ext uri="{FF2B5EF4-FFF2-40B4-BE49-F238E27FC236}">
                <a16:creationId xmlns:a16="http://schemas.microsoft.com/office/drawing/2014/main" id="{95EDDF42-892E-40EC-9B17-E8D30CF9E801}"/>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Session Objectives</a:t>
            </a:r>
          </a:p>
        </p:txBody>
      </p:sp>
    </p:spTree>
    <p:extLst>
      <p:ext uri="{BB962C8B-B14F-4D97-AF65-F5344CB8AC3E}">
        <p14:creationId xmlns:p14="http://schemas.microsoft.com/office/powerpoint/2010/main" val="411317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 Now">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E3A6959-EFE2-4D48-8B0C-B2679000DD5D}"/>
              </a:ext>
            </a:extLst>
          </p:cNvPr>
          <p:cNvSpPr>
            <a:spLocks noGrp="1"/>
          </p:cNvSpPr>
          <p:nvPr>
            <p:ph type="body" sz="quarter" idx="18"/>
          </p:nvPr>
        </p:nvSpPr>
        <p:spPr>
          <a:xfrm>
            <a:off x="778160" y="1473401"/>
            <a:ext cx="7592756" cy="303535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60E2CC34-8B1B-4BA0-BD90-D5375A80A6C2}"/>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Do Now</a:t>
            </a:r>
          </a:p>
        </p:txBody>
      </p:sp>
    </p:spTree>
    <p:extLst>
      <p:ext uri="{BB962C8B-B14F-4D97-AF65-F5344CB8AC3E}">
        <p14:creationId xmlns:p14="http://schemas.microsoft.com/office/powerpoint/2010/main" val="3817962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it Slip">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B2C6BF-33E9-4495-8357-3D4854DAA68B}"/>
              </a:ext>
            </a:extLst>
          </p:cNvPr>
          <p:cNvSpPr>
            <a:spLocks noGrp="1"/>
          </p:cNvSpPr>
          <p:nvPr>
            <p:ph type="body" sz="quarter" idx="18"/>
          </p:nvPr>
        </p:nvSpPr>
        <p:spPr>
          <a:xfrm>
            <a:off x="788669" y="1449976"/>
            <a:ext cx="7449243" cy="307214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31806989-5FA5-447A-95B5-D3DFA4862A3D}"/>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Exit Slip</a:t>
            </a:r>
          </a:p>
        </p:txBody>
      </p:sp>
    </p:spTree>
    <p:extLst>
      <p:ext uri="{BB962C8B-B14F-4D97-AF65-F5344CB8AC3E}">
        <p14:creationId xmlns:p14="http://schemas.microsoft.com/office/powerpoint/2010/main" val="6402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urce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B2C6BF-33E9-4495-8357-3D4854DAA68B}"/>
              </a:ext>
            </a:extLst>
          </p:cNvPr>
          <p:cNvSpPr>
            <a:spLocks noGrp="1"/>
          </p:cNvSpPr>
          <p:nvPr>
            <p:ph type="body" sz="quarter" idx="18" hasCustomPrompt="1"/>
          </p:nvPr>
        </p:nvSpPr>
        <p:spPr>
          <a:xfrm>
            <a:off x="788670" y="1449977"/>
            <a:ext cx="7567054" cy="2952206"/>
          </a:xfrm>
          <a:prstGeom prst="rect">
            <a:avLst/>
          </a:prstGeom>
        </p:spPr>
        <p:txBody>
          <a:bodyPr/>
          <a:lstStyle>
            <a:lvl1pPr>
              <a:defRPr/>
            </a:lvl1pPr>
          </a:lstStyle>
          <a:p>
            <a:pPr lvl="0"/>
            <a:r>
              <a:rPr lang="en-US"/>
              <a:t>Edit sources</a:t>
            </a:r>
          </a:p>
          <a:p>
            <a:pPr lvl="0"/>
            <a:r>
              <a:rPr lang="en-US"/>
              <a:t>Edit sources</a:t>
            </a:r>
          </a:p>
          <a:p>
            <a:pPr lvl="0"/>
            <a:r>
              <a:rPr lang="en-US"/>
              <a:t>Edit sources</a:t>
            </a:r>
          </a:p>
        </p:txBody>
      </p:sp>
      <p:sp>
        <p:nvSpPr>
          <p:cNvPr id="15" name="TextBox 14">
            <a:extLst>
              <a:ext uri="{FF2B5EF4-FFF2-40B4-BE49-F238E27FC236}">
                <a16:creationId xmlns:a16="http://schemas.microsoft.com/office/drawing/2014/main" id="{31806989-5FA5-447A-95B5-D3DFA4862A3D}"/>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Sources</a:t>
            </a:r>
          </a:p>
        </p:txBody>
      </p:sp>
      <p:sp>
        <p:nvSpPr>
          <p:cNvPr id="18" name="TextBox 17">
            <a:extLst>
              <a:ext uri="{FF2B5EF4-FFF2-40B4-BE49-F238E27FC236}">
                <a16:creationId xmlns:a16="http://schemas.microsoft.com/office/drawing/2014/main" id="{9FD865B0-0458-4190-93DB-331B36D2A9F0}"/>
              </a:ext>
            </a:extLst>
          </p:cNvPr>
          <p:cNvSpPr txBox="1"/>
          <p:nvPr userDrawn="1"/>
        </p:nvSpPr>
        <p:spPr>
          <a:xfrm>
            <a:off x="8754139" y="92895"/>
            <a:ext cx="343685" cy="276999"/>
          </a:xfrm>
          <a:prstGeom prst="rect">
            <a:avLst/>
          </a:prstGeom>
          <a:noFill/>
        </p:spPr>
        <p:txBody>
          <a:bodyPr wrap="square" rtlCol="0">
            <a:spAutoFit/>
          </a:bodyPr>
          <a:lstStyle/>
          <a:p>
            <a:r>
              <a:rPr lang="en-US" sz="1200"/>
              <a:t>1</a:t>
            </a:r>
          </a:p>
        </p:txBody>
      </p:sp>
    </p:spTree>
    <p:extLst>
      <p:ext uri="{BB962C8B-B14F-4D97-AF65-F5344CB8AC3E}">
        <p14:creationId xmlns:p14="http://schemas.microsoft.com/office/powerpoint/2010/main" val="178650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Te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381701"/>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a:extLst>
              <a:ext uri="{FF2B5EF4-FFF2-40B4-BE49-F238E27FC236}">
                <a16:creationId xmlns:a16="http://schemas.microsoft.com/office/drawing/2014/main" id="{40FFD3E9-518B-4ED1-99B3-A9CAFE68A831}"/>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412994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Teal">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BF506FB9-049B-442A-8C44-F544834D0615}"/>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1542394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 Teal">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D62049F8-571B-4C6C-A49C-57F1B062EBFD}"/>
              </a:ext>
            </a:extLst>
          </p:cNvPr>
          <p:cNvSpPr>
            <a:spLocks noGrp="1"/>
          </p:cNvSpPr>
          <p:nvPr>
            <p:ph type="tbl" sz="quarter" idx="18"/>
          </p:nvPr>
        </p:nvSpPr>
        <p:spPr>
          <a:xfrm>
            <a:off x="611220" y="1395502"/>
            <a:ext cx="8103914" cy="4632766"/>
          </a:xfrm>
          <a:prstGeom prst="rect">
            <a:avLst/>
          </a:prstGeom>
        </p:spPr>
        <p:txBody>
          <a:bodyPr/>
          <a:lstStyle/>
          <a:p>
            <a:endParaRPr lang="en-US"/>
          </a:p>
        </p:txBody>
      </p:sp>
      <p:sp>
        <p:nvSpPr>
          <p:cNvPr id="8" name="Text Placeholder 10">
            <a:extLst>
              <a:ext uri="{FF2B5EF4-FFF2-40B4-BE49-F238E27FC236}">
                <a16:creationId xmlns:a16="http://schemas.microsoft.com/office/drawing/2014/main" id="{B73D5432-1E4D-49FC-B35F-4312E825C0C8}"/>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53855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8FC3E358-3A55-4BFF-9B05-A4D38EB31489}"/>
              </a:ext>
            </a:extLst>
          </p:cNvPr>
          <p:cNvSpPr txBox="1"/>
          <p:nvPr userDrawn="1"/>
        </p:nvSpPr>
        <p:spPr>
          <a:xfrm>
            <a:off x="0" y="6400800"/>
            <a:ext cx="9144000" cy="457200"/>
          </a:xfrm>
          <a:prstGeom prst="rect">
            <a:avLst/>
          </a:prstGeom>
          <a:solidFill>
            <a:srgbClr val="3FAB9B"/>
          </a:solidFill>
        </p:spPr>
        <p:txBody>
          <a:bodyPr wrap="square" rtlCol="0">
            <a:spAutoFit/>
          </a:bodyPr>
          <a:lstStyle/>
          <a:p>
            <a:endParaRPr lang="en-US"/>
          </a:p>
        </p:txBody>
      </p:sp>
      <p:pic>
        <p:nvPicPr>
          <p:cNvPr id="27" name="Picture 26">
            <a:extLst>
              <a:ext uri="{FF2B5EF4-FFF2-40B4-BE49-F238E27FC236}">
                <a16:creationId xmlns:a16="http://schemas.microsoft.com/office/drawing/2014/main" id="{85817326-3C61-426B-8D04-BA60FE4C61DD}"/>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91440" y="6450620"/>
            <a:ext cx="1371600" cy="392805"/>
          </a:xfrm>
          <a:prstGeom prst="rect">
            <a:avLst/>
          </a:prstGeom>
        </p:spPr>
      </p:pic>
      <p:sp>
        <p:nvSpPr>
          <p:cNvPr id="2" name="TextBox 1">
            <a:extLst>
              <a:ext uri="{FF2B5EF4-FFF2-40B4-BE49-F238E27FC236}">
                <a16:creationId xmlns:a16="http://schemas.microsoft.com/office/drawing/2014/main" id="{C97A1980-C1E7-4631-A191-0B36937451D5}"/>
              </a:ext>
            </a:extLst>
          </p:cNvPr>
          <p:cNvSpPr txBox="1"/>
          <p:nvPr userDrawn="1"/>
        </p:nvSpPr>
        <p:spPr>
          <a:xfrm>
            <a:off x="8071945" y="6450620"/>
            <a:ext cx="1072055" cy="338554"/>
          </a:xfrm>
          <a:prstGeom prst="rect">
            <a:avLst/>
          </a:prstGeom>
          <a:noFill/>
        </p:spPr>
        <p:txBody>
          <a:bodyPr wrap="square" rtlCol="0">
            <a:spAutoFit/>
          </a:bodyPr>
          <a:lstStyle/>
          <a:p>
            <a:r>
              <a:rPr lang="en-US" sz="1400">
                <a:solidFill>
                  <a:schemeClr val="bg1"/>
                </a:solidFill>
              </a:rPr>
              <a:t>2019  |</a:t>
            </a:r>
            <a:r>
              <a:rPr lang="en-US" sz="1400" b="1">
                <a:solidFill>
                  <a:schemeClr val="bg1"/>
                </a:solidFill>
              </a:rPr>
              <a:t> </a:t>
            </a:r>
            <a:fld id="{8D3546D4-0EE2-405F-A894-079B5398A104}" type="slidenum">
              <a:rPr lang="en-US" sz="1600" b="1" smtClean="0">
                <a:solidFill>
                  <a:schemeClr val="bg1"/>
                </a:solidFill>
              </a:rPr>
              <a:t>‹#›</a:t>
            </a:fld>
            <a:r>
              <a:rPr lang="en-US" sz="1600">
                <a:solidFill>
                  <a:schemeClr val="bg1"/>
                </a:solidFill>
              </a:rPr>
              <a:t> </a:t>
            </a:r>
            <a:r>
              <a:rPr lang="en-US" sz="1400">
                <a:solidFill>
                  <a:schemeClr val="bg1"/>
                </a:solidFill>
              </a:rPr>
              <a:t>  </a:t>
            </a:r>
          </a:p>
        </p:txBody>
      </p:sp>
      <p:pic>
        <p:nvPicPr>
          <p:cNvPr id="4" name="Picture 3">
            <a:extLst>
              <a:ext uri="{FF2B5EF4-FFF2-40B4-BE49-F238E27FC236}">
                <a16:creationId xmlns:a16="http://schemas.microsoft.com/office/drawing/2014/main" id="{6AD1CCBE-A1DB-4D7A-8811-43353B49F422}"/>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2743200" y="6385111"/>
            <a:ext cx="3657600" cy="496011"/>
          </a:xfrm>
          <a:prstGeom prst="rect">
            <a:avLst/>
          </a:prstGeom>
        </p:spPr>
      </p:pic>
    </p:spTree>
    <p:extLst>
      <p:ext uri="{BB962C8B-B14F-4D97-AF65-F5344CB8AC3E}">
        <p14:creationId xmlns:p14="http://schemas.microsoft.com/office/powerpoint/2010/main" val="210055975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88" r:id="rId6"/>
    <p:sldLayoutId id="2147483682" r:id="rId7"/>
    <p:sldLayoutId id="2147483684" r:id="rId8"/>
    <p:sldLayoutId id="2147483683" r:id="rId9"/>
    <p:sldLayoutId id="2147483678" r:id="rId10"/>
    <p:sldLayoutId id="2147483685" r:id="rId11"/>
    <p:sldLayoutId id="2147483679" r:id="rId12"/>
    <p:sldLayoutId id="2147483690" r:id="rId13"/>
    <p:sldLayoutId id="2147483691" r:id="rId14"/>
    <p:sldLayoutId id="2147483692" r:id="rId15"/>
    <p:sldLayoutId id="2147483687" r:id="rId16"/>
    <p:sldLayoutId id="2147483686" r:id="rId17"/>
    <p:sldLayoutId id="2147483663" r:id="rId18"/>
    <p:sldLayoutId id="2147483668" r:id="rId19"/>
    <p:sldLayoutId id="2147483669" r:id="rId20"/>
    <p:sldLayoutId id="2147483676" r:id="rId21"/>
    <p:sldLayoutId id="2147483693"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video" Target="https://www.youtube.com/embed/Q6nXsrdcNK0" TargetMode="Externa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www.beyondintractability.org/essay/safe-spaces"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hyperlink" Target="http://humanresources.about.com/od/teambuilding/qt/norms_sample.htm" TargetMode="External"/><Relationship Id="rId5" Type="http://schemas.openxmlformats.org/officeDocument/2006/relationships/hyperlink" Target="http://www.data4ss.org/downloads/conditions_for_professional_learning/norms.pdf" TargetMode="External"/><Relationship Id="rId4" Type="http://schemas.openxmlformats.org/officeDocument/2006/relationships/hyperlink" Target="http://learningforward.org/docs/tools-for-learning-schools/tools8-99.pdf?sfvrsn"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facebook.com/groups/OpportunityCultureMCLs/" TargetMode="Externa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0AF1D5-5466-4192-ABBC-63F70E9498D6}"/>
              </a:ext>
            </a:extLst>
          </p:cNvPr>
          <p:cNvSpPr>
            <a:spLocks noGrp="1"/>
          </p:cNvSpPr>
          <p:nvPr>
            <p:ph type="body" sz="quarter" idx="17"/>
          </p:nvPr>
        </p:nvSpPr>
        <p:spPr/>
        <p:txBody>
          <a:bodyPr/>
          <a:lstStyle/>
          <a:p>
            <a:r>
              <a:rPr lang="en-US"/>
              <a:t>Multi-Classroom Leadership</a:t>
            </a:r>
          </a:p>
          <a:p>
            <a:r>
              <a:rPr lang="en-US"/>
              <a:t>Launching a Successful Team</a:t>
            </a:r>
          </a:p>
        </p:txBody>
      </p:sp>
    </p:spTree>
    <p:extLst>
      <p:ext uri="{BB962C8B-B14F-4D97-AF65-F5344CB8AC3E}">
        <p14:creationId xmlns:p14="http://schemas.microsoft.com/office/powerpoint/2010/main" val="1701994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4B2502-25F0-4629-AA38-4B7B22AD5E4E}"/>
              </a:ext>
            </a:extLst>
          </p:cNvPr>
          <p:cNvSpPr>
            <a:spLocks noGrp="1"/>
          </p:cNvSpPr>
          <p:nvPr>
            <p:ph type="body" sz="quarter" idx="17"/>
          </p:nvPr>
        </p:nvSpPr>
        <p:spPr/>
        <p:txBody>
          <a:bodyPr/>
          <a:lstStyle/>
          <a:p>
            <a:r>
              <a:rPr lang="en-US" sz="3500"/>
              <a:t>Tactics for Building Relationships: Presence</a:t>
            </a:r>
          </a:p>
        </p:txBody>
      </p:sp>
      <p:sp>
        <p:nvSpPr>
          <p:cNvPr id="4" name="Rounded Rectangle 19">
            <a:extLst>
              <a:ext uri="{FF2B5EF4-FFF2-40B4-BE49-F238E27FC236}">
                <a16:creationId xmlns:a16="http://schemas.microsoft.com/office/drawing/2014/main" id="{3C0126DF-B775-442E-9815-2D5A42BCACBB}"/>
              </a:ext>
            </a:extLst>
          </p:cNvPr>
          <p:cNvSpPr/>
          <p:nvPr/>
        </p:nvSpPr>
        <p:spPr>
          <a:xfrm>
            <a:off x="914400" y="2799194"/>
            <a:ext cx="3657600" cy="6096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26">
            <a:extLst>
              <a:ext uri="{FF2B5EF4-FFF2-40B4-BE49-F238E27FC236}">
                <a16:creationId xmlns:a16="http://schemas.microsoft.com/office/drawing/2014/main" id="{BF3BA32F-3FFE-4B3E-B5DA-8822793C88E3}"/>
              </a:ext>
            </a:extLst>
          </p:cNvPr>
          <p:cNvSpPr/>
          <p:nvPr/>
        </p:nvSpPr>
        <p:spPr>
          <a:xfrm>
            <a:off x="914400" y="3767492"/>
            <a:ext cx="3657600" cy="6096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2">
            <a:extLst>
              <a:ext uri="{FF2B5EF4-FFF2-40B4-BE49-F238E27FC236}">
                <a16:creationId xmlns:a16="http://schemas.microsoft.com/office/drawing/2014/main" id="{0C4C644D-03B8-4E22-95FC-6CB5D7425730}"/>
              </a:ext>
            </a:extLst>
          </p:cNvPr>
          <p:cNvSpPr/>
          <p:nvPr/>
        </p:nvSpPr>
        <p:spPr>
          <a:xfrm>
            <a:off x="884663" y="1808594"/>
            <a:ext cx="3657600" cy="6096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28">
            <a:extLst>
              <a:ext uri="{FF2B5EF4-FFF2-40B4-BE49-F238E27FC236}">
                <a16:creationId xmlns:a16="http://schemas.microsoft.com/office/drawing/2014/main" id="{76AB0853-8014-4B66-8EF6-0E4405476369}"/>
              </a:ext>
            </a:extLst>
          </p:cNvPr>
          <p:cNvSpPr/>
          <p:nvPr/>
        </p:nvSpPr>
        <p:spPr>
          <a:xfrm>
            <a:off x="960863" y="4735790"/>
            <a:ext cx="3657600" cy="609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7319688-0293-4B7D-A5CF-4AF069D7FBAC}"/>
              </a:ext>
            </a:extLst>
          </p:cNvPr>
          <p:cNvSpPr txBox="1"/>
          <p:nvPr/>
        </p:nvSpPr>
        <p:spPr>
          <a:xfrm>
            <a:off x="1265663" y="1472198"/>
            <a:ext cx="3048000" cy="4031873"/>
          </a:xfrm>
          <a:prstGeom prst="rect">
            <a:avLst/>
          </a:prstGeom>
          <a:noFill/>
        </p:spPr>
        <p:txBody>
          <a:bodyPr wrap="square" rtlCol="0">
            <a:spAutoFit/>
          </a:bodyPr>
          <a:lstStyle/>
          <a:p>
            <a:pPr algn="ctr">
              <a:lnSpc>
                <a:spcPct val="200000"/>
              </a:lnSpc>
            </a:pPr>
            <a:r>
              <a:rPr lang="en-US" sz="3200" b="1"/>
              <a:t>Intentionality</a:t>
            </a:r>
          </a:p>
          <a:p>
            <a:pPr algn="ctr">
              <a:lnSpc>
                <a:spcPct val="200000"/>
              </a:lnSpc>
            </a:pPr>
            <a:r>
              <a:rPr lang="en-US" sz="3200" b="1"/>
              <a:t>Mutuality</a:t>
            </a:r>
          </a:p>
          <a:p>
            <a:pPr algn="ctr">
              <a:lnSpc>
                <a:spcPct val="200000"/>
              </a:lnSpc>
            </a:pPr>
            <a:r>
              <a:rPr lang="en-US" sz="3200" b="1"/>
              <a:t>Individuality</a:t>
            </a:r>
          </a:p>
          <a:p>
            <a:pPr algn="ctr">
              <a:lnSpc>
                <a:spcPct val="200000"/>
              </a:lnSpc>
            </a:pPr>
            <a:r>
              <a:rPr lang="en-US" sz="3200" b="1"/>
              <a:t>Attentiveness</a:t>
            </a:r>
          </a:p>
        </p:txBody>
      </p:sp>
      <p:pic>
        <p:nvPicPr>
          <p:cNvPr id="10" name="Picture 9" descr="A close up of a logo&#10;&#10;Description automatically generated">
            <a:extLst>
              <a:ext uri="{FF2B5EF4-FFF2-40B4-BE49-F238E27FC236}">
                <a16:creationId xmlns:a16="http://schemas.microsoft.com/office/drawing/2014/main" id="{F7EC2704-FA09-4C4D-A476-2C33B5A02226}"/>
              </a:ext>
            </a:extLst>
          </p:cNvPr>
          <p:cNvPicPr>
            <a:picLocks noChangeAspect="1"/>
          </p:cNvPicPr>
          <p:nvPr/>
        </p:nvPicPr>
        <p:blipFill rotWithShape="1">
          <a:blip r:embed="rId3">
            <a:extLst>
              <a:ext uri="{28A0092B-C50C-407E-A947-70E740481C1C}">
                <a14:useLocalDpi xmlns:a14="http://schemas.microsoft.com/office/drawing/2010/main" val="0"/>
              </a:ext>
            </a:extLst>
          </a:blip>
          <a:srcRect l="11462" t="-862" r="12191" b="12826"/>
          <a:stretch/>
        </p:blipFill>
        <p:spPr>
          <a:xfrm>
            <a:off x="5160723" y="1879830"/>
            <a:ext cx="3143015" cy="3624241"/>
          </a:xfrm>
          <a:prstGeom prst="rect">
            <a:avLst/>
          </a:prstGeom>
        </p:spPr>
      </p:pic>
    </p:spTree>
    <p:extLst>
      <p:ext uri="{BB962C8B-B14F-4D97-AF65-F5344CB8AC3E}">
        <p14:creationId xmlns:p14="http://schemas.microsoft.com/office/powerpoint/2010/main" val="282702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A540AE-B536-41D0-A763-DE0CD1224A3E}"/>
              </a:ext>
            </a:extLst>
          </p:cNvPr>
          <p:cNvSpPr>
            <a:spLocks noGrp="1"/>
          </p:cNvSpPr>
          <p:nvPr>
            <p:ph type="body" sz="quarter" idx="17"/>
          </p:nvPr>
        </p:nvSpPr>
        <p:spPr/>
        <p:txBody>
          <a:bodyPr/>
          <a:lstStyle/>
          <a:p>
            <a:r>
              <a:rPr lang="en-US" sz="3200"/>
              <a:t>Tactics for Building Relationships: Similarity</a:t>
            </a:r>
          </a:p>
        </p:txBody>
      </p:sp>
      <p:grpSp>
        <p:nvGrpSpPr>
          <p:cNvPr id="12" name="Group 11">
            <a:extLst>
              <a:ext uri="{FF2B5EF4-FFF2-40B4-BE49-F238E27FC236}">
                <a16:creationId xmlns:a16="http://schemas.microsoft.com/office/drawing/2014/main" id="{EAE5DDF8-E782-4D2C-9436-A35947902E12}"/>
              </a:ext>
            </a:extLst>
          </p:cNvPr>
          <p:cNvGrpSpPr/>
          <p:nvPr/>
        </p:nvGrpSpPr>
        <p:grpSpPr>
          <a:xfrm>
            <a:off x="609600" y="3929140"/>
            <a:ext cx="3505200" cy="1595387"/>
            <a:chOff x="304800" y="1698250"/>
            <a:chExt cx="3810000" cy="894013"/>
          </a:xfrm>
        </p:grpSpPr>
        <p:sp>
          <p:nvSpPr>
            <p:cNvPr id="13" name="Rounded Rectangle 21">
              <a:extLst>
                <a:ext uri="{FF2B5EF4-FFF2-40B4-BE49-F238E27FC236}">
                  <a16:creationId xmlns:a16="http://schemas.microsoft.com/office/drawing/2014/main" id="{0F8BA9C8-FA88-42EB-BED9-BAA81B3AE986}"/>
                </a:ext>
              </a:extLst>
            </p:cNvPr>
            <p:cNvSpPr/>
            <p:nvPr/>
          </p:nvSpPr>
          <p:spPr>
            <a:xfrm>
              <a:off x="304800" y="1698250"/>
              <a:ext cx="3810000" cy="894013"/>
            </a:xfrm>
            <a:prstGeom prst="roundRect">
              <a:avLst/>
            </a:prstGeom>
            <a:solidFill>
              <a:srgbClr val="C0504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9622250C-1BA0-4542-947B-E1B889D8AA4B}"/>
                </a:ext>
              </a:extLst>
            </p:cNvPr>
            <p:cNvSpPr txBox="1"/>
            <p:nvPr/>
          </p:nvSpPr>
          <p:spPr>
            <a:xfrm>
              <a:off x="457200" y="1932204"/>
              <a:ext cx="3505200" cy="327693"/>
            </a:xfrm>
            <a:prstGeom prst="rect">
              <a:avLst/>
            </a:prstGeom>
            <a:noFill/>
            <a:ln w="3810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black"/>
                  </a:solidFill>
                  <a:effectLst/>
                  <a:uLnTx/>
                  <a:uFillTx/>
                </a:rPr>
                <a:t>In-Group</a:t>
              </a:r>
            </a:p>
          </p:txBody>
        </p:sp>
      </p:grpSp>
      <p:grpSp>
        <p:nvGrpSpPr>
          <p:cNvPr id="15" name="Group 14">
            <a:extLst>
              <a:ext uri="{FF2B5EF4-FFF2-40B4-BE49-F238E27FC236}">
                <a16:creationId xmlns:a16="http://schemas.microsoft.com/office/drawing/2014/main" id="{143758BE-AE2B-4F8B-B1C1-94BDE5B168DE}"/>
              </a:ext>
            </a:extLst>
          </p:cNvPr>
          <p:cNvGrpSpPr/>
          <p:nvPr/>
        </p:nvGrpSpPr>
        <p:grpSpPr>
          <a:xfrm>
            <a:off x="609600" y="1981200"/>
            <a:ext cx="3505200" cy="1595387"/>
            <a:chOff x="304800" y="1698250"/>
            <a:chExt cx="3810000" cy="894013"/>
          </a:xfrm>
        </p:grpSpPr>
        <p:sp>
          <p:nvSpPr>
            <p:cNvPr id="16" name="Rounded Rectangle 24">
              <a:extLst>
                <a:ext uri="{FF2B5EF4-FFF2-40B4-BE49-F238E27FC236}">
                  <a16:creationId xmlns:a16="http://schemas.microsoft.com/office/drawing/2014/main" id="{BC070B8C-E557-4CE3-A7AC-D765FF49F28D}"/>
                </a:ext>
              </a:extLst>
            </p:cNvPr>
            <p:cNvSpPr/>
            <p:nvPr/>
          </p:nvSpPr>
          <p:spPr>
            <a:xfrm>
              <a:off x="304800" y="1698250"/>
              <a:ext cx="3810000" cy="894013"/>
            </a:xfrm>
            <a:prstGeom prst="roundRect">
              <a:avLst/>
            </a:prstGeom>
            <a:solidFill>
              <a:srgbClr val="C0504D">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ABC8F8E0-A716-41F8-99AD-3D80B312D9FA}"/>
                </a:ext>
              </a:extLst>
            </p:cNvPr>
            <p:cNvSpPr txBox="1"/>
            <p:nvPr/>
          </p:nvSpPr>
          <p:spPr>
            <a:xfrm>
              <a:off x="457200" y="1790432"/>
              <a:ext cx="3505200" cy="758868"/>
            </a:xfrm>
            <a:prstGeom prst="rect">
              <a:avLst/>
            </a:prstGeom>
            <a:noFill/>
            <a:ln w="3810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black"/>
                  </a:solidFill>
                  <a:effectLst/>
                  <a:uLnTx/>
                  <a:uFillTx/>
                </a:rPr>
                <a:t>Quantity over Quality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grpSp>
        <p:nvGrpSpPr>
          <p:cNvPr id="2" name="Group 1">
            <a:extLst>
              <a:ext uri="{FF2B5EF4-FFF2-40B4-BE49-F238E27FC236}">
                <a16:creationId xmlns:a16="http://schemas.microsoft.com/office/drawing/2014/main" id="{7A0B919C-D184-4B12-B3C0-E1CAE4F64677}"/>
              </a:ext>
            </a:extLst>
          </p:cNvPr>
          <p:cNvGrpSpPr/>
          <p:nvPr/>
        </p:nvGrpSpPr>
        <p:grpSpPr>
          <a:xfrm>
            <a:off x="4418295" y="1322614"/>
            <a:ext cx="4279391" cy="4801204"/>
            <a:chOff x="4255008" y="876019"/>
            <a:chExt cx="4688575" cy="5247799"/>
          </a:xfrm>
        </p:grpSpPr>
        <p:pic>
          <p:nvPicPr>
            <p:cNvPr id="1026" name="Picture 2" descr="Image result for two person talk bubble">
              <a:extLst>
                <a:ext uri="{FF2B5EF4-FFF2-40B4-BE49-F238E27FC236}">
                  <a16:creationId xmlns:a16="http://schemas.microsoft.com/office/drawing/2014/main" id="{8EE0318D-B2B7-4191-927B-83765EFE8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365" y="876019"/>
              <a:ext cx="2351142" cy="165963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AE645E27-D028-45DA-8341-084DEDB3017A}"/>
                </a:ext>
              </a:extLst>
            </p:cNvPr>
            <p:cNvGrpSpPr/>
            <p:nvPr/>
          </p:nvGrpSpPr>
          <p:grpSpPr>
            <a:xfrm>
              <a:off x="4255008" y="1777182"/>
              <a:ext cx="2341037" cy="4346636"/>
              <a:chOff x="4255008" y="1403269"/>
              <a:chExt cx="2341037" cy="4346636"/>
            </a:xfrm>
          </p:grpSpPr>
          <p:pic>
            <p:nvPicPr>
              <p:cNvPr id="4" name="Picture 3" descr="A close up of a logo&#10;&#10;Description automatically generated">
                <a:extLst>
                  <a:ext uri="{FF2B5EF4-FFF2-40B4-BE49-F238E27FC236}">
                    <a16:creationId xmlns:a16="http://schemas.microsoft.com/office/drawing/2014/main" id="{3883FE4B-4769-46D9-A7C9-0EC7CEC4170C}"/>
                  </a:ext>
                </a:extLst>
              </p:cNvPr>
              <p:cNvPicPr>
                <a:picLocks noChangeAspect="1"/>
              </p:cNvPicPr>
              <p:nvPr/>
            </p:nvPicPr>
            <p:blipFill rotWithShape="1">
              <a:blip r:embed="rId4">
                <a:extLst>
                  <a:ext uri="{28A0092B-C50C-407E-A947-70E740481C1C}">
                    <a14:useLocalDpi xmlns:a14="http://schemas.microsoft.com/office/drawing/2010/main" val="0"/>
                  </a:ext>
                </a:extLst>
              </a:blip>
              <a:srcRect l="11096" r="45069" b="13424"/>
              <a:stretch/>
            </p:blipFill>
            <p:spPr>
              <a:xfrm>
                <a:off x="4255008" y="1403269"/>
                <a:ext cx="2200829" cy="4346636"/>
              </a:xfrm>
              <a:prstGeom prst="rect">
                <a:avLst/>
              </a:prstGeom>
            </p:spPr>
          </p:pic>
          <p:sp>
            <p:nvSpPr>
              <p:cNvPr id="7" name="Rectangle 6">
                <a:extLst>
                  <a:ext uri="{FF2B5EF4-FFF2-40B4-BE49-F238E27FC236}">
                    <a16:creationId xmlns:a16="http://schemas.microsoft.com/office/drawing/2014/main" id="{F0E63960-5FA6-405C-BB03-942634DE4849}"/>
                  </a:ext>
                </a:extLst>
              </p:cNvPr>
              <p:cNvSpPr/>
              <p:nvPr/>
            </p:nvSpPr>
            <p:spPr>
              <a:xfrm>
                <a:off x="6100175" y="2404997"/>
                <a:ext cx="495870" cy="713984"/>
              </a:xfrm>
              <a:custGeom>
                <a:avLst/>
                <a:gdLst>
                  <a:gd name="connsiteX0" fmla="*/ 0 w 495870"/>
                  <a:gd name="connsiteY0" fmla="*/ 0 h 613776"/>
                  <a:gd name="connsiteX1" fmla="*/ 495870 w 495870"/>
                  <a:gd name="connsiteY1" fmla="*/ 0 h 613776"/>
                  <a:gd name="connsiteX2" fmla="*/ 495870 w 495870"/>
                  <a:gd name="connsiteY2" fmla="*/ 613776 h 613776"/>
                  <a:gd name="connsiteX3" fmla="*/ 0 w 495870"/>
                  <a:gd name="connsiteY3" fmla="*/ 613776 h 613776"/>
                  <a:gd name="connsiteX4" fmla="*/ 0 w 495870"/>
                  <a:gd name="connsiteY4" fmla="*/ 0 h 613776"/>
                  <a:gd name="connsiteX0" fmla="*/ 0 w 495870"/>
                  <a:gd name="connsiteY0" fmla="*/ 0 h 613776"/>
                  <a:gd name="connsiteX1" fmla="*/ 495870 w 495870"/>
                  <a:gd name="connsiteY1" fmla="*/ 0 h 613776"/>
                  <a:gd name="connsiteX2" fmla="*/ 495870 w 495870"/>
                  <a:gd name="connsiteY2" fmla="*/ 613776 h 613776"/>
                  <a:gd name="connsiteX3" fmla="*/ 75157 w 495870"/>
                  <a:gd name="connsiteY3" fmla="*/ 613776 h 613776"/>
                  <a:gd name="connsiteX4" fmla="*/ 0 w 495870"/>
                  <a:gd name="connsiteY4" fmla="*/ 0 h 613776"/>
                  <a:gd name="connsiteX0" fmla="*/ 0 w 495870"/>
                  <a:gd name="connsiteY0" fmla="*/ 0 h 713984"/>
                  <a:gd name="connsiteX1" fmla="*/ 495870 w 495870"/>
                  <a:gd name="connsiteY1" fmla="*/ 0 h 713984"/>
                  <a:gd name="connsiteX2" fmla="*/ 495870 w 495870"/>
                  <a:gd name="connsiteY2" fmla="*/ 613776 h 713984"/>
                  <a:gd name="connsiteX3" fmla="*/ 75157 w 495870"/>
                  <a:gd name="connsiteY3" fmla="*/ 613776 h 713984"/>
                  <a:gd name="connsiteX4" fmla="*/ 0 w 495870"/>
                  <a:gd name="connsiteY4" fmla="*/ 0 h 713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870" h="713984">
                    <a:moveTo>
                      <a:pt x="0" y="0"/>
                    </a:moveTo>
                    <a:lnTo>
                      <a:pt x="495870" y="0"/>
                    </a:lnTo>
                    <a:lnTo>
                      <a:pt x="495870" y="613776"/>
                    </a:lnTo>
                    <a:cubicBezTo>
                      <a:pt x="355632" y="613776"/>
                      <a:pt x="440863" y="839244"/>
                      <a:pt x="75157" y="613776"/>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6ED5621B-C75A-4E76-8F3D-3AFF296B05E6}"/>
                </a:ext>
              </a:extLst>
            </p:cNvPr>
            <p:cNvGrpSpPr/>
            <p:nvPr/>
          </p:nvGrpSpPr>
          <p:grpSpPr>
            <a:xfrm>
              <a:off x="6596044" y="2077453"/>
              <a:ext cx="2347539" cy="3996561"/>
              <a:chOff x="6596045" y="1428516"/>
              <a:chExt cx="2434225" cy="4096011"/>
            </a:xfrm>
          </p:grpSpPr>
          <p:pic>
            <p:nvPicPr>
              <p:cNvPr id="6" name="Picture 5" descr="A close up of a logo&#10;&#10;Description automatically generated">
                <a:extLst>
                  <a:ext uri="{FF2B5EF4-FFF2-40B4-BE49-F238E27FC236}">
                    <a16:creationId xmlns:a16="http://schemas.microsoft.com/office/drawing/2014/main" id="{4D5CE8BD-F35F-4104-ABB1-B6177FFF14C2}"/>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r="13105" b="31317"/>
              <a:stretch/>
            </p:blipFill>
            <p:spPr>
              <a:xfrm flipH="1">
                <a:off x="6596045" y="1428516"/>
                <a:ext cx="2200268" cy="4096011"/>
              </a:xfrm>
              <a:prstGeom prst="rect">
                <a:avLst/>
              </a:prstGeom>
            </p:spPr>
          </p:pic>
          <p:sp>
            <p:nvSpPr>
              <p:cNvPr id="18" name="Rectangle 6">
                <a:extLst>
                  <a:ext uri="{FF2B5EF4-FFF2-40B4-BE49-F238E27FC236}">
                    <a16:creationId xmlns:a16="http://schemas.microsoft.com/office/drawing/2014/main" id="{780CD808-7351-4CD1-B5D8-DF29CF54C5FD}"/>
                  </a:ext>
                </a:extLst>
              </p:cNvPr>
              <p:cNvSpPr/>
              <p:nvPr/>
            </p:nvSpPr>
            <p:spPr>
              <a:xfrm>
                <a:off x="8394192" y="3253635"/>
                <a:ext cx="636078" cy="951109"/>
              </a:xfrm>
              <a:custGeom>
                <a:avLst/>
                <a:gdLst>
                  <a:gd name="connsiteX0" fmla="*/ 0 w 495870"/>
                  <a:gd name="connsiteY0" fmla="*/ 0 h 613776"/>
                  <a:gd name="connsiteX1" fmla="*/ 495870 w 495870"/>
                  <a:gd name="connsiteY1" fmla="*/ 0 h 613776"/>
                  <a:gd name="connsiteX2" fmla="*/ 495870 w 495870"/>
                  <a:gd name="connsiteY2" fmla="*/ 613776 h 613776"/>
                  <a:gd name="connsiteX3" fmla="*/ 0 w 495870"/>
                  <a:gd name="connsiteY3" fmla="*/ 613776 h 613776"/>
                  <a:gd name="connsiteX4" fmla="*/ 0 w 495870"/>
                  <a:gd name="connsiteY4" fmla="*/ 0 h 613776"/>
                  <a:gd name="connsiteX0" fmla="*/ 0 w 495870"/>
                  <a:gd name="connsiteY0" fmla="*/ 0 h 613776"/>
                  <a:gd name="connsiteX1" fmla="*/ 495870 w 495870"/>
                  <a:gd name="connsiteY1" fmla="*/ 0 h 613776"/>
                  <a:gd name="connsiteX2" fmla="*/ 495870 w 495870"/>
                  <a:gd name="connsiteY2" fmla="*/ 613776 h 613776"/>
                  <a:gd name="connsiteX3" fmla="*/ 75157 w 495870"/>
                  <a:gd name="connsiteY3" fmla="*/ 613776 h 613776"/>
                  <a:gd name="connsiteX4" fmla="*/ 0 w 495870"/>
                  <a:gd name="connsiteY4" fmla="*/ 0 h 613776"/>
                  <a:gd name="connsiteX0" fmla="*/ 0 w 495870"/>
                  <a:gd name="connsiteY0" fmla="*/ 0 h 713984"/>
                  <a:gd name="connsiteX1" fmla="*/ 495870 w 495870"/>
                  <a:gd name="connsiteY1" fmla="*/ 0 h 713984"/>
                  <a:gd name="connsiteX2" fmla="*/ 495870 w 495870"/>
                  <a:gd name="connsiteY2" fmla="*/ 613776 h 713984"/>
                  <a:gd name="connsiteX3" fmla="*/ 75157 w 495870"/>
                  <a:gd name="connsiteY3" fmla="*/ 613776 h 713984"/>
                  <a:gd name="connsiteX4" fmla="*/ 0 w 495870"/>
                  <a:gd name="connsiteY4" fmla="*/ 0 h 713984"/>
                  <a:gd name="connsiteX0" fmla="*/ 75156 w 571026"/>
                  <a:gd name="connsiteY0" fmla="*/ 0 h 706732"/>
                  <a:gd name="connsiteX1" fmla="*/ 571026 w 571026"/>
                  <a:gd name="connsiteY1" fmla="*/ 0 h 706732"/>
                  <a:gd name="connsiteX2" fmla="*/ 571026 w 571026"/>
                  <a:gd name="connsiteY2" fmla="*/ 613776 h 706732"/>
                  <a:gd name="connsiteX3" fmla="*/ 0 w 571026"/>
                  <a:gd name="connsiteY3" fmla="*/ 603898 h 706732"/>
                  <a:gd name="connsiteX4" fmla="*/ 75156 w 571026"/>
                  <a:gd name="connsiteY4" fmla="*/ 0 h 706732"/>
                  <a:gd name="connsiteX0" fmla="*/ 100208 w 571026"/>
                  <a:gd name="connsiteY0" fmla="*/ 69144 h 706732"/>
                  <a:gd name="connsiteX1" fmla="*/ 571026 w 571026"/>
                  <a:gd name="connsiteY1" fmla="*/ 0 h 706732"/>
                  <a:gd name="connsiteX2" fmla="*/ 571026 w 571026"/>
                  <a:gd name="connsiteY2" fmla="*/ 613776 h 706732"/>
                  <a:gd name="connsiteX3" fmla="*/ 0 w 571026"/>
                  <a:gd name="connsiteY3" fmla="*/ 603898 h 706732"/>
                  <a:gd name="connsiteX4" fmla="*/ 100208 w 571026"/>
                  <a:gd name="connsiteY4" fmla="*/ 69144 h 706732"/>
                  <a:gd name="connsiteX0" fmla="*/ 122698 w 571026"/>
                  <a:gd name="connsiteY0" fmla="*/ 108654 h 706732"/>
                  <a:gd name="connsiteX1" fmla="*/ 571026 w 571026"/>
                  <a:gd name="connsiteY1" fmla="*/ 0 h 706732"/>
                  <a:gd name="connsiteX2" fmla="*/ 571026 w 571026"/>
                  <a:gd name="connsiteY2" fmla="*/ 613776 h 706732"/>
                  <a:gd name="connsiteX3" fmla="*/ 0 w 571026"/>
                  <a:gd name="connsiteY3" fmla="*/ 603898 h 706732"/>
                  <a:gd name="connsiteX4" fmla="*/ 122698 w 571026"/>
                  <a:gd name="connsiteY4" fmla="*/ 108654 h 706732"/>
                  <a:gd name="connsiteX0" fmla="*/ 122698 w 571026"/>
                  <a:gd name="connsiteY0" fmla="*/ 108654 h 690753"/>
                  <a:gd name="connsiteX1" fmla="*/ 571026 w 571026"/>
                  <a:gd name="connsiteY1" fmla="*/ 0 h 690753"/>
                  <a:gd name="connsiteX2" fmla="*/ 458576 w 571026"/>
                  <a:gd name="connsiteY2" fmla="*/ 544632 h 690753"/>
                  <a:gd name="connsiteX3" fmla="*/ 0 w 571026"/>
                  <a:gd name="connsiteY3" fmla="*/ 603898 h 690753"/>
                  <a:gd name="connsiteX4" fmla="*/ 122698 w 571026"/>
                  <a:gd name="connsiteY4" fmla="*/ 108654 h 690753"/>
                  <a:gd name="connsiteX0" fmla="*/ 122698 w 571026"/>
                  <a:gd name="connsiteY0" fmla="*/ 167920 h 750019"/>
                  <a:gd name="connsiteX1" fmla="*/ 571026 w 571026"/>
                  <a:gd name="connsiteY1" fmla="*/ 0 h 750019"/>
                  <a:gd name="connsiteX2" fmla="*/ 458576 w 571026"/>
                  <a:gd name="connsiteY2" fmla="*/ 603898 h 750019"/>
                  <a:gd name="connsiteX3" fmla="*/ 0 w 571026"/>
                  <a:gd name="connsiteY3" fmla="*/ 663164 h 750019"/>
                  <a:gd name="connsiteX4" fmla="*/ 122698 w 571026"/>
                  <a:gd name="connsiteY4" fmla="*/ 167920 h 75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026" h="750019">
                    <a:moveTo>
                      <a:pt x="122698" y="167920"/>
                    </a:moveTo>
                    <a:lnTo>
                      <a:pt x="571026" y="0"/>
                    </a:lnTo>
                    <a:lnTo>
                      <a:pt x="458576" y="603898"/>
                    </a:lnTo>
                    <a:cubicBezTo>
                      <a:pt x="318338" y="603898"/>
                      <a:pt x="365706" y="888632"/>
                      <a:pt x="0" y="663164"/>
                    </a:cubicBezTo>
                    <a:lnTo>
                      <a:pt x="122698" y="1679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phic 10" descr="Music notation">
              <a:extLst>
                <a:ext uri="{FF2B5EF4-FFF2-40B4-BE49-F238E27FC236}">
                  <a16:creationId xmlns:a16="http://schemas.microsoft.com/office/drawing/2014/main" id="{F4DE88DF-C6E3-4FB4-BAD2-978D4F377A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2793" y="1119079"/>
              <a:ext cx="1086087" cy="1086087"/>
            </a:xfrm>
            <a:prstGeom prst="rect">
              <a:avLst/>
            </a:prstGeom>
          </p:spPr>
        </p:pic>
      </p:grpSp>
    </p:spTree>
    <p:extLst>
      <p:ext uri="{BB962C8B-B14F-4D97-AF65-F5344CB8AC3E}">
        <p14:creationId xmlns:p14="http://schemas.microsoft.com/office/powerpoint/2010/main" val="344495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F751CA-41BD-402B-8527-392F18D03A48}"/>
              </a:ext>
            </a:extLst>
          </p:cNvPr>
          <p:cNvSpPr>
            <a:spLocks noGrp="1"/>
          </p:cNvSpPr>
          <p:nvPr>
            <p:ph type="body" sz="quarter" idx="17"/>
          </p:nvPr>
        </p:nvSpPr>
        <p:spPr/>
        <p:txBody>
          <a:bodyPr/>
          <a:lstStyle/>
          <a:p>
            <a:r>
              <a:rPr lang="en-US" sz="2800"/>
              <a:t>Tactics for Building Relationships: Supportive Climate</a:t>
            </a:r>
          </a:p>
        </p:txBody>
      </p:sp>
      <p:grpSp>
        <p:nvGrpSpPr>
          <p:cNvPr id="4" name="Group 3">
            <a:extLst>
              <a:ext uri="{FF2B5EF4-FFF2-40B4-BE49-F238E27FC236}">
                <a16:creationId xmlns:a16="http://schemas.microsoft.com/office/drawing/2014/main" id="{7CB55B78-DE2F-403E-B8EF-FA16B04F9B22}"/>
              </a:ext>
            </a:extLst>
          </p:cNvPr>
          <p:cNvGrpSpPr/>
          <p:nvPr/>
        </p:nvGrpSpPr>
        <p:grpSpPr>
          <a:xfrm>
            <a:off x="4837135" y="3680389"/>
            <a:ext cx="3505200" cy="1595387"/>
            <a:chOff x="304800" y="1698250"/>
            <a:chExt cx="3810000" cy="894013"/>
          </a:xfrm>
        </p:grpSpPr>
        <p:sp>
          <p:nvSpPr>
            <p:cNvPr id="5" name="Rounded Rectangle 13">
              <a:extLst>
                <a:ext uri="{FF2B5EF4-FFF2-40B4-BE49-F238E27FC236}">
                  <a16:creationId xmlns:a16="http://schemas.microsoft.com/office/drawing/2014/main" id="{24796E74-FBBE-4F72-8C99-7A696FC33F79}"/>
                </a:ext>
              </a:extLst>
            </p:cNvPr>
            <p:cNvSpPr/>
            <p:nvPr/>
          </p:nvSpPr>
          <p:spPr>
            <a:xfrm>
              <a:off x="304800" y="1698250"/>
              <a:ext cx="3810000" cy="894013"/>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FCB701A-D14B-4906-AC98-DD2C834B109F}"/>
                </a:ext>
              </a:extLst>
            </p:cNvPr>
            <p:cNvSpPr txBox="1"/>
            <p:nvPr/>
          </p:nvSpPr>
          <p:spPr>
            <a:xfrm>
              <a:off x="457200" y="1978476"/>
              <a:ext cx="3505200" cy="327693"/>
            </a:xfrm>
            <a:prstGeom prst="rect">
              <a:avLst/>
            </a:prstGeom>
            <a:noFill/>
            <a:ln w="38100">
              <a:noFill/>
            </a:ln>
          </p:spPr>
          <p:txBody>
            <a:bodyPr wrap="square" rtlCol="0">
              <a:spAutoFit/>
            </a:bodyPr>
            <a:lstStyle/>
            <a:p>
              <a:pPr algn="ctr"/>
              <a:r>
                <a:rPr lang="en-US" sz="3200" b="1"/>
                <a:t>Framing</a:t>
              </a:r>
            </a:p>
          </p:txBody>
        </p:sp>
      </p:grpSp>
      <p:grpSp>
        <p:nvGrpSpPr>
          <p:cNvPr id="7" name="Group 6">
            <a:extLst>
              <a:ext uri="{FF2B5EF4-FFF2-40B4-BE49-F238E27FC236}">
                <a16:creationId xmlns:a16="http://schemas.microsoft.com/office/drawing/2014/main" id="{3E30DDE3-855B-4FCF-96C0-5E318D8B661B}"/>
              </a:ext>
            </a:extLst>
          </p:cNvPr>
          <p:cNvGrpSpPr/>
          <p:nvPr/>
        </p:nvGrpSpPr>
        <p:grpSpPr>
          <a:xfrm>
            <a:off x="4837135" y="1743206"/>
            <a:ext cx="3505200" cy="1595387"/>
            <a:chOff x="304800" y="1698250"/>
            <a:chExt cx="3810000" cy="894013"/>
          </a:xfrm>
        </p:grpSpPr>
        <p:sp>
          <p:nvSpPr>
            <p:cNvPr id="8" name="Rounded Rectangle 16">
              <a:extLst>
                <a:ext uri="{FF2B5EF4-FFF2-40B4-BE49-F238E27FC236}">
                  <a16:creationId xmlns:a16="http://schemas.microsoft.com/office/drawing/2014/main" id="{AE8C6126-FBE8-4F18-A200-AF3BCEF80EAC}"/>
                </a:ext>
              </a:extLst>
            </p:cNvPr>
            <p:cNvSpPr/>
            <p:nvPr/>
          </p:nvSpPr>
          <p:spPr>
            <a:xfrm>
              <a:off x="304800" y="1698250"/>
              <a:ext cx="3810000" cy="894013"/>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BAD924D-0AED-42EB-A6E4-E1FF0A3DDE63}"/>
                </a:ext>
              </a:extLst>
            </p:cNvPr>
            <p:cNvSpPr txBox="1"/>
            <p:nvPr/>
          </p:nvSpPr>
          <p:spPr>
            <a:xfrm>
              <a:off x="457200" y="1790432"/>
              <a:ext cx="3505200" cy="758868"/>
            </a:xfrm>
            <a:prstGeom prst="rect">
              <a:avLst/>
            </a:prstGeom>
            <a:noFill/>
            <a:ln w="38100">
              <a:noFill/>
            </a:ln>
          </p:spPr>
          <p:txBody>
            <a:bodyPr wrap="square" rtlCol="0">
              <a:spAutoFit/>
            </a:bodyPr>
            <a:lstStyle/>
            <a:p>
              <a:pPr algn="ctr"/>
              <a:r>
                <a:rPr lang="en-US" sz="3200" b="1"/>
                <a:t>Common Challenges</a:t>
              </a:r>
            </a:p>
            <a:p>
              <a:pPr algn="ctr"/>
              <a:endParaRPr lang="en-US"/>
            </a:p>
          </p:txBody>
        </p:sp>
      </p:grpSp>
      <p:sp>
        <p:nvSpPr>
          <p:cNvPr id="10" name="TextBox 9">
            <a:extLst>
              <a:ext uri="{FF2B5EF4-FFF2-40B4-BE49-F238E27FC236}">
                <a16:creationId xmlns:a16="http://schemas.microsoft.com/office/drawing/2014/main" id="{E1A4BA12-65E0-497C-B65D-E2514BC4017A}"/>
              </a:ext>
            </a:extLst>
          </p:cNvPr>
          <p:cNvSpPr txBox="1"/>
          <p:nvPr/>
        </p:nvSpPr>
        <p:spPr>
          <a:xfrm>
            <a:off x="0" y="5823342"/>
            <a:ext cx="8845780" cy="474573"/>
          </a:xfrm>
          <a:prstGeom prst="rect">
            <a:avLst/>
          </a:prstGeom>
          <a:noFill/>
        </p:spPr>
        <p:txBody>
          <a:bodyPr wrap="square" rtlCol="0">
            <a:spAutoFit/>
          </a:bodyPr>
          <a:lstStyle/>
          <a:p>
            <a:pPr algn="ctr"/>
            <a:r>
              <a:rPr lang="en-US" sz="2400" b="1" i="1">
                <a:solidFill>
                  <a:schemeClr val="accent2"/>
                </a:solidFill>
              </a:rPr>
              <a:t>What can you do with your team to create a supportive climate?</a:t>
            </a:r>
          </a:p>
        </p:txBody>
      </p:sp>
      <p:grpSp>
        <p:nvGrpSpPr>
          <p:cNvPr id="13" name="Group 12">
            <a:extLst>
              <a:ext uri="{FF2B5EF4-FFF2-40B4-BE49-F238E27FC236}">
                <a16:creationId xmlns:a16="http://schemas.microsoft.com/office/drawing/2014/main" id="{E9A2202E-8784-4668-BCA7-42760F3AE738}"/>
              </a:ext>
            </a:extLst>
          </p:cNvPr>
          <p:cNvGrpSpPr/>
          <p:nvPr/>
        </p:nvGrpSpPr>
        <p:grpSpPr>
          <a:xfrm>
            <a:off x="553399" y="1776457"/>
            <a:ext cx="4016514" cy="3499319"/>
            <a:chOff x="555486" y="1588933"/>
            <a:chExt cx="4016514" cy="3499319"/>
          </a:xfrm>
        </p:grpSpPr>
        <p:pic>
          <p:nvPicPr>
            <p:cNvPr id="11" name="Picture 10" descr="A close up of a logo&#10;&#10;Description automatically generated">
              <a:extLst>
                <a:ext uri="{FF2B5EF4-FFF2-40B4-BE49-F238E27FC236}">
                  <a16:creationId xmlns:a16="http://schemas.microsoft.com/office/drawing/2014/main" id="{C4E8BF87-09F9-4A9A-B41F-216D2B3FDD28}"/>
                </a:ext>
              </a:extLst>
            </p:cNvPr>
            <p:cNvPicPr>
              <a:picLocks noChangeAspect="1"/>
            </p:cNvPicPr>
            <p:nvPr/>
          </p:nvPicPr>
          <p:blipFill rotWithShape="1">
            <a:blip r:embed="rId3">
              <a:extLst>
                <a:ext uri="{28A0092B-C50C-407E-A947-70E740481C1C}">
                  <a14:useLocalDpi xmlns:a14="http://schemas.microsoft.com/office/drawing/2010/main" val="0"/>
                </a:ext>
              </a:extLst>
            </a:blip>
            <a:srcRect b="12877"/>
            <a:stretch/>
          </p:blipFill>
          <p:spPr>
            <a:xfrm>
              <a:off x="555486" y="1588933"/>
              <a:ext cx="4016514" cy="3499319"/>
            </a:xfrm>
            <a:prstGeom prst="rect">
              <a:avLst/>
            </a:prstGeom>
          </p:spPr>
        </p:pic>
        <p:sp>
          <p:nvSpPr>
            <p:cNvPr id="12" name="Rectangle 11">
              <a:extLst>
                <a:ext uri="{FF2B5EF4-FFF2-40B4-BE49-F238E27FC236}">
                  <a16:creationId xmlns:a16="http://schemas.microsoft.com/office/drawing/2014/main" id="{5CCDEA4E-DA7A-4FB9-B188-5A8757D7C384}"/>
                </a:ext>
              </a:extLst>
            </p:cNvPr>
            <p:cNvSpPr/>
            <p:nvPr/>
          </p:nvSpPr>
          <p:spPr>
            <a:xfrm>
              <a:off x="1265129" y="2584816"/>
              <a:ext cx="2567835" cy="672772"/>
            </a:xfrm>
            <a:prstGeom prst="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10000"/>
                    </a:schemeClr>
                  </a:solidFill>
                </a:rPr>
                <a:t>Welcome to our </a:t>
              </a:r>
            </a:p>
            <a:p>
              <a:pPr algn="ctr"/>
              <a:r>
                <a:rPr lang="en-US" b="1">
                  <a:solidFill>
                    <a:schemeClr val="accent4">
                      <a:lumMod val="10000"/>
                    </a:schemeClr>
                  </a:solidFill>
                </a:rPr>
                <a:t>Supportive Climate</a:t>
              </a:r>
            </a:p>
          </p:txBody>
        </p:sp>
      </p:grpSp>
    </p:spTree>
    <p:extLst>
      <p:ext uri="{BB962C8B-B14F-4D97-AF65-F5344CB8AC3E}">
        <p14:creationId xmlns:p14="http://schemas.microsoft.com/office/powerpoint/2010/main" val="375080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FA0B6-CE29-43A8-B6E5-8448D478396E}"/>
              </a:ext>
            </a:extLst>
          </p:cNvPr>
          <p:cNvSpPr>
            <a:spLocks noGrp="1"/>
          </p:cNvSpPr>
          <p:nvPr>
            <p:ph type="body" sz="quarter" idx="17"/>
          </p:nvPr>
        </p:nvSpPr>
        <p:spPr/>
        <p:txBody>
          <a:bodyPr/>
          <a:lstStyle/>
          <a:p>
            <a:r>
              <a:rPr lang="en-US"/>
              <a:t>Build Team Cohesion</a:t>
            </a:r>
          </a:p>
        </p:txBody>
      </p:sp>
      <p:sp>
        <p:nvSpPr>
          <p:cNvPr id="3" name="Rectangle 2">
            <a:extLst>
              <a:ext uri="{FF2B5EF4-FFF2-40B4-BE49-F238E27FC236}">
                <a16:creationId xmlns:a16="http://schemas.microsoft.com/office/drawing/2014/main" id="{436A4845-12C3-4FDD-8E37-ECD309BB02D6}"/>
              </a:ext>
            </a:extLst>
          </p:cNvPr>
          <p:cNvSpPr/>
          <p:nvPr/>
        </p:nvSpPr>
        <p:spPr>
          <a:xfrm>
            <a:off x="1290181" y="1615068"/>
            <a:ext cx="3181611" cy="1766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Build Relationships</a:t>
            </a:r>
          </a:p>
        </p:txBody>
      </p:sp>
      <p:sp>
        <p:nvSpPr>
          <p:cNvPr id="4" name="Rectangle 3">
            <a:extLst>
              <a:ext uri="{FF2B5EF4-FFF2-40B4-BE49-F238E27FC236}">
                <a16:creationId xmlns:a16="http://schemas.microsoft.com/office/drawing/2014/main" id="{EAAB119E-C6FA-4A19-86EF-A1B9D1D497A9}"/>
              </a:ext>
            </a:extLst>
          </p:cNvPr>
          <p:cNvSpPr/>
          <p:nvPr/>
        </p:nvSpPr>
        <p:spPr>
          <a:xfrm>
            <a:off x="1290181" y="3625497"/>
            <a:ext cx="3181611" cy="1766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Address Challenges</a:t>
            </a:r>
          </a:p>
        </p:txBody>
      </p:sp>
      <p:sp>
        <p:nvSpPr>
          <p:cNvPr id="5" name="Rectangle 4">
            <a:extLst>
              <a:ext uri="{FF2B5EF4-FFF2-40B4-BE49-F238E27FC236}">
                <a16:creationId xmlns:a16="http://schemas.microsoft.com/office/drawing/2014/main" id="{E96E404D-EAC9-49A5-A946-20219D04367A}"/>
              </a:ext>
            </a:extLst>
          </p:cNvPr>
          <p:cNvSpPr/>
          <p:nvPr/>
        </p:nvSpPr>
        <p:spPr>
          <a:xfrm>
            <a:off x="4722313" y="1615068"/>
            <a:ext cx="3181611" cy="1766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Collaborate</a:t>
            </a:r>
          </a:p>
        </p:txBody>
      </p:sp>
      <p:sp>
        <p:nvSpPr>
          <p:cNvPr id="6" name="Rectangle 5">
            <a:extLst>
              <a:ext uri="{FF2B5EF4-FFF2-40B4-BE49-F238E27FC236}">
                <a16:creationId xmlns:a16="http://schemas.microsoft.com/office/drawing/2014/main" id="{0CA9CCF4-DA11-4B84-8636-7188550BCBBB}"/>
              </a:ext>
            </a:extLst>
          </p:cNvPr>
          <p:cNvSpPr/>
          <p:nvPr/>
        </p:nvSpPr>
        <p:spPr>
          <a:xfrm>
            <a:off x="4722313" y="3625497"/>
            <a:ext cx="3181611" cy="1766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Celebrate Successes</a:t>
            </a:r>
            <a:r>
              <a:rPr lang="en-US" sz="4000"/>
              <a:t> </a:t>
            </a:r>
          </a:p>
        </p:txBody>
      </p:sp>
      <p:sp>
        <p:nvSpPr>
          <p:cNvPr id="11" name="L-Shape 10">
            <a:extLst>
              <a:ext uri="{FF2B5EF4-FFF2-40B4-BE49-F238E27FC236}">
                <a16:creationId xmlns:a16="http://schemas.microsoft.com/office/drawing/2014/main" id="{F3FB0BDF-5263-470F-8C42-8D1C85E9BF8C}"/>
              </a:ext>
            </a:extLst>
          </p:cNvPr>
          <p:cNvSpPr/>
          <p:nvPr/>
        </p:nvSpPr>
        <p:spPr>
          <a:xfrm>
            <a:off x="543339" y="1308652"/>
            <a:ext cx="7360585" cy="4240695"/>
          </a:xfrm>
          <a:prstGeom prst="corner">
            <a:avLst>
              <a:gd name="adj1" fmla="val 50000"/>
              <a:gd name="adj2" fmla="val 93810"/>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43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D612D2-C222-4054-8E59-7C091A35DA91}"/>
              </a:ext>
            </a:extLst>
          </p:cNvPr>
          <p:cNvSpPr>
            <a:spLocks noGrp="1"/>
          </p:cNvSpPr>
          <p:nvPr>
            <p:ph type="body" sz="quarter" idx="17"/>
          </p:nvPr>
        </p:nvSpPr>
        <p:spPr/>
        <p:txBody>
          <a:bodyPr/>
          <a:lstStyle/>
          <a:p>
            <a:r>
              <a:rPr lang="en-US"/>
              <a:t>Collaborate</a:t>
            </a:r>
          </a:p>
        </p:txBody>
      </p:sp>
      <p:sp>
        <p:nvSpPr>
          <p:cNvPr id="3" name="TextBox 2">
            <a:extLst>
              <a:ext uri="{FF2B5EF4-FFF2-40B4-BE49-F238E27FC236}">
                <a16:creationId xmlns:a16="http://schemas.microsoft.com/office/drawing/2014/main" id="{8A42FE1D-FA1C-430B-90EB-EACE001612CF}"/>
              </a:ext>
            </a:extLst>
          </p:cNvPr>
          <p:cNvSpPr txBox="1"/>
          <p:nvPr/>
        </p:nvSpPr>
        <p:spPr>
          <a:xfrm>
            <a:off x="310243" y="1534886"/>
            <a:ext cx="2612571" cy="369332"/>
          </a:xfrm>
          <a:prstGeom prst="rect">
            <a:avLst/>
          </a:prstGeom>
          <a:solidFill>
            <a:schemeClr val="accent2">
              <a:lumMod val="20000"/>
              <a:lumOff val="80000"/>
            </a:schemeClr>
          </a:solidFill>
        </p:spPr>
        <p:txBody>
          <a:bodyPr wrap="square" rtlCol="0">
            <a:spAutoFit/>
          </a:bodyPr>
          <a:lstStyle/>
          <a:p>
            <a:pPr algn="ctr"/>
            <a:r>
              <a:rPr lang="en-US" b="1"/>
              <a:t>Establish Common Goals </a:t>
            </a:r>
          </a:p>
        </p:txBody>
      </p:sp>
      <p:sp>
        <p:nvSpPr>
          <p:cNvPr id="5" name="TextBox 4">
            <a:extLst>
              <a:ext uri="{FF2B5EF4-FFF2-40B4-BE49-F238E27FC236}">
                <a16:creationId xmlns:a16="http://schemas.microsoft.com/office/drawing/2014/main" id="{4DF3A257-D3ED-4C6A-B40E-7A4A8E7599FE}"/>
              </a:ext>
            </a:extLst>
          </p:cNvPr>
          <p:cNvSpPr txBox="1"/>
          <p:nvPr/>
        </p:nvSpPr>
        <p:spPr>
          <a:xfrm>
            <a:off x="3200400" y="1534886"/>
            <a:ext cx="3298372" cy="369332"/>
          </a:xfrm>
          <a:prstGeom prst="rect">
            <a:avLst/>
          </a:prstGeom>
          <a:solidFill>
            <a:schemeClr val="accent1">
              <a:lumMod val="20000"/>
              <a:lumOff val="80000"/>
            </a:schemeClr>
          </a:solidFill>
        </p:spPr>
        <p:txBody>
          <a:bodyPr wrap="square" rtlCol="0">
            <a:spAutoFit/>
          </a:bodyPr>
          <a:lstStyle/>
          <a:p>
            <a:pPr algn="ctr"/>
            <a:r>
              <a:rPr lang="en-US" b="1"/>
              <a:t>Be Open to Needs and Concerns</a:t>
            </a:r>
          </a:p>
        </p:txBody>
      </p:sp>
      <p:sp>
        <p:nvSpPr>
          <p:cNvPr id="6" name="TextBox 5">
            <a:extLst>
              <a:ext uri="{FF2B5EF4-FFF2-40B4-BE49-F238E27FC236}">
                <a16:creationId xmlns:a16="http://schemas.microsoft.com/office/drawing/2014/main" id="{B89F9E04-9306-45A4-B206-B3BF7CE11A28}"/>
              </a:ext>
            </a:extLst>
          </p:cNvPr>
          <p:cNvSpPr txBox="1"/>
          <p:nvPr/>
        </p:nvSpPr>
        <p:spPr>
          <a:xfrm>
            <a:off x="6781800" y="1534886"/>
            <a:ext cx="2051957" cy="369332"/>
          </a:xfrm>
          <a:prstGeom prst="rect">
            <a:avLst/>
          </a:prstGeom>
          <a:solidFill>
            <a:schemeClr val="accent5">
              <a:lumMod val="20000"/>
              <a:lumOff val="80000"/>
            </a:schemeClr>
          </a:solidFill>
        </p:spPr>
        <p:txBody>
          <a:bodyPr wrap="square" rtlCol="0">
            <a:spAutoFit/>
          </a:bodyPr>
          <a:lstStyle/>
          <a:p>
            <a:pPr algn="ctr"/>
            <a:r>
              <a:rPr lang="en-US" b="1"/>
              <a:t>Maintain Authority</a:t>
            </a:r>
          </a:p>
        </p:txBody>
      </p:sp>
      <p:sp>
        <p:nvSpPr>
          <p:cNvPr id="7" name="TextBox 6">
            <a:extLst>
              <a:ext uri="{FF2B5EF4-FFF2-40B4-BE49-F238E27FC236}">
                <a16:creationId xmlns:a16="http://schemas.microsoft.com/office/drawing/2014/main" id="{89980C59-9B92-4AF4-A33B-1B4F9A2B7C81}"/>
              </a:ext>
            </a:extLst>
          </p:cNvPr>
          <p:cNvSpPr txBox="1"/>
          <p:nvPr/>
        </p:nvSpPr>
        <p:spPr>
          <a:xfrm>
            <a:off x="1812472" y="2299769"/>
            <a:ext cx="7331528" cy="3339376"/>
          </a:xfrm>
          <a:prstGeom prst="rect">
            <a:avLst/>
          </a:prstGeom>
          <a:noFill/>
        </p:spPr>
        <p:txBody>
          <a:bodyPr wrap="square" rtlCol="0">
            <a:spAutoFit/>
          </a:bodyPr>
          <a:lstStyle/>
          <a:p>
            <a:r>
              <a:rPr lang="en-US" sz="2000"/>
              <a:t>Having that open communication to make sure that everyone’s on the same page, that everyone has the same goals, that everyone understands our end goal and </a:t>
            </a:r>
            <a:r>
              <a:rPr lang="en-US" sz="2000">
                <a:effectLst>
                  <a:glow rad="101600">
                    <a:schemeClr val="accent2">
                      <a:satMod val="175000"/>
                      <a:alpha val="40000"/>
                    </a:schemeClr>
                  </a:glow>
                </a:effectLst>
              </a:rPr>
              <a:t>making sure everything we do is working towards that end goal</a:t>
            </a:r>
            <a:r>
              <a:rPr lang="en-US" sz="2000"/>
              <a:t> is so paramount, because once people don’t feel </a:t>
            </a:r>
            <a:r>
              <a:rPr lang="en-US" sz="2000">
                <a:effectLst>
                  <a:glow rad="139700">
                    <a:schemeClr val="accent1">
                      <a:satMod val="175000"/>
                      <a:alpha val="40000"/>
                    </a:schemeClr>
                  </a:glow>
                </a:effectLst>
              </a:rPr>
              <a:t>like they’re included or decisions are being made</a:t>
            </a:r>
            <a:r>
              <a:rPr lang="en-US" sz="2000"/>
              <a:t> without them, it can really cause some problems</a:t>
            </a:r>
          </a:p>
          <a:p>
            <a:endParaRPr lang="en-US" sz="1100"/>
          </a:p>
          <a:p>
            <a:r>
              <a:rPr lang="en-US" sz="2000"/>
              <a:t>…that’s why [our] Friday meetings are so imperative for us because it really makes sure </a:t>
            </a:r>
            <a:r>
              <a:rPr lang="en-US" sz="2000">
                <a:effectLst>
                  <a:glow rad="139700">
                    <a:schemeClr val="accent3">
                      <a:satMod val="175000"/>
                      <a:alpha val="40000"/>
                    </a:schemeClr>
                  </a:glow>
                </a:effectLst>
              </a:rPr>
              <a:t>we’re all clear on what’s expected, where we’re going, and who is responsible for</a:t>
            </a:r>
            <a:r>
              <a:rPr lang="en-US" sz="2000"/>
              <a:t> what so that everyone feels that the whole ship is moving in the right direction</a:t>
            </a:r>
            <a:r>
              <a:rPr lang="en-US"/>
              <a:t>.”—</a:t>
            </a:r>
            <a:r>
              <a:rPr lang="en-US" b="1" i="1"/>
              <a:t>MCL Sarah </a:t>
            </a:r>
            <a:r>
              <a:rPr lang="en-US" b="1" i="1" err="1"/>
              <a:t>Skopelitis</a:t>
            </a:r>
            <a:r>
              <a:rPr lang="en-US" b="1" i="1"/>
              <a:t> </a:t>
            </a:r>
          </a:p>
        </p:txBody>
      </p:sp>
      <p:pic>
        <p:nvPicPr>
          <p:cNvPr id="9" name="Picture 8" descr="A close up of a logo&#10;&#10;Description automatically generated">
            <a:extLst>
              <a:ext uri="{FF2B5EF4-FFF2-40B4-BE49-F238E27FC236}">
                <a16:creationId xmlns:a16="http://schemas.microsoft.com/office/drawing/2014/main" id="{4F1A7342-2131-479B-9EAA-4EED6AE9634B}"/>
              </a:ext>
            </a:extLst>
          </p:cNvPr>
          <p:cNvPicPr>
            <a:picLocks noChangeAspect="1"/>
          </p:cNvPicPr>
          <p:nvPr/>
        </p:nvPicPr>
        <p:blipFill rotWithShape="1">
          <a:blip r:embed="rId3">
            <a:extLst>
              <a:ext uri="{28A0092B-C50C-407E-A947-70E740481C1C}">
                <a14:useLocalDpi xmlns:a14="http://schemas.microsoft.com/office/drawing/2010/main" val="0"/>
              </a:ext>
            </a:extLst>
          </a:blip>
          <a:srcRect l="24286" t="20476" r="21905" b="33572"/>
          <a:stretch/>
        </p:blipFill>
        <p:spPr>
          <a:xfrm>
            <a:off x="310243" y="2103826"/>
            <a:ext cx="1625244" cy="1387929"/>
          </a:xfrm>
          <a:prstGeom prst="rect">
            <a:avLst/>
          </a:prstGeom>
        </p:spPr>
      </p:pic>
      <p:sp>
        <p:nvSpPr>
          <p:cNvPr id="8" name="TextBox 7">
            <a:extLst>
              <a:ext uri="{FF2B5EF4-FFF2-40B4-BE49-F238E27FC236}">
                <a16:creationId xmlns:a16="http://schemas.microsoft.com/office/drawing/2014/main" id="{4671D154-025D-4878-AE4A-2B1A9FDE7576}"/>
              </a:ext>
            </a:extLst>
          </p:cNvPr>
          <p:cNvSpPr txBox="1"/>
          <p:nvPr/>
        </p:nvSpPr>
        <p:spPr>
          <a:xfrm>
            <a:off x="960782" y="5619197"/>
            <a:ext cx="7222435" cy="830997"/>
          </a:xfrm>
          <a:prstGeom prst="rect">
            <a:avLst/>
          </a:prstGeom>
          <a:noFill/>
        </p:spPr>
        <p:txBody>
          <a:bodyPr wrap="square" rtlCol="0">
            <a:spAutoFit/>
          </a:bodyPr>
          <a:lstStyle/>
          <a:p>
            <a:pPr algn="ctr"/>
            <a:r>
              <a:rPr lang="en-US" sz="2400" b="1" i="1">
                <a:solidFill>
                  <a:schemeClr val="accent2"/>
                </a:solidFill>
              </a:rPr>
              <a:t>What are some ways you can establish a collaborative environment with your team teachers?</a:t>
            </a:r>
          </a:p>
        </p:txBody>
      </p:sp>
    </p:spTree>
    <p:extLst>
      <p:ext uri="{BB962C8B-B14F-4D97-AF65-F5344CB8AC3E}">
        <p14:creationId xmlns:p14="http://schemas.microsoft.com/office/powerpoint/2010/main" val="195241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FA0B6-CE29-43A8-B6E5-8448D478396E}"/>
              </a:ext>
            </a:extLst>
          </p:cNvPr>
          <p:cNvSpPr>
            <a:spLocks noGrp="1"/>
          </p:cNvSpPr>
          <p:nvPr>
            <p:ph type="body" sz="quarter" idx="17"/>
          </p:nvPr>
        </p:nvSpPr>
        <p:spPr/>
        <p:txBody>
          <a:bodyPr/>
          <a:lstStyle/>
          <a:p>
            <a:r>
              <a:rPr lang="en-US"/>
              <a:t>Build Team Cohesion</a:t>
            </a:r>
          </a:p>
        </p:txBody>
      </p:sp>
      <p:sp>
        <p:nvSpPr>
          <p:cNvPr id="3" name="Rectangle 2">
            <a:extLst>
              <a:ext uri="{FF2B5EF4-FFF2-40B4-BE49-F238E27FC236}">
                <a16:creationId xmlns:a16="http://schemas.microsoft.com/office/drawing/2014/main" id="{436A4845-12C3-4FDD-8E37-ECD309BB02D6}"/>
              </a:ext>
            </a:extLst>
          </p:cNvPr>
          <p:cNvSpPr/>
          <p:nvPr/>
        </p:nvSpPr>
        <p:spPr>
          <a:xfrm>
            <a:off x="1290181" y="1615068"/>
            <a:ext cx="3181611" cy="1766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Build Relationships</a:t>
            </a:r>
          </a:p>
        </p:txBody>
      </p:sp>
      <p:sp>
        <p:nvSpPr>
          <p:cNvPr id="4" name="Rectangle 3">
            <a:extLst>
              <a:ext uri="{FF2B5EF4-FFF2-40B4-BE49-F238E27FC236}">
                <a16:creationId xmlns:a16="http://schemas.microsoft.com/office/drawing/2014/main" id="{EAAB119E-C6FA-4A19-86EF-A1B9D1D497A9}"/>
              </a:ext>
            </a:extLst>
          </p:cNvPr>
          <p:cNvSpPr/>
          <p:nvPr/>
        </p:nvSpPr>
        <p:spPr>
          <a:xfrm>
            <a:off x="1290181" y="3625497"/>
            <a:ext cx="3181611" cy="1766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Address Challenges</a:t>
            </a:r>
          </a:p>
        </p:txBody>
      </p:sp>
      <p:sp>
        <p:nvSpPr>
          <p:cNvPr id="5" name="Rectangle 4">
            <a:extLst>
              <a:ext uri="{FF2B5EF4-FFF2-40B4-BE49-F238E27FC236}">
                <a16:creationId xmlns:a16="http://schemas.microsoft.com/office/drawing/2014/main" id="{E96E404D-EAC9-49A5-A946-20219D04367A}"/>
              </a:ext>
            </a:extLst>
          </p:cNvPr>
          <p:cNvSpPr/>
          <p:nvPr/>
        </p:nvSpPr>
        <p:spPr>
          <a:xfrm>
            <a:off x="4722313" y="1615068"/>
            <a:ext cx="3181611" cy="1766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Collaborate</a:t>
            </a:r>
          </a:p>
        </p:txBody>
      </p:sp>
      <p:sp>
        <p:nvSpPr>
          <p:cNvPr id="6" name="Rectangle 5">
            <a:extLst>
              <a:ext uri="{FF2B5EF4-FFF2-40B4-BE49-F238E27FC236}">
                <a16:creationId xmlns:a16="http://schemas.microsoft.com/office/drawing/2014/main" id="{0CA9CCF4-DA11-4B84-8636-7188550BCBBB}"/>
              </a:ext>
            </a:extLst>
          </p:cNvPr>
          <p:cNvSpPr/>
          <p:nvPr/>
        </p:nvSpPr>
        <p:spPr>
          <a:xfrm>
            <a:off x="4722313" y="3625497"/>
            <a:ext cx="3181611" cy="1766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Celebrate Successes</a:t>
            </a:r>
            <a:r>
              <a:rPr lang="en-US" sz="4000"/>
              <a:t> </a:t>
            </a:r>
          </a:p>
        </p:txBody>
      </p:sp>
      <p:sp>
        <p:nvSpPr>
          <p:cNvPr id="11" name="L-Shape 10">
            <a:extLst>
              <a:ext uri="{FF2B5EF4-FFF2-40B4-BE49-F238E27FC236}">
                <a16:creationId xmlns:a16="http://schemas.microsoft.com/office/drawing/2014/main" id="{F3FB0BDF-5263-470F-8C42-8D1C85E9BF8C}"/>
              </a:ext>
            </a:extLst>
          </p:cNvPr>
          <p:cNvSpPr/>
          <p:nvPr/>
        </p:nvSpPr>
        <p:spPr>
          <a:xfrm flipH="1" flipV="1">
            <a:off x="1240076" y="1308652"/>
            <a:ext cx="7360585" cy="4240695"/>
          </a:xfrm>
          <a:prstGeom prst="corner">
            <a:avLst>
              <a:gd name="adj1" fmla="val 50000"/>
              <a:gd name="adj2" fmla="val 93810"/>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83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282A99-D9E5-4487-8CAC-36E438C0C6B8}"/>
              </a:ext>
            </a:extLst>
          </p:cNvPr>
          <p:cNvSpPr>
            <a:spLocks noGrp="1"/>
          </p:cNvSpPr>
          <p:nvPr>
            <p:ph type="body" sz="quarter" idx="17"/>
          </p:nvPr>
        </p:nvSpPr>
        <p:spPr/>
        <p:txBody>
          <a:bodyPr/>
          <a:lstStyle/>
          <a:p>
            <a:r>
              <a:rPr lang="en-US"/>
              <a:t>Address Challenges</a:t>
            </a:r>
          </a:p>
        </p:txBody>
      </p:sp>
      <p:sp>
        <p:nvSpPr>
          <p:cNvPr id="7" name="TextBox 6">
            <a:extLst>
              <a:ext uri="{FF2B5EF4-FFF2-40B4-BE49-F238E27FC236}">
                <a16:creationId xmlns:a16="http://schemas.microsoft.com/office/drawing/2014/main" id="{F9D3D4C0-9AFD-4669-B18F-B6B58B22B9B8}"/>
              </a:ext>
            </a:extLst>
          </p:cNvPr>
          <p:cNvSpPr txBox="1"/>
          <p:nvPr/>
        </p:nvSpPr>
        <p:spPr>
          <a:xfrm>
            <a:off x="-1345" y="1618955"/>
            <a:ext cx="9145345" cy="461665"/>
          </a:xfrm>
          <a:prstGeom prst="rect">
            <a:avLst/>
          </a:prstGeom>
          <a:solidFill>
            <a:schemeClr val="accent3">
              <a:lumMod val="20000"/>
              <a:lumOff val="80000"/>
            </a:schemeClr>
          </a:solidFill>
        </p:spPr>
        <p:txBody>
          <a:bodyPr wrap="square" rtlCol="0">
            <a:spAutoFit/>
          </a:bodyPr>
          <a:lstStyle/>
          <a:p>
            <a:r>
              <a:rPr lang="en-US" sz="2400" b="1"/>
              <a:t>Keys to handling challenges with your team: </a:t>
            </a:r>
            <a:endParaRPr lang="en-US" sz="2400"/>
          </a:p>
        </p:txBody>
      </p:sp>
      <p:grpSp>
        <p:nvGrpSpPr>
          <p:cNvPr id="27" name="Group 26">
            <a:extLst>
              <a:ext uri="{FF2B5EF4-FFF2-40B4-BE49-F238E27FC236}">
                <a16:creationId xmlns:a16="http://schemas.microsoft.com/office/drawing/2014/main" id="{E67D6D59-F5C8-4058-B7BE-64F75A2746F5}"/>
              </a:ext>
            </a:extLst>
          </p:cNvPr>
          <p:cNvGrpSpPr/>
          <p:nvPr/>
        </p:nvGrpSpPr>
        <p:grpSpPr>
          <a:xfrm>
            <a:off x="59633" y="2518084"/>
            <a:ext cx="1789399" cy="3264424"/>
            <a:chOff x="59633" y="2518084"/>
            <a:chExt cx="1789399" cy="3264424"/>
          </a:xfrm>
        </p:grpSpPr>
        <p:cxnSp>
          <p:nvCxnSpPr>
            <p:cNvPr id="20" name="Straight Connector 19">
              <a:extLst>
                <a:ext uri="{FF2B5EF4-FFF2-40B4-BE49-F238E27FC236}">
                  <a16:creationId xmlns:a16="http://schemas.microsoft.com/office/drawing/2014/main" id="{A096C62D-3CE0-4EEE-9324-76C195F84654}"/>
                </a:ext>
              </a:extLst>
            </p:cNvPr>
            <p:cNvCxnSpPr>
              <a:cxnSpLocks/>
            </p:cNvCxnSpPr>
            <p:nvPr/>
          </p:nvCxnSpPr>
          <p:spPr>
            <a:xfrm>
              <a:off x="970661" y="2971799"/>
              <a:ext cx="0" cy="1553408"/>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logo&#10;&#10;Description automatically generated">
              <a:extLst>
                <a:ext uri="{FF2B5EF4-FFF2-40B4-BE49-F238E27FC236}">
                  <a16:creationId xmlns:a16="http://schemas.microsoft.com/office/drawing/2014/main" id="{0B41F643-7CB6-42C8-86BE-A28FF8F4E9E8}"/>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0" r="-10" b="15476"/>
            <a:stretch/>
          </p:blipFill>
          <p:spPr>
            <a:xfrm>
              <a:off x="210577" y="4525208"/>
              <a:ext cx="1487510" cy="1257300"/>
            </a:xfrm>
            <a:prstGeom prst="rect">
              <a:avLst/>
            </a:prstGeom>
          </p:spPr>
        </p:pic>
        <p:sp>
          <p:nvSpPr>
            <p:cNvPr id="14" name="TextBox 13">
              <a:extLst>
                <a:ext uri="{FF2B5EF4-FFF2-40B4-BE49-F238E27FC236}">
                  <a16:creationId xmlns:a16="http://schemas.microsoft.com/office/drawing/2014/main" id="{AEC9225F-3FDF-4295-940B-8B865AD3BC88}"/>
                </a:ext>
              </a:extLst>
            </p:cNvPr>
            <p:cNvSpPr txBox="1"/>
            <p:nvPr/>
          </p:nvSpPr>
          <p:spPr>
            <a:xfrm>
              <a:off x="59633" y="2518084"/>
              <a:ext cx="1789399" cy="1569660"/>
            </a:xfrm>
            <a:prstGeom prst="rect">
              <a:avLst/>
            </a:prstGeom>
            <a:solidFill>
              <a:schemeClr val="bg1"/>
            </a:solidFill>
          </p:spPr>
          <p:txBody>
            <a:bodyPr wrap="square" rtlCol="0">
              <a:spAutoFit/>
            </a:bodyPr>
            <a:lstStyle/>
            <a:p>
              <a:pPr algn="ctr"/>
              <a:r>
                <a:rPr lang="en-US" sz="2400" b="1"/>
                <a:t>Understand from different perspectives </a:t>
              </a:r>
            </a:p>
          </p:txBody>
        </p:sp>
      </p:grpSp>
      <p:grpSp>
        <p:nvGrpSpPr>
          <p:cNvPr id="30" name="Group 29">
            <a:extLst>
              <a:ext uri="{FF2B5EF4-FFF2-40B4-BE49-F238E27FC236}">
                <a16:creationId xmlns:a16="http://schemas.microsoft.com/office/drawing/2014/main" id="{786903AC-AF16-4E16-99E5-A919B687E017}"/>
              </a:ext>
            </a:extLst>
          </p:cNvPr>
          <p:cNvGrpSpPr/>
          <p:nvPr/>
        </p:nvGrpSpPr>
        <p:grpSpPr>
          <a:xfrm>
            <a:off x="5362289" y="2629036"/>
            <a:ext cx="1698172" cy="3210172"/>
            <a:chOff x="5362289" y="2629036"/>
            <a:chExt cx="1698172" cy="3210172"/>
          </a:xfrm>
        </p:grpSpPr>
        <p:pic>
          <p:nvPicPr>
            <p:cNvPr id="12" name="Picture 11" descr="A close up of a logo&#10;&#10;Description automatically generated">
              <a:extLst>
                <a:ext uri="{FF2B5EF4-FFF2-40B4-BE49-F238E27FC236}">
                  <a16:creationId xmlns:a16="http://schemas.microsoft.com/office/drawing/2014/main" id="{ABE6A056-BFAE-48EE-82E9-0F6FCB9E0AC4}"/>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0" r="-10" b="15476"/>
            <a:stretch/>
          </p:blipFill>
          <p:spPr>
            <a:xfrm>
              <a:off x="5478118" y="2629036"/>
              <a:ext cx="1487510" cy="1257300"/>
            </a:xfrm>
            <a:prstGeom prst="rect">
              <a:avLst/>
            </a:prstGeom>
          </p:spPr>
        </p:pic>
        <p:cxnSp>
          <p:nvCxnSpPr>
            <p:cNvPr id="23" name="Straight Connector 22">
              <a:extLst>
                <a:ext uri="{FF2B5EF4-FFF2-40B4-BE49-F238E27FC236}">
                  <a16:creationId xmlns:a16="http://schemas.microsoft.com/office/drawing/2014/main" id="{EDA5FD31-2A1B-4F44-9142-B9B3F1EF9133}"/>
                </a:ext>
              </a:extLst>
            </p:cNvPr>
            <p:cNvCxnSpPr>
              <a:cxnSpLocks/>
            </p:cNvCxnSpPr>
            <p:nvPr/>
          </p:nvCxnSpPr>
          <p:spPr>
            <a:xfrm>
              <a:off x="6174032" y="3548742"/>
              <a:ext cx="0" cy="155340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380173E-3E98-462B-9B66-9B9BD2D65761}"/>
                </a:ext>
              </a:extLst>
            </p:cNvPr>
            <p:cNvSpPr txBox="1"/>
            <p:nvPr/>
          </p:nvSpPr>
          <p:spPr>
            <a:xfrm>
              <a:off x="5362289" y="4638879"/>
              <a:ext cx="1698172" cy="1200329"/>
            </a:xfrm>
            <a:prstGeom prst="rect">
              <a:avLst/>
            </a:prstGeom>
            <a:solidFill>
              <a:schemeClr val="bg1"/>
            </a:solidFill>
          </p:spPr>
          <p:txBody>
            <a:bodyPr wrap="square" rtlCol="0">
              <a:spAutoFit/>
            </a:bodyPr>
            <a:lstStyle/>
            <a:p>
              <a:pPr algn="ctr"/>
              <a:r>
                <a:rPr lang="en-US" sz="2400" b="1"/>
                <a:t>Keep the focus on students </a:t>
              </a:r>
            </a:p>
          </p:txBody>
        </p:sp>
      </p:grpSp>
      <p:grpSp>
        <p:nvGrpSpPr>
          <p:cNvPr id="31" name="Group 30">
            <a:extLst>
              <a:ext uri="{FF2B5EF4-FFF2-40B4-BE49-F238E27FC236}">
                <a16:creationId xmlns:a16="http://schemas.microsoft.com/office/drawing/2014/main" id="{0260E1F7-13DF-4D39-9E57-D8F5BF5C4A34}"/>
              </a:ext>
            </a:extLst>
          </p:cNvPr>
          <p:cNvGrpSpPr/>
          <p:nvPr/>
        </p:nvGrpSpPr>
        <p:grpSpPr>
          <a:xfrm>
            <a:off x="6965628" y="2518082"/>
            <a:ext cx="2118739" cy="3264425"/>
            <a:chOff x="6965628" y="2518082"/>
            <a:chExt cx="2118739" cy="3264425"/>
          </a:xfrm>
        </p:grpSpPr>
        <p:pic>
          <p:nvPicPr>
            <p:cNvPr id="13" name="Picture 12" descr="A close up of a logo&#10;&#10;Description automatically generated">
              <a:extLst>
                <a:ext uri="{FF2B5EF4-FFF2-40B4-BE49-F238E27FC236}">
                  <a16:creationId xmlns:a16="http://schemas.microsoft.com/office/drawing/2014/main" id="{64D43A60-30E9-4D6E-B45D-AF986B221A0B}"/>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0" r="-10" b="15476"/>
            <a:stretch/>
          </p:blipFill>
          <p:spPr>
            <a:xfrm>
              <a:off x="7352845" y="4525207"/>
              <a:ext cx="1487510" cy="1257300"/>
            </a:xfrm>
            <a:prstGeom prst="rect">
              <a:avLst/>
            </a:prstGeom>
          </p:spPr>
        </p:pic>
        <p:cxnSp>
          <p:nvCxnSpPr>
            <p:cNvPr id="22" name="Straight Connector 21">
              <a:extLst>
                <a:ext uri="{FF2B5EF4-FFF2-40B4-BE49-F238E27FC236}">
                  <a16:creationId xmlns:a16="http://schemas.microsoft.com/office/drawing/2014/main" id="{25E4A865-CD2A-4501-B07D-EC1AF19003DE}"/>
                </a:ext>
              </a:extLst>
            </p:cNvPr>
            <p:cNvCxnSpPr>
              <a:cxnSpLocks/>
            </p:cNvCxnSpPr>
            <p:nvPr/>
          </p:nvCxnSpPr>
          <p:spPr>
            <a:xfrm>
              <a:off x="8046375" y="2971799"/>
              <a:ext cx="0" cy="1553408"/>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68B05D8-9E4C-4080-9F33-3B37EE2DA8B5}"/>
                </a:ext>
              </a:extLst>
            </p:cNvPr>
            <p:cNvSpPr txBox="1"/>
            <p:nvPr/>
          </p:nvSpPr>
          <p:spPr>
            <a:xfrm>
              <a:off x="6965628" y="2518082"/>
              <a:ext cx="2118739" cy="1569660"/>
            </a:xfrm>
            <a:prstGeom prst="rect">
              <a:avLst/>
            </a:prstGeom>
            <a:solidFill>
              <a:schemeClr val="bg1"/>
            </a:solidFill>
          </p:spPr>
          <p:txBody>
            <a:bodyPr wrap="square" rtlCol="0">
              <a:spAutoFit/>
            </a:bodyPr>
            <a:lstStyle/>
            <a:p>
              <a:pPr algn="ctr"/>
              <a:r>
                <a:rPr lang="en-US" sz="2400" b="1"/>
                <a:t>Empower team members to act independently</a:t>
              </a:r>
            </a:p>
          </p:txBody>
        </p:sp>
      </p:grpSp>
      <p:grpSp>
        <p:nvGrpSpPr>
          <p:cNvPr id="28" name="Group 27">
            <a:extLst>
              <a:ext uri="{FF2B5EF4-FFF2-40B4-BE49-F238E27FC236}">
                <a16:creationId xmlns:a16="http://schemas.microsoft.com/office/drawing/2014/main" id="{AD394EDE-4851-4734-B949-4372BA27515E}"/>
              </a:ext>
            </a:extLst>
          </p:cNvPr>
          <p:cNvGrpSpPr/>
          <p:nvPr/>
        </p:nvGrpSpPr>
        <p:grpSpPr>
          <a:xfrm>
            <a:off x="2083539" y="2668470"/>
            <a:ext cx="1698172" cy="3170739"/>
            <a:chOff x="2083539" y="2668470"/>
            <a:chExt cx="1698172" cy="3170739"/>
          </a:xfrm>
        </p:grpSpPr>
        <p:pic>
          <p:nvPicPr>
            <p:cNvPr id="10" name="Picture 9" descr="A close up of a logo&#10;&#10;Description automatically generated">
              <a:extLst>
                <a:ext uri="{FF2B5EF4-FFF2-40B4-BE49-F238E27FC236}">
                  <a16:creationId xmlns:a16="http://schemas.microsoft.com/office/drawing/2014/main" id="{2051E79B-B8C2-41A1-B8B1-7DD63DB4629D}"/>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0" r="-10" b="15476"/>
            <a:stretch/>
          </p:blipFill>
          <p:spPr>
            <a:xfrm>
              <a:off x="2090357" y="2668470"/>
              <a:ext cx="1487510" cy="1257300"/>
            </a:xfrm>
            <a:prstGeom prst="rect">
              <a:avLst/>
            </a:prstGeom>
          </p:spPr>
        </p:pic>
        <p:cxnSp>
          <p:nvCxnSpPr>
            <p:cNvPr id="25" name="Straight Connector 24">
              <a:extLst>
                <a:ext uri="{FF2B5EF4-FFF2-40B4-BE49-F238E27FC236}">
                  <a16:creationId xmlns:a16="http://schemas.microsoft.com/office/drawing/2014/main" id="{5FA5BBEC-9377-4A9A-A2B5-03A140956BA0}"/>
                </a:ext>
              </a:extLst>
            </p:cNvPr>
            <p:cNvCxnSpPr>
              <a:cxnSpLocks/>
            </p:cNvCxnSpPr>
            <p:nvPr/>
          </p:nvCxnSpPr>
          <p:spPr>
            <a:xfrm>
              <a:off x="2815789" y="3548742"/>
              <a:ext cx="0" cy="155340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BAD2F95-7C81-492E-811F-9E2053DD246E}"/>
                </a:ext>
              </a:extLst>
            </p:cNvPr>
            <p:cNvSpPr txBox="1"/>
            <p:nvPr/>
          </p:nvSpPr>
          <p:spPr>
            <a:xfrm>
              <a:off x="2083539" y="4638880"/>
              <a:ext cx="1698172" cy="1200329"/>
            </a:xfrm>
            <a:prstGeom prst="rect">
              <a:avLst/>
            </a:prstGeom>
            <a:solidFill>
              <a:schemeClr val="bg1"/>
            </a:solidFill>
          </p:spPr>
          <p:txBody>
            <a:bodyPr wrap="square" rtlCol="0">
              <a:spAutoFit/>
            </a:bodyPr>
            <a:lstStyle/>
            <a:p>
              <a:pPr algn="ctr"/>
              <a:r>
                <a:rPr lang="en-US" sz="2400" b="1"/>
                <a:t>Reflect on underlying issues</a:t>
              </a:r>
            </a:p>
          </p:txBody>
        </p:sp>
      </p:grpSp>
      <p:grpSp>
        <p:nvGrpSpPr>
          <p:cNvPr id="29" name="Group 28">
            <a:extLst>
              <a:ext uri="{FF2B5EF4-FFF2-40B4-BE49-F238E27FC236}">
                <a16:creationId xmlns:a16="http://schemas.microsoft.com/office/drawing/2014/main" id="{BE3B924E-C379-433B-BEAF-63218F8B24EA}"/>
              </a:ext>
            </a:extLst>
          </p:cNvPr>
          <p:cNvGrpSpPr/>
          <p:nvPr/>
        </p:nvGrpSpPr>
        <p:grpSpPr>
          <a:xfrm>
            <a:off x="3538621" y="2702749"/>
            <a:ext cx="1730600" cy="3079758"/>
            <a:chOff x="3538621" y="2702749"/>
            <a:chExt cx="1730600" cy="3079758"/>
          </a:xfrm>
        </p:grpSpPr>
        <p:pic>
          <p:nvPicPr>
            <p:cNvPr id="11" name="Picture 10" descr="A close up of a logo&#10;&#10;Description automatically generated">
              <a:extLst>
                <a:ext uri="{FF2B5EF4-FFF2-40B4-BE49-F238E27FC236}">
                  <a16:creationId xmlns:a16="http://schemas.microsoft.com/office/drawing/2014/main" id="{8DB94AB0-9B6B-424D-A945-AD9D9F6E487D}"/>
                </a:ext>
              </a:extLst>
            </p:cNvPr>
            <p:cNvPicPr>
              <a:picLocks noChangeAspect="1"/>
            </p:cNvPicPr>
            <p:nvPr/>
          </p:nvPicPr>
          <p:blipFill rotWithShape="1">
            <a:blip r:embed="rId3">
              <a:extLst>
                <a:ext uri="{28A0092B-C50C-407E-A947-70E740481C1C}">
                  <a14:useLocalDpi xmlns:a14="http://schemas.microsoft.com/office/drawing/2010/main" val="0"/>
                </a:ext>
              </a:extLst>
            </a:blip>
            <a:srcRect l="10" r="-10" b="15476"/>
            <a:stretch/>
          </p:blipFill>
          <p:spPr>
            <a:xfrm>
              <a:off x="3781711" y="4525207"/>
              <a:ext cx="1487510" cy="1257300"/>
            </a:xfrm>
            <a:prstGeom prst="rect">
              <a:avLst/>
            </a:prstGeom>
          </p:spPr>
        </p:pic>
        <p:cxnSp>
          <p:nvCxnSpPr>
            <p:cNvPr id="26" name="Straight Connector 25">
              <a:extLst>
                <a:ext uri="{FF2B5EF4-FFF2-40B4-BE49-F238E27FC236}">
                  <a16:creationId xmlns:a16="http://schemas.microsoft.com/office/drawing/2014/main" id="{5D6517D0-CE16-46E3-AEB6-4D0A7E3A81F7}"/>
                </a:ext>
              </a:extLst>
            </p:cNvPr>
            <p:cNvCxnSpPr>
              <a:cxnSpLocks/>
            </p:cNvCxnSpPr>
            <p:nvPr/>
          </p:nvCxnSpPr>
          <p:spPr>
            <a:xfrm>
              <a:off x="4415989" y="2971799"/>
              <a:ext cx="0" cy="15534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9CD1101-A3CB-4463-8C30-66EE53584F4C}"/>
                </a:ext>
              </a:extLst>
            </p:cNvPr>
            <p:cNvSpPr txBox="1"/>
            <p:nvPr/>
          </p:nvSpPr>
          <p:spPr>
            <a:xfrm>
              <a:off x="3538621" y="2702749"/>
              <a:ext cx="1698172" cy="1200329"/>
            </a:xfrm>
            <a:prstGeom prst="rect">
              <a:avLst/>
            </a:prstGeom>
            <a:solidFill>
              <a:schemeClr val="bg1"/>
            </a:solidFill>
          </p:spPr>
          <p:txBody>
            <a:bodyPr wrap="square" rtlCol="0">
              <a:spAutoFit/>
            </a:bodyPr>
            <a:lstStyle/>
            <a:p>
              <a:pPr algn="ctr"/>
              <a:r>
                <a:rPr lang="en-US" sz="2400" b="1"/>
                <a:t>Address challenges promptly</a:t>
              </a:r>
            </a:p>
          </p:txBody>
        </p:sp>
      </p:grpSp>
      <p:sp>
        <p:nvSpPr>
          <p:cNvPr id="32" name="Rectangle 31">
            <a:extLst>
              <a:ext uri="{FF2B5EF4-FFF2-40B4-BE49-F238E27FC236}">
                <a16:creationId xmlns:a16="http://schemas.microsoft.com/office/drawing/2014/main" id="{78011DCF-98E6-4394-851A-7473BF5D09CD}"/>
              </a:ext>
            </a:extLst>
          </p:cNvPr>
          <p:cNvSpPr/>
          <p:nvPr/>
        </p:nvSpPr>
        <p:spPr>
          <a:xfrm>
            <a:off x="0" y="1351750"/>
            <a:ext cx="9144000" cy="788111"/>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2400">
                <a:solidFill>
                  <a:schemeClr val="tx1"/>
                </a:solidFill>
              </a:rPr>
              <a:t>Keys to </a:t>
            </a:r>
            <a:r>
              <a:rPr lang="en-US" sz="2400" b="1">
                <a:solidFill>
                  <a:schemeClr val="tx1"/>
                </a:solidFill>
              </a:rPr>
              <a:t>addressing challenges </a:t>
            </a:r>
            <a:r>
              <a:rPr lang="en-US" sz="2400">
                <a:solidFill>
                  <a:schemeClr val="tx1"/>
                </a:solidFill>
              </a:rPr>
              <a:t>with your team:</a:t>
            </a:r>
          </a:p>
        </p:txBody>
      </p:sp>
    </p:spTree>
    <p:extLst>
      <p:ext uri="{BB962C8B-B14F-4D97-AF65-F5344CB8AC3E}">
        <p14:creationId xmlns:p14="http://schemas.microsoft.com/office/powerpoint/2010/main" val="2851942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FA0B6-CE29-43A8-B6E5-8448D478396E}"/>
              </a:ext>
            </a:extLst>
          </p:cNvPr>
          <p:cNvSpPr>
            <a:spLocks noGrp="1"/>
          </p:cNvSpPr>
          <p:nvPr>
            <p:ph type="body" sz="quarter" idx="17"/>
          </p:nvPr>
        </p:nvSpPr>
        <p:spPr/>
        <p:txBody>
          <a:bodyPr/>
          <a:lstStyle/>
          <a:p>
            <a:r>
              <a:rPr lang="en-US"/>
              <a:t>Build Team Cohesion</a:t>
            </a:r>
          </a:p>
        </p:txBody>
      </p:sp>
      <p:sp>
        <p:nvSpPr>
          <p:cNvPr id="3" name="Rectangle 2">
            <a:extLst>
              <a:ext uri="{FF2B5EF4-FFF2-40B4-BE49-F238E27FC236}">
                <a16:creationId xmlns:a16="http://schemas.microsoft.com/office/drawing/2014/main" id="{436A4845-12C3-4FDD-8E37-ECD309BB02D6}"/>
              </a:ext>
            </a:extLst>
          </p:cNvPr>
          <p:cNvSpPr/>
          <p:nvPr/>
        </p:nvSpPr>
        <p:spPr>
          <a:xfrm>
            <a:off x="1290181" y="1615068"/>
            <a:ext cx="3181611" cy="1766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Build Relationships</a:t>
            </a:r>
          </a:p>
        </p:txBody>
      </p:sp>
      <p:sp>
        <p:nvSpPr>
          <p:cNvPr id="4" name="Rectangle 3">
            <a:extLst>
              <a:ext uri="{FF2B5EF4-FFF2-40B4-BE49-F238E27FC236}">
                <a16:creationId xmlns:a16="http://schemas.microsoft.com/office/drawing/2014/main" id="{EAAB119E-C6FA-4A19-86EF-A1B9D1D497A9}"/>
              </a:ext>
            </a:extLst>
          </p:cNvPr>
          <p:cNvSpPr/>
          <p:nvPr/>
        </p:nvSpPr>
        <p:spPr>
          <a:xfrm>
            <a:off x="1290181" y="3625497"/>
            <a:ext cx="3181611" cy="1766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Address Challenges</a:t>
            </a:r>
          </a:p>
        </p:txBody>
      </p:sp>
      <p:sp>
        <p:nvSpPr>
          <p:cNvPr id="5" name="Rectangle 4">
            <a:extLst>
              <a:ext uri="{FF2B5EF4-FFF2-40B4-BE49-F238E27FC236}">
                <a16:creationId xmlns:a16="http://schemas.microsoft.com/office/drawing/2014/main" id="{E96E404D-EAC9-49A5-A946-20219D04367A}"/>
              </a:ext>
            </a:extLst>
          </p:cNvPr>
          <p:cNvSpPr/>
          <p:nvPr/>
        </p:nvSpPr>
        <p:spPr>
          <a:xfrm>
            <a:off x="4722313" y="1615068"/>
            <a:ext cx="3181611" cy="1766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Collaborate</a:t>
            </a:r>
          </a:p>
        </p:txBody>
      </p:sp>
      <p:sp>
        <p:nvSpPr>
          <p:cNvPr id="6" name="Rectangle 5">
            <a:extLst>
              <a:ext uri="{FF2B5EF4-FFF2-40B4-BE49-F238E27FC236}">
                <a16:creationId xmlns:a16="http://schemas.microsoft.com/office/drawing/2014/main" id="{0CA9CCF4-DA11-4B84-8636-7188550BCBBB}"/>
              </a:ext>
            </a:extLst>
          </p:cNvPr>
          <p:cNvSpPr/>
          <p:nvPr/>
        </p:nvSpPr>
        <p:spPr>
          <a:xfrm>
            <a:off x="4722313" y="3625497"/>
            <a:ext cx="3181611" cy="1766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Celebrate Successes</a:t>
            </a:r>
            <a:r>
              <a:rPr lang="en-US" sz="4000"/>
              <a:t> </a:t>
            </a:r>
          </a:p>
        </p:txBody>
      </p:sp>
      <p:sp>
        <p:nvSpPr>
          <p:cNvPr id="11" name="L-Shape 10">
            <a:extLst>
              <a:ext uri="{FF2B5EF4-FFF2-40B4-BE49-F238E27FC236}">
                <a16:creationId xmlns:a16="http://schemas.microsoft.com/office/drawing/2014/main" id="{F3FB0BDF-5263-470F-8C42-8D1C85E9BF8C}"/>
              </a:ext>
            </a:extLst>
          </p:cNvPr>
          <p:cNvSpPr/>
          <p:nvPr/>
        </p:nvSpPr>
        <p:spPr>
          <a:xfrm flipV="1">
            <a:off x="543339" y="1308652"/>
            <a:ext cx="7360585" cy="4240695"/>
          </a:xfrm>
          <a:prstGeom prst="corner">
            <a:avLst>
              <a:gd name="adj1" fmla="val 50000"/>
              <a:gd name="adj2" fmla="val 93810"/>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79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E76F68-A42F-4163-BC8D-5D6D31729460}"/>
              </a:ext>
            </a:extLst>
          </p:cNvPr>
          <p:cNvSpPr>
            <a:spLocks noGrp="1"/>
          </p:cNvSpPr>
          <p:nvPr>
            <p:ph type="body" sz="quarter" idx="17"/>
          </p:nvPr>
        </p:nvSpPr>
        <p:spPr/>
        <p:txBody>
          <a:bodyPr/>
          <a:lstStyle/>
          <a:p>
            <a:r>
              <a:rPr lang="en-US"/>
              <a:t>Celebrate Successes</a:t>
            </a:r>
          </a:p>
        </p:txBody>
      </p:sp>
      <p:pic>
        <p:nvPicPr>
          <p:cNvPr id="4" name="Online Media 3" title="Listen, Share, and Celebrate">
            <a:hlinkClick r:id="" action="ppaction://media"/>
            <a:extLst>
              <a:ext uri="{FF2B5EF4-FFF2-40B4-BE49-F238E27FC236}">
                <a16:creationId xmlns:a16="http://schemas.microsoft.com/office/drawing/2014/main" id="{3C4F9EA7-D173-4658-A53C-24F8AA1105D0}"/>
              </a:ext>
            </a:extLst>
          </p:cNvPr>
          <p:cNvPicPr>
            <a:picLocks noRot="1" noChangeAspect="1"/>
          </p:cNvPicPr>
          <p:nvPr>
            <a:videoFile r:link="rId1"/>
          </p:nvPr>
        </p:nvPicPr>
        <p:blipFill>
          <a:blip r:embed="rId4"/>
          <a:stretch>
            <a:fillRect/>
          </a:stretch>
        </p:blipFill>
        <p:spPr>
          <a:xfrm>
            <a:off x="550778" y="1407694"/>
            <a:ext cx="8021053" cy="4511843"/>
          </a:xfrm>
          <a:prstGeom prst="rect">
            <a:avLst/>
          </a:prstGeom>
        </p:spPr>
      </p:pic>
    </p:spTree>
    <p:extLst>
      <p:ext uri="{BB962C8B-B14F-4D97-AF65-F5344CB8AC3E}">
        <p14:creationId xmlns:p14="http://schemas.microsoft.com/office/powerpoint/2010/main" val="4011680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E76F68-A42F-4163-BC8D-5D6D31729460}"/>
              </a:ext>
            </a:extLst>
          </p:cNvPr>
          <p:cNvSpPr>
            <a:spLocks noGrp="1"/>
          </p:cNvSpPr>
          <p:nvPr>
            <p:ph type="body" sz="quarter" idx="17"/>
          </p:nvPr>
        </p:nvSpPr>
        <p:spPr/>
        <p:txBody>
          <a:bodyPr/>
          <a:lstStyle/>
          <a:p>
            <a:r>
              <a:rPr lang="en-US"/>
              <a:t>Celebrate Successes</a:t>
            </a:r>
          </a:p>
        </p:txBody>
      </p:sp>
      <p:sp>
        <p:nvSpPr>
          <p:cNvPr id="5" name="TextBox 4">
            <a:extLst>
              <a:ext uri="{FF2B5EF4-FFF2-40B4-BE49-F238E27FC236}">
                <a16:creationId xmlns:a16="http://schemas.microsoft.com/office/drawing/2014/main" id="{C667C020-6B0B-448A-8C90-9670287C1C43}"/>
              </a:ext>
            </a:extLst>
          </p:cNvPr>
          <p:cNvSpPr txBox="1"/>
          <p:nvPr/>
        </p:nvSpPr>
        <p:spPr>
          <a:xfrm>
            <a:off x="-1345" y="1618955"/>
            <a:ext cx="9145345" cy="1200329"/>
          </a:xfrm>
          <a:prstGeom prst="rect">
            <a:avLst/>
          </a:prstGeom>
          <a:solidFill>
            <a:schemeClr val="accent3">
              <a:lumMod val="20000"/>
              <a:lumOff val="80000"/>
            </a:schemeClr>
          </a:solidFill>
        </p:spPr>
        <p:txBody>
          <a:bodyPr wrap="square" lIns="274320" rIns="182880" rtlCol="0">
            <a:spAutoFit/>
          </a:bodyPr>
          <a:lstStyle/>
          <a:p>
            <a:r>
              <a:rPr lang="en-US" sz="2400" b="1"/>
              <a:t>Think-Pair-Share</a:t>
            </a:r>
            <a:r>
              <a:rPr lang="en-US" sz="2400"/>
              <a:t>: With a partner, discuss—</a:t>
            </a:r>
          </a:p>
          <a:p>
            <a:r>
              <a:rPr lang="en-US" sz="2400" b="1">
                <a:solidFill>
                  <a:schemeClr val="accent2"/>
                </a:solidFill>
              </a:rPr>
              <a:t>How could you communicate successes with your team? </a:t>
            </a:r>
          </a:p>
          <a:p>
            <a:r>
              <a:rPr lang="en-US" sz="2400"/>
              <a:t>Be prepared to share your responses with the group.</a:t>
            </a:r>
          </a:p>
        </p:txBody>
      </p:sp>
      <p:grpSp>
        <p:nvGrpSpPr>
          <p:cNvPr id="16" name="Group 15">
            <a:extLst>
              <a:ext uri="{FF2B5EF4-FFF2-40B4-BE49-F238E27FC236}">
                <a16:creationId xmlns:a16="http://schemas.microsoft.com/office/drawing/2014/main" id="{DBA72020-0B08-4678-A905-8F1E178704FD}"/>
              </a:ext>
            </a:extLst>
          </p:cNvPr>
          <p:cNvGrpSpPr/>
          <p:nvPr/>
        </p:nvGrpSpPr>
        <p:grpSpPr>
          <a:xfrm>
            <a:off x="1793482" y="2853783"/>
            <a:ext cx="5557038" cy="3561253"/>
            <a:chOff x="1793482" y="2853783"/>
            <a:chExt cx="5557038" cy="3561253"/>
          </a:xfrm>
        </p:grpSpPr>
        <p:pic>
          <p:nvPicPr>
            <p:cNvPr id="9" name="Picture 8" descr="A close up of a logo&#10;&#10;Description automatically generated">
              <a:extLst>
                <a:ext uri="{FF2B5EF4-FFF2-40B4-BE49-F238E27FC236}">
                  <a16:creationId xmlns:a16="http://schemas.microsoft.com/office/drawing/2014/main" id="{962C0370-782D-4602-A181-45C2A59C5BFB}"/>
                </a:ext>
              </a:extLst>
            </p:cNvPr>
            <p:cNvPicPr>
              <a:picLocks noChangeAspect="1"/>
            </p:cNvPicPr>
            <p:nvPr/>
          </p:nvPicPr>
          <p:blipFill rotWithShape="1">
            <a:blip r:embed="rId3">
              <a:extLst>
                <a:ext uri="{28A0092B-C50C-407E-A947-70E740481C1C}">
                  <a14:useLocalDpi xmlns:a14="http://schemas.microsoft.com/office/drawing/2010/main" val="0"/>
                </a:ext>
              </a:extLst>
            </a:blip>
            <a:srcRect l="17381" r="17143" b="13095"/>
            <a:stretch/>
          </p:blipFill>
          <p:spPr>
            <a:xfrm>
              <a:off x="3262320" y="2895763"/>
              <a:ext cx="2618014" cy="3474819"/>
            </a:xfrm>
            <a:prstGeom prst="rect">
              <a:avLst/>
            </a:prstGeom>
          </p:spPr>
        </p:pic>
        <p:grpSp>
          <p:nvGrpSpPr>
            <p:cNvPr id="10" name="Group 9">
              <a:extLst>
                <a:ext uri="{FF2B5EF4-FFF2-40B4-BE49-F238E27FC236}">
                  <a16:creationId xmlns:a16="http://schemas.microsoft.com/office/drawing/2014/main" id="{69550B5B-FB65-4F37-9EE1-F72B375D74F7}"/>
                </a:ext>
              </a:extLst>
            </p:cNvPr>
            <p:cNvGrpSpPr/>
            <p:nvPr/>
          </p:nvGrpSpPr>
          <p:grpSpPr>
            <a:xfrm>
              <a:off x="5273216" y="2853783"/>
              <a:ext cx="2077304" cy="3561253"/>
              <a:chOff x="6596045" y="1428516"/>
              <a:chExt cx="2434225" cy="4096011"/>
            </a:xfrm>
          </p:grpSpPr>
          <p:pic>
            <p:nvPicPr>
              <p:cNvPr id="11" name="Picture 10" descr="A close up of a logo&#10;&#10;Description automatically generated">
                <a:extLst>
                  <a:ext uri="{FF2B5EF4-FFF2-40B4-BE49-F238E27FC236}">
                    <a16:creationId xmlns:a16="http://schemas.microsoft.com/office/drawing/2014/main" id="{F83C2DAC-D065-4546-868A-69D585037BA7}"/>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r="13105" b="31317"/>
              <a:stretch/>
            </p:blipFill>
            <p:spPr>
              <a:xfrm flipH="1">
                <a:off x="6596045" y="1428516"/>
                <a:ext cx="2200268" cy="4096011"/>
              </a:xfrm>
              <a:prstGeom prst="rect">
                <a:avLst/>
              </a:prstGeom>
            </p:spPr>
          </p:pic>
          <p:sp>
            <p:nvSpPr>
              <p:cNvPr id="12" name="Rectangle 6">
                <a:extLst>
                  <a:ext uri="{FF2B5EF4-FFF2-40B4-BE49-F238E27FC236}">
                    <a16:creationId xmlns:a16="http://schemas.microsoft.com/office/drawing/2014/main" id="{2041DAD3-ACD5-4EBB-84F8-D7A8D18F1758}"/>
                  </a:ext>
                </a:extLst>
              </p:cNvPr>
              <p:cNvSpPr/>
              <p:nvPr/>
            </p:nvSpPr>
            <p:spPr>
              <a:xfrm>
                <a:off x="8394192" y="3253635"/>
                <a:ext cx="636078" cy="951109"/>
              </a:xfrm>
              <a:custGeom>
                <a:avLst/>
                <a:gdLst>
                  <a:gd name="connsiteX0" fmla="*/ 0 w 495870"/>
                  <a:gd name="connsiteY0" fmla="*/ 0 h 613776"/>
                  <a:gd name="connsiteX1" fmla="*/ 495870 w 495870"/>
                  <a:gd name="connsiteY1" fmla="*/ 0 h 613776"/>
                  <a:gd name="connsiteX2" fmla="*/ 495870 w 495870"/>
                  <a:gd name="connsiteY2" fmla="*/ 613776 h 613776"/>
                  <a:gd name="connsiteX3" fmla="*/ 0 w 495870"/>
                  <a:gd name="connsiteY3" fmla="*/ 613776 h 613776"/>
                  <a:gd name="connsiteX4" fmla="*/ 0 w 495870"/>
                  <a:gd name="connsiteY4" fmla="*/ 0 h 613776"/>
                  <a:gd name="connsiteX0" fmla="*/ 0 w 495870"/>
                  <a:gd name="connsiteY0" fmla="*/ 0 h 613776"/>
                  <a:gd name="connsiteX1" fmla="*/ 495870 w 495870"/>
                  <a:gd name="connsiteY1" fmla="*/ 0 h 613776"/>
                  <a:gd name="connsiteX2" fmla="*/ 495870 w 495870"/>
                  <a:gd name="connsiteY2" fmla="*/ 613776 h 613776"/>
                  <a:gd name="connsiteX3" fmla="*/ 75157 w 495870"/>
                  <a:gd name="connsiteY3" fmla="*/ 613776 h 613776"/>
                  <a:gd name="connsiteX4" fmla="*/ 0 w 495870"/>
                  <a:gd name="connsiteY4" fmla="*/ 0 h 613776"/>
                  <a:gd name="connsiteX0" fmla="*/ 0 w 495870"/>
                  <a:gd name="connsiteY0" fmla="*/ 0 h 713984"/>
                  <a:gd name="connsiteX1" fmla="*/ 495870 w 495870"/>
                  <a:gd name="connsiteY1" fmla="*/ 0 h 713984"/>
                  <a:gd name="connsiteX2" fmla="*/ 495870 w 495870"/>
                  <a:gd name="connsiteY2" fmla="*/ 613776 h 713984"/>
                  <a:gd name="connsiteX3" fmla="*/ 75157 w 495870"/>
                  <a:gd name="connsiteY3" fmla="*/ 613776 h 713984"/>
                  <a:gd name="connsiteX4" fmla="*/ 0 w 495870"/>
                  <a:gd name="connsiteY4" fmla="*/ 0 h 713984"/>
                  <a:gd name="connsiteX0" fmla="*/ 75156 w 571026"/>
                  <a:gd name="connsiteY0" fmla="*/ 0 h 706732"/>
                  <a:gd name="connsiteX1" fmla="*/ 571026 w 571026"/>
                  <a:gd name="connsiteY1" fmla="*/ 0 h 706732"/>
                  <a:gd name="connsiteX2" fmla="*/ 571026 w 571026"/>
                  <a:gd name="connsiteY2" fmla="*/ 613776 h 706732"/>
                  <a:gd name="connsiteX3" fmla="*/ 0 w 571026"/>
                  <a:gd name="connsiteY3" fmla="*/ 603898 h 706732"/>
                  <a:gd name="connsiteX4" fmla="*/ 75156 w 571026"/>
                  <a:gd name="connsiteY4" fmla="*/ 0 h 706732"/>
                  <a:gd name="connsiteX0" fmla="*/ 100208 w 571026"/>
                  <a:gd name="connsiteY0" fmla="*/ 69144 h 706732"/>
                  <a:gd name="connsiteX1" fmla="*/ 571026 w 571026"/>
                  <a:gd name="connsiteY1" fmla="*/ 0 h 706732"/>
                  <a:gd name="connsiteX2" fmla="*/ 571026 w 571026"/>
                  <a:gd name="connsiteY2" fmla="*/ 613776 h 706732"/>
                  <a:gd name="connsiteX3" fmla="*/ 0 w 571026"/>
                  <a:gd name="connsiteY3" fmla="*/ 603898 h 706732"/>
                  <a:gd name="connsiteX4" fmla="*/ 100208 w 571026"/>
                  <a:gd name="connsiteY4" fmla="*/ 69144 h 706732"/>
                  <a:gd name="connsiteX0" fmla="*/ 122698 w 571026"/>
                  <a:gd name="connsiteY0" fmla="*/ 108654 h 706732"/>
                  <a:gd name="connsiteX1" fmla="*/ 571026 w 571026"/>
                  <a:gd name="connsiteY1" fmla="*/ 0 h 706732"/>
                  <a:gd name="connsiteX2" fmla="*/ 571026 w 571026"/>
                  <a:gd name="connsiteY2" fmla="*/ 613776 h 706732"/>
                  <a:gd name="connsiteX3" fmla="*/ 0 w 571026"/>
                  <a:gd name="connsiteY3" fmla="*/ 603898 h 706732"/>
                  <a:gd name="connsiteX4" fmla="*/ 122698 w 571026"/>
                  <a:gd name="connsiteY4" fmla="*/ 108654 h 706732"/>
                  <a:gd name="connsiteX0" fmla="*/ 122698 w 571026"/>
                  <a:gd name="connsiteY0" fmla="*/ 108654 h 690753"/>
                  <a:gd name="connsiteX1" fmla="*/ 571026 w 571026"/>
                  <a:gd name="connsiteY1" fmla="*/ 0 h 690753"/>
                  <a:gd name="connsiteX2" fmla="*/ 458576 w 571026"/>
                  <a:gd name="connsiteY2" fmla="*/ 544632 h 690753"/>
                  <a:gd name="connsiteX3" fmla="*/ 0 w 571026"/>
                  <a:gd name="connsiteY3" fmla="*/ 603898 h 690753"/>
                  <a:gd name="connsiteX4" fmla="*/ 122698 w 571026"/>
                  <a:gd name="connsiteY4" fmla="*/ 108654 h 690753"/>
                  <a:gd name="connsiteX0" fmla="*/ 122698 w 571026"/>
                  <a:gd name="connsiteY0" fmla="*/ 167920 h 750019"/>
                  <a:gd name="connsiteX1" fmla="*/ 571026 w 571026"/>
                  <a:gd name="connsiteY1" fmla="*/ 0 h 750019"/>
                  <a:gd name="connsiteX2" fmla="*/ 458576 w 571026"/>
                  <a:gd name="connsiteY2" fmla="*/ 603898 h 750019"/>
                  <a:gd name="connsiteX3" fmla="*/ 0 w 571026"/>
                  <a:gd name="connsiteY3" fmla="*/ 663164 h 750019"/>
                  <a:gd name="connsiteX4" fmla="*/ 122698 w 571026"/>
                  <a:gd name="connsiteY4" fmla="*/ 167920 h 75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026" h="750019">
                    <a:moveTo>
                      <a:pt x="122698" y="167920"/>
                    </a:moveTo>
                    <a:lnTo>
                      <a:pt x="571026" y="0"/>
                    </a:lnTo>
                    <a:lnTo>
                      <a:pt x="458576" y="603898"/>
                    </a:lnTo>
                    <a:cubicBezTo>
                      <a:pt x="318338" y="603898"/>
                      <a:pt x="365706" y="888632"/>
                      <a:pt x="0" y="663164"/>
                    </a:cubicBezTo>
                    <a:lnTo>
                      <a:pt x="122698" y="1679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0BC6DD0A-6B46-429A-B5E9-67C0CFFCE5A7}"/>
                </a:ext>
              </a:extLst>
            </p:cNvPr>
            <p:cNvGrpSpPr/>
            <p:nvPr/>
          </p:nvGrpSpPr>
          <p:grpSpPr>
            <a:xfrm flipH="1">
              <a:off x="1793482" y="2853783"/>
              <a:ext cx="2077304" cy="3561253"/>
              <a:chOff x="6596045" y="1428516"/>
              <a:chExt cx="2434225" cy="4096011"/>
            </a:xfrm>
          </p:grpSpPr>
          <p:pic>
            <p:nvPicPr>
              <p:cNvPr id="14" name="Picture 13" descr="A close up of a logo&#10;&#10;Description automatically generated">
                <a:extLst>
                  <a:ext uri="{FF2B5EF4-FFF2-40B4-BE49-F238E27FC236}">
                    <a16:creationId xmlns:a16="http://schemas.microsoft.com/office/drawing/2014/main" id="{A260614A-F06E-4628-ACB6-4EFCEE967E79}"/>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r="13105" b="31317"/>
              <a:stretch/>
            </p:blipFill>
            <p:spPr>
              <a:xfrm flipH="1">
                <a:off x="6596045" y="1428516"/>
                <a:ext cx="2200268" cy="4096011"/>
              </a:xfrm>
              <a:prstGeom prst="rect">
                <a:avLst/>
              </a:prstGeom>
            </p:spPr>
          </p:pic>
          <p:sp>
            <p:nvSpPr>
              <p:cNvPr id="15" name="Rectangle 6">
                <a:extLst>
                  <a:ext uri="{FF2B5EF4-FFF2-40B4-BE49-F238E27FC236}">
                    <a16:creationId xmlns:a16="http://schemas.microsoft.com/office/drawing/2014/main" id="{EB319D5B-E610-4B76-A883-FAC8CA767A39}"/>
                  </a:ext>
                </a:extLst>
              </p:cNvPr>
              <p:cNvSpPr/>
              <p:nvPr/>
            </p:nvSpPr>
            <p:spPr>
              <a:xfrm>
                <a:off x="8394192" y="3253635"/>
                <a:ext cx="636078" cy="951109"/>
              </a:xfrm>
              <a:custGeom>
                <a:avLst/>
                <a:gdLst>
                  <a:gd name="connsiteX0" fmla="*/ 0 w 495870"/>
                  <a:gd name="connsiteY0" fmla="*/ 0 h 613776"/>
                  <a:gd name="connsiteX1" fmla="*/ 495870 w 495870"/>
                  <a:gd name="connsiteY1" fmla="*/ 0 h 613776"/>
                  <a:gd name="connsiteX2" fmla="*/ 495870 w 495870"/>
                  <a:gd name="connsiteY2" fmla="*/ 613776 h 613776"/>
                  <a:gd name="connsiteX3" fmla="*/ 0 w 495870"/>
                  <a:gd name="connsiteY3" fmla="*/ 613776 h 613776"/>
                  <a:gd name="connsiteX4" fmla="*/ 0 w 495870"/>
                  <a:gd name="connsiteY4" fmla="*/ 0 h 613776"/>
                  <a:gd name="connsiteX0" fmla="*/ 0 w 495870"/>
                  <a:gd name="connsiteY0" fmla="*/ 0 h 613776"/>
                  <a:gd name="connsiteX1" fmla="*/ 495870 w 495870"/>
                  <a:gd name="connsiteY1" fmla="*/ 0 h 613776"/>
                  <a:gd name="connsiteX2" fmla="*/ 495870 w 495870"/>
                  <a:gd name="connsiteY2" fmla="*/ 613776 h 613776"/>
                  <a:gd name="connsiteX3" fmla="*/ 75157 w 495870"/>
                  <a:gd name="connsiteY3" fmla="*/ 613776 h 613776"/>
                  <a:gd name="connsiteX4" fmla="*/ 0 w 495870"/>
                  <a:gd name="connsiteY4" fmla="*/ 0 h 613776"/>
                  <a:gd name="connsiteX0" fmla="*/ 0 w 495870"/>
                  <a:gd name="connsiteY0" fmla="*/ 0 h 713984"/>
                  <a:gd name="connsiteX1" fmla="*/ 495870 w 495870"/>
                  <a:gd name="connsiteY1" fmla="*/ 0 h 713984"/>
                  <a:gd name="connsiteX2" fmla="*/ 495870 w 495870"/>
                  <a:gd name="connsiteY2" fmla="*/ 613776 h 713984"/>
                  <a:gd name="connsiteX3" fmla="*/ 75157 w 495870"/>
                  <a:gd name="connsiteY3" fmla="*/ 613776 h 713984"/>
                  <a:gd name="connsiteX4" fmla="*/ 0 w 495870"/>
                  <a:gd name="connsiteY4" fmla="*/ 0 h 713984"/>
                  <a:gd name="connsiteX0" fmla="*/ 75156 w 571026"/>
                  <a:gd name="connsiteY0" fmla="*/ 0 h 706732"/>
                  <a:gd name="connsiteX1" fmla="*/ 571026 w 571026"/>
                  <a:gd name="connsiteY1" fmla="*/ 0 h 706732"/>
                  <a:gd name="connsiteX2" fmla="*/ 571026 w 571026"/>
                  <a:gd name="connsiteY2" fmla="*/ 613776 h 706732"/>
                  <a:gd name="connsiteX3" fmla="*/ 0 w 571026"/>
                  <a:gd name="connsiteY3" fmla="*/ 603898 h 706732"/>
                  <a:gd name="connsiteX4" fmla="*/ 75156 w 571026"/>
                  <a:gd name="connsiteY4" fmla="*/ 0 h 706732"/>
                  <a:gd name="connsiteX0" fmla="*/ 100208 w 571026"/>
                  <a:gd name="connsiteY0" fmla="*/ 69144 h 706732"/>
                  <a:gd name="connsiteX1" fmla="*/ 571026 w 571026"/>
                  <a:gd name="connsiteY1" fmla="*/ 0 h 706732"/>
                  <a:gd name="connsiteX2" fmla="*/ 571026 w 571026"/>
                  <a:gd name="connsiteY2" fmla="*/ 613776 h 706732"/>
                  <a:gd name="connsiteX3" fmla="*/ 0 w 571026"/>
                  <a:gd name="connsiteY3" fmla="*/ 603898 h 706732"/>
                  <a:gd name="connsiteX4" fmla="*/ 100208 w 571026"/>
                  <a:gd name="connsiteY4" fmla="*/ 69144 h 706732"/>
                  <a:gd name="connsiteX0" fmla="*/ 122698 w 571026"/>
                  <a:gd name="connsiteY0" fmla="*/ 108654 h 706732"/>
                  <a:gd name="connsiteX1" fmla="*/ 571026 w 571026"/>
                  <a:gd name="connsiteY1" fmla="*/ 0 h 706732"/>
                  <a:gd name="connsiteX2" fmla="*/ 571026 w 571026"/>
                  <a:gd name="connsiteY2" fmla="*/ 613776 h 706732"/>
                  <a:gd name="connsiteX3" fmla="*/ 0 w 571026"/>
                  <a:gd name="connsiteY3" fmla="*/ 603898 h 706732"/>
                  <a:gd name="connsiteX4" fmla="*/ 122698 w 571026"/>
                  <a:gd name="connsiteY4" fmla="*/ 108654 h 706732"/>
                  <a:gd name="connsiteX0" fmla="*/ 122698 w 571026"/>
                  <a:gd name="connsiteY0" fmla="*/ 108654 h 690753"/>
                  <a:gd name="connsiteX1" fmla="*/ 571026 w 571026"/>
                  <a:gd name="connsiteY1" fmla="*/ 0 h 690753"/>
                  <a:gd name="connsiteX2" fmla="*/ 458576 w 571026"/>
                  <a:gd name="connsiteY2" fmla="*/ 544632 h 690753"/>
                  <a:gd name="connsiteX3" fmla="*/ 0 w 571026"/>
                  <a:gd name="connsiteY3" fmla="*/ 603898 h 690753"/>
                  <a:gd name="connsiteX4" fmla="*/ 122698 w 571026"/>
                  <a:gd name="connsiteY4" fmla="*/ 108654 h 690753"/>
                  <a:gd name="connsiteX0" fmla="*/ 122698 w 571026"/>
                  <a:gd name="connsiteY0" fmla="*/ 167920 h 750019"/>
                  <a:gd name="connsiteX1" fmla="*/ 571026 w 571026"/>
                  <a:gd name="connsiteY1" fmla="*/ 0 h 750019"/>
                  <a:gd name="connsiteX2" fmla="*/ 458576 w 571026"/>
                  <a:gd name="connsiteY2" fmla="*/ 603898 h 750019"/>
                  <a:gd name="connsiteX3" fmla="*/ 0 w 571026"/>
                  <a:gd name="connsiteY3" fmla="*/ 663164 h 750019"/>
                  <a:gd name="connsiteX4" fmla="*/ 122698 w 571026"/>
                  <a:gd name="connsiteY4" fmla="*/ 167920 h 75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026" h="750019">
                    <a:moveTo>
                      <a:pt x="122698" y="167920"/>
                    </a:moveTo>
                    <a:lnTo>
                      <a:pt x="571026" y="0"/>
                    </a:lnTo>
                    <a:lnTo>
                      <a:pt x="458576" y="603898"/>
                    </a:lnTo>
                    <a:cubicBezTo>
                      <a:pt x="318338" y="603898"/>
                      <a:pt x="365706" y="888632"/>
                      <a:pt x="0" y="663164"/>
                    </a:cubicBezTo>
                    <a:lnTo>
                      <a:pt x="122698" y="1679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Rectangle 5">
            <a:extLst>
              <a:ext uri="{FF2B5EF4-FFF2-40B4-BE49-F238E27FC236}">
                <a16:creationId xmlns:a16="http://schemas.microsoft.com/office/drawing/2014/main" id="{98D57E20-BE27-4672-8497-88B23BCC7666}"/>
              </a:ext>
            </a:extLst>
          </p:cNvPr>
          <p:cNvSpPr/>
          <p:nvPr/>
        </p:nvSpPr>
        <p:spPr>
          <a:xfrm>
            <a:off x="4953000" y="5673969"/>
            <a:ext cx="4191000" cy="515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4442BDE-18F2-487C-897E-8FAFF1626B7B}"/>
              </a:ext>
            </a:extLst>
          </p:cNvPr>
          <p:cNvSpPr txBox="1"/>
          <p:nvPr/>
        </p:nvSpPr>
        <p:spPr>
          <a:xfrm>
            <a:off x="4953000" y="5820453"/>
            <a:ext cx="4191000" cy="369332"/>
          </a:xfrm>
          <a:prstGeom prst="rect">
            <a:avLst/>
          </a:prstGeom>
          <a:solidFill>
            <a:srgbClr val="C9C9C9"/>
          </a:solidFill>
          <a:ln>
            <a:solidFill>
              <a:schemeClr val="accent4">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Time for this activity: </a:t>
            </a:r>
            <a:r>
              <a:rPr kumimoji="0" lang="en-US" sz="1800" b="1" i="0" u="none" strike="noStrike" kern="1200" cap="none" spc="0" normalizeH="0" baseline="0">
                <a:ln>
                  <a:noFill/>
                </a:ln>
                <a:solidFill>
                  <a:prstClr val="black"/>
                </a:solidFill>
                <a:effectLst/>
                <a:uLnTx/>
                <a:uFillTx/>
                <a:latin typeface="Calibri" panose="020F0502020204030204"/>
                <a:ea typeface="+mn-ea"/>
                <a:cs typeface="+mn-cs"/>
              </a:rPr>
              <a:t>2</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minutes</a:t>
            </a:r>
          </a:p>
        </p:txBody>
      </p:sp>
    </p:spTree>
    <p:extLst>
      <p:ext uri="{BB962C8B-B14F-4D97-AF65-F5344CB8AC3E}">
        <p14:creationId xmlns:p14="http://schemas.microsoft.com/office/powerpoint/2010/main" val="401477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0000" fill="hold"/>
                                        <p:tgtEl>
                                          <p:spTgt spid="6"/>
                                        </p:tgtEl>
                                        <p:attrNameLst>
                                          <p:attrName>ppt_x</p:attrName>
                                        </p:attrNameLst>
                                      </p:cBhvr>
                                      <p:tavLst>
                                        <p:tav tm="0">
                                          <p:val>
                                            <p:strVal val="1+#ppt_w/2"/>
                                          </p:val>
                                        </p:tav>
                                        <p:tav tm="100000">
                                          <p:val>
                                            <p:strVal val="#ppt_x"/>
                                          </p:val>
                                        </p:tav>
                                      </p:tavLst>
                                    </p:anim>
                                    <p:anim calcmode="lin" valueType="num">
                                      <p:cBhvr additive="base">
                                        <p:cTn id="8" dur="120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C5B018-6D0E-46C8-8CC1-678114F108F4}"/>
              </a:ext>
            </a:extLst>
          </p:cNvPr>
          <p:cNvSpPr>
            <a:spLocks noGrp="1"/>
          </p:cNvSpPr>
          <p:nvPr>
            <p:ph type="body" sz="quarter" idx="17"/>
          </p:nvPr>
        </p:nvSpPr>
        <p:spPr/>
        <p:txBody>
          <a:bodyPr/>
          <a:lstStyle/>
          <a:p>
            <a:r>
              <a:rPr lang="en-US"/>
              <a:t>Hopes and Fears</a:t>
            </a:r>
          </a:p>
        </p:txBody>
      </p:sp>
      <p:sp>
        <p:nvSpPr>
          <p:cNvPr id="7" name="Content Placeholder 2">
            <a:extLst>
              <a:ext uri="{FF2B5EF4-FFF2-40B4-BE49-F238E27FC236}">
                <a16:creationId xmlns:a16="http://schemas.microsoft.com/office/drawing/2014/main" id="{D6200FCD-53E5-4021-893E-FCC7EF0DB3D2}"/>
              </a:ext>
            </a:extLst>
          </p:cNvPr>
          <p:cNvSpPr txBox="1">
            <a:spLocks/>
          </p:cNvSpPr>
          <p:nvPr/>
        </p:nvSpPr>
        <p:spPr>
          <a:xfrm>
            <a:off x="483833" y="2622597"/>
            <a:ext cx="4599181" cy="26668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What do you </a:t>
            </a:r>
            <a:r>
              <a:rPr kumimoji="0" lang="en-US" sz="2800" b="1" i="0" u="none" strike="noStrike" kern="1200" cap="none" spc="0" normalizeH="0" baseline="0" noProof="0">
                <a:ln>
                  <a:noFill/>
                </a:ln>
                <a:solidFill>
                  <a:schemeClr val="accent2"/>
                </a:solidFill>
                <a:effectLst/>
                <a:uLnTx/>
                <a:uFillTx/>
                <a:latin typeface="Calibri"/>
                <a:ea typeface="+mn-ea"/>
                <a:cs typeface="+mn-cs"/>
              </a:rPr>
              <a:t>hope</a:t>
            </a: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 will happen when you start leading your team?</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What is your </a:t>
            </a:r>
            <a:r>
              <a:rPr kumimoji="0" lang="en-US" sz="2800" b="1" i="0" u="none" strike="noStrike" kern="1200" cap="none" spc="0" normalizeH="0" baseline="0" noProof="0">
                <a:ln>
                  <a:noFill/>
                </a:ln>
                <a:solidFill>
                  <a:schemeClr val="tx2"/>
                </a:solidFill>
                <a:effectLst/>
                <a:uLnTx/>
                <a:uFillTx/>
                <a:latin typeface="Calibri"/>
                <a:ea typeface="+mn-ea"/>
                <a:cs typeface="+mn-cs"/>
              </a:rPr>
              <a:t>biggest fear </a:t>
            </a: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about leading a team?</a:t>
            </a:r>
          </a:p>
        </p:txBody>
      </p:sp>
      <p:grpSp>
        <p:nvGrpSpPr>
          <p:cNvPr id="2" name="Group 1">
            <a:extLst>
              <a:ext uri="{FF2B5EF4-FFF2-40B4-BE49-F238E27FC236}">
                <a16:creationId xmlns:a16="http://schemas.microsoft.com/office/drawing/2014/main" id="{6CDDC376-9611-42B9-BD3F-ACA9BDDF5D41}"/>
              </a:ext>
            </a:extLst>
          </p:cNvPr>
          <p:cNvGrpSpPr/>
          <p:nvPr/>
        </p:nvGrpSpPr>
        <p:grpSpPr>
          <a:xfrm>
            <a:off x="5899821" y="2204883"/>
            <a:ext cx="2993456" cy="3383629"/>
            <a:chOff x="5464307" y="1793355"/>
            <a:chExt cx="2871833" cy="3448652"/>
          </a:xfrm>
        </p:grpSpPr>
        <p:pic>
          <p:nvPicPr>
            <p:cNvPr id="6" name="Picture 2" descr="Image result for sticky notes black and white">
              <a:extLst>
                <a:ext uri="{FF2B5EF4-FFF2-40B4-BE49-F238E27FC236}">
                  <a16:creationId xmlns:a16="http://schemas.microsoft.com/office/drawing/2014/main" id="{81C3650E-5044-4176-A7A8-7E6B0EB79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426" y="1793355"/>
              <a:ext cx="1642605" cy="16356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sticky notes black and white">
              <a:extLst>
                <a:ext uri="{FF2B5EF4-FFF2-40B4-BE49-F238E27FC236}">
                  <a16:creationId xmlns:a16="http://schemas.microsoft.com/office/drawing/2014/main" id="{45B00B1E-C150-44E5-B6A2-1A1C732EF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3535" y="2611177"/>
              <a:ext cx="1642605" cy="16356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sticky notes black and white">
              <a:extLst>
                <a:ext uri="{FF2B5EF4-FFF2-40B4-BE49-F238E27FC236}">
                  <a16:creationId xmlns:a16="http://schemas.microsoft.com/office/drawing/2014/main" id="{FCDC6B72-0655-4785-8FED-9E0F7E0AB5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307" y="3606362"/>
              <a:ext cx="1642605" cy="163564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a:extLst>
              <a:ext uri="{FF2B5EF4-FFF2-40B4-BE49-F238E27FC236}">
                <a16:creationId xmlns:a16="http://schemas.microsoft.com/office/drawing/2014/main" id="{34CF76CB-900F-4CE3-86B0-AB2A56BB65BA}"/>
              </a:ext>
            </a:extLst>
          </p:cNvPr>
          <p:cNvSpPr/>
          <p:nvPr/>
        </p:nvSpPr>
        <p:spPr>
          <a:xfrm>
            <a:off x="0" y="1329448"/>
            <a:ext cx="9144000" cy="849463"/>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2400" b="1">
                <a:solidFill>
                  <a:schemeClr val="tx1"/>
                </a:solidFill>
              </a:rPr>
              <a:t>Directions: </a:t>
            </a:r>
            <a:r>
              <a:rPr lang="en-US" sz="2400">
                <a:solidFill>
                  <a:schemeClr val="tx1"/>
                </a:solidFill>
              </a:rPr>
              <a:t>Respond to the following questions on a sticky note. Please use one sticky note per answer.</a:t>
            </a:r>
          </a:p>
        </p:txBody>
      </p:sp>
      <p:sp>
        <p:nvSpPr>
          <p:cNvPr id="5" name="Rectangle 4">
            <a:extLst>
              <a:ext uri="{FF2B5EF4-FFF2-40B4-BE49-F238E27FC236}">
                <a16:creationId xmlns:a16="http://schemas.microsoft.com/office/drawing/2014/main" id="{41030783-48D7-421B-AAE1-D448FE1229AE}"/>
              </a:ext>
            </a:extLst>
          </p:cNvPr>
          <p:cNvSpPr/>
          <p:nvPr/>
        </p:nvSpPr>
        <p:spPr>
          <a:xfrm>
            <a:off x="4953000" y="5673969"/>
            <a:ext cx="4191000" cy="515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0874CA5-0E1F-46D5-9BAB-75D5B581FE30}"/>
              </a:ext>
            </a:extLst>
          </p:cNvPr>
          <p:cNvSpPr txBox="1"/>
          <p:nvPr/>
        </p:nvSpPr>
        <p:spPr>
          <a:xfrm>
            <a:off x="4953000" y="5820453"/>
            <a:ext cx="4191000" cy="369332"/>
          </a:xfrm>
          <a:prstGeom prst="rect">
            <a:avLst/>
          </a:prstGeom>
          <a:solidFill>
            <a:srgbClr val="C9C9C9"/>
          </a:solidFill>
          <a:ln>
            <a:solidFill>
              <a:schemeClr val="accent4">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Time for this activity:  2 minutes</a:t>
            </a:r>
          </a:p>
        </p:txBody>
      </p:sp>
    </p:spTree>
    <p:extLst>
      <p:ext uri="{BB962C8B-B14F-4D97-AF65-F5344CB8AC3E}">
        <p14:creationId xmlns:p14="http://schemas.microsoft.com/office/powerpoint/2010/main" val="224054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0000" fill="hold"/>
                                        <p:tgtEl>
                                          <p:spTgt spid="5"/>
                                        </p:tgtEl>
                                        <p:attrNameLst>
                                          <p:attrName>ppt_x</p:attrName>
                                        </p:attrNameLst>
                                      </p:cBhvr>
                                      <p:tavLst>
                                        <p:tav tm="0">
                                          <p:val>
                                            <p:strVal val="1+#ppt_w/2"/>
                                          </p:val>
                                        </p:tav>
                                        <p:tav tm="100000">
                                          <p:val>
                                            <p:strVal val="#ppt_x"/>
                                          </p:val>
                                        </p:tav>
                                      </p:tavLst>
                                    </p:anim>
                                    <p:anim calcmode="lin" valueType="num">
                                      <p:cBhvr additive="base">
                                        <p:cTn id="8" dur="120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FA0B6-CE29-43A8-B6E5-8448D478396E}"/>
              </a:ext>
            </a:extLst>
          </p:cNvPr>
          <p:cNvSpPr>
            <a:spLocks noGrp="1"/>
          </p:cNvSpPr>
          <p:nvPr>
            <p:ph type="body" sz="quarter" idx="17"/>
          </p:nvPr>
        </p:nvSpPr>
        <p:spPr/>
        <p:txBody>
          <a:bodyPr/>
          <a:lstStyle/>
          <a:p>
            <a:r>
              <a:rPr lang="en-US"/>
              <a:t>Launch and Lead</a:t>
            </a:r>
          </a:p>
        </p:txBody>
      </p:sp>
      <p:sp>
        <p:nvSpPr>
          <p:cNvPr id="3" name="Rectangle 2">
            <a:extLst>
              <a:ext uri="{FF2B5EF4-FFF2-40B4-BE49-F238E27FC236}">
                <a16:creationId xmlns:a16="http://schemas.microsoft.com/office/drawing/2014/main" id="{436A4845-12C3-4FDD-8E37-ECD309BB02D6}"/>
              </a:ext>
            </a:extLst>
          </p:cNvPr>
          <p:cNvSpPr/>
          <p:nvPr/>
        </p:nvSpPr>
        <p:spPr>
          <a:xfrm>
            <a:off x="1290181" y="1615068"/>
            <a:ext cx="3181611" cy="17661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Set team vision and goals</a:t>
            </a:r>
          </a:p>
        </p:txBody>
      </p:sp>
      <p:sp>
        <p:nvSpPr>
          <p:cNvPr id="4" name="Rectangle 3">
            <a:extLst>
              <a:ext uri="{FF2B5EF4-FFF2-40B4-BE49-F238E27FC236}">
                <a16:creationId xmlns:a16="http://schemas.microsoft.com/office/drawing/2014/main" id="{EAAB119E-C6FA-4A19-86EF-A1B9D1D497A9}"/>
              </a:ext>
            </a:extLst>
          </p:cNvPr>
          <p:cNvSpPr/>
          <p:nvPr/>
        </p:nvSpPr>
        <p:spPr>
          <a:xfrm>
            <a:off x="1290181" y="3625497"/>
            <a:ext cx="3181611" cy="1766170"/>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Organize team work processes</a:t>
            </a:r>
          </a:p>
        </p:txBody>
      </p:sp>
      <p:sp>
        <p:nvSpPr>
          <p:cNvPr id="5" name="Rectangle 4">
            <a:extLst>
              <a:ext uri="{FF2B5EF4-FFF2-40B4-BE49-F238E27FC236}">
                <a16:creationId xmlns:a16="http://schemas.microsoft.com/office/drawing/2014/main" id="{E96E404D-EAC9-49A5-A946-20219D04367A}"/>
              </a:ext>
            </a:extLst>
          </p:cNvPr>
          <p:cNvSpPr/>
          <p:nvPr/>
        </p:nvSpPr>
        <p:spPr>
          <a:xfrm>
            <a:off x="4722313" y="1615068"/>
            <a:ext cx="3181611" cy="1766170"/>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Clarify team roles</a:t>
            </a:r>
          </a:p>
        </p:txBody>
      </p:sp>
      <p:sp>
        <p:nvSpPr>
          <p:cNvPr id="6" name="Rectangle 5">
            <a:extLst>
              <a:ext uri="{FF2B5EF4-FFF2-40B4-BE49-F238E27FC236}">
                <a16:creationId xmlns:a16="http://schemas.microsoft.com/office/drawing/2014/main" id="{0CA9CCF4-DA11-4B84-8636-7188550BCBBB}"/>
              </a:ext>
            </a:extLst>
          </p:cNvPr>
          <p:cNvSpPr/>
          <p:nvPr/>
        </p:nvSpPr>
        <p:spPr>
          <a:xfrm>
            <a:off x="4722313" y="3625497"/>
            <a:ext cx="3181611" cy="1766170"/>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Establish working styles</a:t>
            </a:r>
            <a:endParaRPr lang="en-US" sz="4000"/>
          </a:p>
        </p:txBody>
      </p:sp>
      <p:sp>
        <p:nvSpPr>
          <p:cNvPr id="7" name="L-Shape 6">
            <a:extLst>
              <a:ext uri="{FF2B5EF4-FFF2-40B4-BE49-F238E27FC236}">
                <a16:creationId xmlns:a16="http://schemas.microsoft.com/office/drawing/2014/main" id="{FC0D1D6B-01D4-415F-BB95-7279EF463C99}"/>
              </a:ext>
            </a:extLst>
          </p:cNvPr>
          <p:cNvSpPr/>
          <p:nvPr/>
        </p:nvSpPr>
        <p:spPr>
          <a:xfrm flipH="1">
            <a:off x="1290181" y="1356415"/>
            <a:ext cx="7360585" cy="4240695"/>
          </a:xfrm>
          <a:prstGeom prst="corner">
            <a:avLst>
              <a:gd name="adj1" fmla="val 50000"/>
              <a:gd name="adj2" fmla="val 93810"/>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92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18ED8C-3E4C-4942-8E35-1048FD3B319F}"/>
              </a:ext>
            </a:extLst>
          </p:cNvPr>
          <p:cNvSpPr>
            <a:spLocks noGrp="1"/>
          </p:cNvSpPr>
          <p:nvPr>
            <p:ph type="body" sz="quarter" idx="17"/>
          </p:nvPr>
        </p:nvSpPr>
        <p:spPr/>
        <p:txBody>
          <a:bodyPr/>
          <a:lstStyle/>
          <a:p>
            <a:r>
              <a:rPr lang="en-US"/>
              <a:t>Set Team Vision and Goals</a:t>
            </a:r>
          </a:p>
        </p:txBody>
      </p:sp>
      <p:pic>
        <p:nvPicPr>
          <p:cNvPr id="3" name="Picture 2" descr="http://cliparts.co/cliparts/6ir/o5R/6iro5R7yT.png">
            <a:extLst>
              <a:ext uri="{FF2B5EF4-FFF2-40B4-BE49-F238E27FC236}">
                <a16:creationId xmlns:a16="http://schemas.microsoft.com/office/drawing/2014/main" id="{2F70B9A2-277D-45A2-843D-0EA085C59FB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548" y="1083235"/>
            <a:ext cx="5301127" cy="53011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85EA86-93C2-48AD-AF56-11D01DED7FE8}"/>
              </a:ext>
            </a:extLst>
          </p:cNvPr>
          <p:cNvSpPr txBox="1"/>
          <p:nvPr/>
        </p:nvSpPr>
        <p:spPr>
          <a:xfrm>
            <a:off x="1175657" y="5189990"/>
            <a:ext cx="1828800" cy="584775"/>
          </a:xfrm>
          <a:prstGeom prst="rect">
            <a:avLst/>
          </a:prstGeom>
          <a:noFill/>
        </p:spPr>
        <p:txBody>
          <a:bodyPr wrap="square" rtlCol="0">
            <a:spAutoFit/>
          </a:bodyPr>
          <a:lstStyle/>
          <a:p>
            <a:r>
              <a:rPr lang="en-US" sz="3200" b="1"/>
              <a:t>Vision</a:t>
            </a:r>
          </a:p>
        </p:txBody>
      </p:sp>
      <p:sp>
        <p:nvSpPr>
          <p:cNvPr id="5" name="TextBox 4">
            <a:extLst>
              <a:ext uri="{FF2B5EF4-FFF2-40B4-BE49-F238E27FC236}">
                <a16:creationId xmlns:a16="http://schemas.microsoft.com/office/drawing/2014/main" id="{65FA987C-117A-4D16-B486-756FED612D75}"/>
              </a:ext>
            </a:extLst>
          </p:cNvPr>
          <p:cNvSpPr txBox="1"/>
          <p:nvPr/>
        </p:nvSpPr>
        <p:spPr>
          <a:xfrm>
            <a:off x="2258786" y="4194504"/>
            <a:ext cx="2313214" cy="584775"/>
          </a:xfrm>
          <a:prstGeom prst="rect">
            <a:avLst/>
          </a:prstGeom>
          <a:noFill/>
        </p:spPr>
        <p:txBody>
          <a:bodyPr wrap="square" rtlCol="0">
            <a:spAutoFit/>
          </a:bodyPr>
          <a:lstStyle/>
          <a:p>
            <a:r>
              <a:rPr lang="en-US" sz="3200" b="1"/>
              <a:t>Goals </a:t>
            </a:r>
          </a:p>
        </p:txBody>
      </p:sp>
      <p:sp>
        <p:nvSpPr>
          <p:cNvPr id="6" name="TextBox 5">
            <a:extLst>
              <a:ext uri="{FF2B5EF4-FFF2-40B4-BE49-F238E27FC236}">
                <a16:creationId xmlns:a16="http://schemas.microsoft.com/office/drawing/2014/main" id="{598A0913-3BCE-41ED-B46A-C6A9D65BBC70}"/>
              </a:ext>
            </a:extLst>
          </p:cNvPr>
          <p:cNvSpPr txBox="1"/>
          <p:nvPr/>
        </p:nvSpPr>
        <p:spPr>
          <a:xfrm>
            <a:off x="3458936" y="3253059"/>
            <a:ext cx="2041073" cy="584775"/>
          </a:xfrm>
          <a:prstGeom prst="rect">
            <a:avLst/>
          </a:prstGeom>
          <a:noFill/>
        </p:spPr>
        <p:txBody>
          <a:bodyPr wrap="square" rtlCol="0">
            <a:spAutoFit/>
          </a:bodyPr>
          <a:lstStyle/>
          <a:p>
            <a:r>
              <a:rPr lang="en-US" sz="3200" b="1"/>
              <a:t>Actions</a:t>
            </a:r>
          </a:p>
        </p:txBody>
      </p:sp>
      <p:sp>
        <p:nvSpPr>
          <p:cNvPr id="7" name="TextBox 6">
            <a:extLst>
              <a:ext uri="{FF2B5EF4-FFF2-40B4-BE49-F238E27FC236}">
                <a16:creationId xmlns:a16="http://schemas.microsoft.com/office/drawing/2014/main" id="{D0BEC3EE-821F-4ADC-BEFD-AA56FA9620C8}"/>
              </a:ext>
            </a:extLst>
          </p:cNvPr>
          <p:cNvSpPr txBox="1"/>
          <p:nvPr/>
        </p:nvSpPr>
        <p:spPr>
          <a:xfrm>
            <a:off x="4721679" y="2327046"/>
            <a:ext cx="2041073" cy="584775"/>
          </a:xfrm>
          <a:prstGeom prst="rect">
            <a:avLst/>
          </a:prstGeom>
          <a:noFill/>
        </p:spPr>
        <p:txBody>
          <a:bodyPr wrap="square" rtlCol="0">
            <a:spAutoFit/>
          </a:bodyPr>
          <a:lstStyle/>
          <a:p>
            <a:r>
              <a:rPr lang="en-US" sz="3200" b="1"/>
              <a:t>Success</a:t>
            </a:r>
          </a:p>
        </p:txBody>
      </p:sp>
      <p:sp>
        <p:nvSpPr>
          <p:cNvPr id="8" name="TextBox 7">
            <a:extLst>
              <a:ext uri="{FF2B5EF4-FFF2-40B4-BE49-F238E27FC236}">
                <a16:creationId xmlns:a16="http://schemas.microsoft.com/office/drawing/2014/main" id="{28EB5330-3A3C-40B8-90B4-C6BDD4F0415A}"/>
              </a:ext>
            </a:extLst>
          </p:cNvPr>
          <p:cNvSpPr txBox="1"/>
          <p:nvPr/>
        </p:nvSpPr>
        <p:spPr>
          <a:xfrm>
            <a:off x="3643991" y="4141602"/>
            <a:ext cx="5400461" cy="1938992"/>
          </a:xfrm>
          <a:prstGeom prst="rect">
            <a:avLst/>
          </a:prstGeom>
          <a:noFill/>
        </p:spPr>
        <p:txBody>
          <a:bodyPr wrap="square" rtlCol="0">
            <a:spAutoFit/>
          </a:bodyPr>
          <a:lstStyle/>
          <a:p>
            <a:pPr algn="ctr"/>
            <a:r>
              <a:rPr lang="en-US" sz="2400" b="1" i="1">
                <a:solidFill>
                  <a:schemeClr val="accent2"/>
                </a:solidFill>
              </a:rPr>
              <a:t>What are some preliminary goals you plan to set for your teaching team?</a:t>
            </a:r>
          </a:p>
          <a:p>
            <a:pPr algn="ctr"/>
            <a:endParaRPr lang="en-US" sz="2400" b="1" i="1">
              <a:solidFill>
                <a:schemeClr val="accent2"/>
              </a:solidFill>
            </a:endParaRPr>
          </a:p>
          <a:p>
            <a:pPr algn="ctr"/>
            <a:r>
              <a:rPr lang="en-US" sz="2400" b="1" i="1">
                <a:solidFill>
                  <a:schemeClr val="accent2"/>
                </a:solidFill>
              </a:rPr>
              <a:t>How can you ensure that your team buys into the goals you’ve set?</a:t>
            </a:r>
          </a:p>
        </p:txBody>
      </p:sp>
    </p:spTree>
    <p:extLst>
      <p:ext uri="{BB962C8B-B14F-4D97-AF65-F5344CB8AC3E}">
        <p14:creationId xmlns:p14="http://schemas.microsoft.com/office/powerpoint/2010/main" val="53350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FA0B6-CE29-43A8-B6E5-8448D478396E}"/>
              </a:ext>
            </a:extLst>
          </p:cNvPr>
          <p:cNvSpPr>
            <a:spLocks noGrp="1"/>
          </p:cNvSpPr>
          <p:nvPr>
            <p:ph type="body" sz="quarter" idx="17"/>
          </p:nvPr>
        </p:nvSpPr>
        <p:spPr/>
        <p:txBody>
          <a:bodyPr/>
          <a:lstStyle/>
          <a:p>
            <a:r>
              <a:rPr lang="en-US"/>
              <a:t>Launch and Lead</a:t>
            </a:r>
          </a:p>
        </p:txBody>
      </p:sp>
      <p:sp>
        <p:nvSpPr>
          <p:cNvPr id="3" name="Rectangle 2">
            <a:extLst>
              <a:ext uri="{FF2B5EF4-FFF2-40B4-BE49-F238E27FC236}">
                <a16:creationId xmlns:a16="http://schemas.microsoft.com/office/drawing/2014/main" id="{436A4845-12C3-4FDD-8E37-ECD309BB02D6}"/>
              </a:ext>
            </a:extLst>
          </p:cNvPr>
          <p:cNvSpPr/>
          <p:nvPr/>
        </p:nvSpPr>
        <p:spPr>
          <a:xfrm>
            <a:off x="1290181" y="1615068"/>
            <a:ext cx="3181611" cy="1766170"/>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Set team vision and goals</a:t>
            </a:r>
          </a:p>
        </p:txBody>
      </p:sp>
      <p:sp>
        <p:nvSpPr>
          <p:cNvPr id="4" name="Rectangle 3">
            <a:extLst>
              <a:ext uri="{FF2B5EF4-FFF2-40B4-BE49-F238E27FC236}">
                <a16:creationId xmlns:a16="http://schemas.microsoft.com/office/drawing/2014/main" id="{EAAB119E-C6FA-4A19-86EF-A1B9D1D497A9}"/>
              </a:ext>
            </a:extLst>
          </p:cNvPr>
          <p:cNvSpPr/>
          <p:nvPr/>
        </p:nvSpPr>
        <p:spPr>
          <a:xfrm>
            <a:off x="1290181" y="3625497"/>
            <a:ext cx="3181611" cy="1766170"/>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Organize team work processes</a:t>
            </a:r>
          </a:p>
        </p:txBody>
      </p:sp>
      <p:sp>
        <p:nvSpPr>
          <p:cNvPr id="5" name="Rectangle 4">
            <a:extLst>
              <a:ext uri="{FF2B5EF4-FFF2-40B4-BE49-F238E27FC236}">
                <a16:creationId xmlns:a16="http://schemas.microsoft.com/office/drawing/2014/main" id="{E96E404D-EAC9-49A5-A946-20219D04367A}"/>
              </a:ext>
            </a:extLst>
          </p:cNvPr>
          <p:cNvSpPr/>
          <p:nvPr/>
        </p:nvSpPr>
        <p:spPr>
          <a:xfrm>
            <a:off x="4722313" y="1615068"/>
            <a:ext cx="3181611" cy="17661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Clarify team roles</a:t>
            </a:r>
          </a:p>
        </p:txBody>
      </p:sp>
      <p:sp>
        <p:nvSpPr>
          <p:cNvPr id="6" name="Rectangle 5">
            <a:extLst>
              <a:ext uri="{FF2B5EF4-FFF2-40B4-BE49-F238E27FC236}">
                <a16:creationId xmlns:a16="http://schemas.microsoft.com/office/drawing/2014/main" id="{0CA9CCF4-DA11-4B84-8636-7188550BCBBB}"/>
              </a:ext>
            </a:extLst>
          </p:cNvPr>
          <p:cNvSpPr/>
          <p:nvPr/>
        </p:nvSpPr>
        <p:spPr>
          <a:xfrm>
            <a:off x="4722313" y="3625497"/>
            <a:ext cx="3181611" cy="1766170"/>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Establish working styles</a:t>
            </a:r>
            <a:endParaRPr lang="en-US" sz="4000"/>
          </a:p>
        </p:txBody>
      </p:sp>
      <p:sp>
        <p:nvSpPr>
          <p:cNvPr id="8" name="L-Shape 7">
            <a:extLst>
              <a:ext uri="{FF2B5EF4-FFF2-40B4-BE49-F238E27FC236}">
                <a16:creationId xmlns:a16="http://schemas.microsoft.com/office/drawing/2014/main" id="{C0640AAA-98D4-4594-9A17-1AD0EEDB7DB4}"/>
              </a:ext>
            </a:extLst>
          </p:cNvPr>
          <p:cNvSpPr/>
          <p:nvPr/>
        </p:nvSpPr>
        <p:spPr>
          <a:xfrm>
            <a:off x="543339" y="1483216"/>
            <a:ext cx="7360585" cy="4240695"/>
          </a:xfrm>
          <a:prstGeom prst="corner">
            <a:avLst>
              <a:gd name="adj1" fmla="val 50000"/>
              <a:gd name="adj2" fmla="val 93810"/>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24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0520D6-B6DE-4AF0-8B8D-1447F8F60274}"/>
              </a:ext>
            </a:extLst>
          </p:cNvPr>
          <p:cNvSpPr>
            <a:spLocks noGrp="1"/>
          </p:cNvSpPr>
          <p:nvPr>
            <p:ph type="body" sz="quarter" idx="17"/>
          </p:nvPr>
        </p:nvSpPr>
        <p:spPr/>
        <p:txBody>
          <a:bodyPr/>
          <a:lstStyle/>
          <a:p>
            <a:r>
              <a:rPr lang="en-US"/>
              <a:t>Clarify Team Roles</a:t>
            </a:r>
          </a:p>
        </p:txBody>
      </p:sp>
      <p:graphicFrame>
        <p:nvGraphicFramePr>
          <p:cNvPr id="3" name="Table 2">
            <a:extLst>
              <a:ext uri="{FF2B5EF4-FFF2-40B4-BE49-F238E27FC236}">
                <a16:creationId xmlns:a16="http://schemas.microsoft.com/office/drawing/2014/main" id="{B2197EE9-7923-4040-8FF4-DE1FA20DC8BF}"/>
              </a:ext>
            </a:extLst>
          </p:cNvPr>
          <p:cNvGraphicFramePr>
            <a:graphicFrameLocks noGrp="1"/>
          </p:cNvGraphicFramePr>
          <p:nvPr/>
        </p:nvGraphicFramePr>
        <p:xfrm>
          <a:off x="489856" y="1338945"/>
          <a:ext cx="8164288" cy="4306551"/>
        </p:xfrm>
        <a:graphic>
          <a:graphicData uri="http://schemas.openxmlformats.org/drawingml/2006/table">
            <a:tbl>
              <a:tblPr firstRow="1" firstCol="1" bandRow="1">
                <a:tableStyleId>{5C22544A-7EE6-4342-B048-85BDC9FD1C3A}</a:tableStyleId>
              </a:tblPr>
              <a:tblGrid>
                <a:gridCol w="4082144">
                  <a:extLst>
                    <a:ext uri="{9D8B030D-6E8A-4147-A177-3AD203B41FA5}">
                      <a16:colId xmlns:a16="http://schemas.microsoft.com/office/drawing/2014/main" val="3914099764"/>
                    </a:ext>
                  </a:extLst>
                </a:gridCol>
                <a:gridCol w="4082144">
                  <a:extLst>
                    <a:ext uri="{9D8B030D-6E8A-4147-A177-3AD203B41FA5}">
                      <a16:colId xmlns:a16="http://schemas.microsoft.com/office/drawing/2014/main" val="1849594469"/>
                    </a:ext>
                  </a:extLst>
                </a:gridCol>
              </a:tblGrid>
              <a:tr h="300571">
                <a:tc gridSpan="2">
                  <a:txBody>
                    <a:bodyPr/>
                    <a:lstStyle/>
                    <a:p>
                      <a:pPr marL="0" marR="0" algn="ctr">
                        <a:spcBef>
                          <a:spcPts val="0"/>
                        </a:spcBef>
                        <a:spcAft>
                          <a:spcPts val="600"/>
                        </a:spcAft>
                      </a:pPr>
                      <a:r>
                        <a:rPr lang="en-US" sz="2000" b="1">
                          <a:solidFill>
                            <a:schemeClr val="bg1"/>
                          </a:solidFill>
                          <a:effectLst/>
                        </a:rPr>
                        <a:t>Team Roles &amp; Responsibilities</a:t>
                      </a:r>
                      <a:endPar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hMerge="1">
                  <a:txBody>
                    <a:bodyPr/>
                    <a:lstStyle/>
                    <a:p>
                      <a:endParaRPr lang="en-US"/>
                    </a:p>
                  </a:txBody>
                  <a:tcPr/>
                </a:tc>
                <a:extLst>
                  <a:ext uri="{0D108BD9-81ED-4DB2-BD59-A6C34878D82A}">
                    <a16:rowId xmlns:a16="http://schemas.microsoft.com/office/drawing/2014/main" val="112358903"/>
                  </a:ext>
                </a:extLst>
              </a:tr>
              <a:tr h="646228">
                <a:tc>
                  <a:txBody>
                    <a:bodyPr/>
                    <a:lstStyle/>
                    <a:p>
                      <a:pPr marL="0" marR="0" algn="ctr">
                        <a:spcBef>
                          <a:spcPts val="0"/>
                        </a:spcBef>
                        <a:spcAft>
                          <a:spcPts val="600"/>
                        </a:spcAft>
                      </a:pPr>
                      <a:r>
                        <a:rPr lang="en-US" sz="2000" b="1">
                          <a:solidFill>
                            <a:schemeClr val="bg1"/>
                          </a:solidFill>
                          <a:effectLst/>
                        </a:rPr>
                        <a:t>MCL Expectations</a:t>
                      </a:r>
                      <a:endParaRPr lang="en-US" sz="1800" b="1">
                        <a:solidFill>
                          <a:schemeClr val="bg1"/>
                        </a:solidFill>
                        <a:effectLst/>
                      </a:endParaRPr>
                    </a:p>
                    <a:p>
                      <a:pPr marL="0" marR="0" algn="ctr">
                        <a:spcBef>
                          <a:spcPts val="0"/>
                        </a:spcBef>
                        <a:spcAft>
                          <a:spcPts val="600"/>
                        </a:spcAft>
                      </a:pPr>
                      <a:r>
                        <a:rPr lang="en-US" sz="1800" b="1">
                          <a:solidFill>
                            <a:schemeClr val="bg1"/>
                          </a:solidFill>
                          <a:effectLst/>
                        </a:rPr>
                        <a:t>As the MCL, I commit to…</a:t>
                      </a:r>
                      <a:endParaRPr lang="en-US"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marL="0" marR="0" algn="ctr">
                        <a:spcBef>
                          <a:spcPts val="0"/>
                        </a:spcBef>
                        <a:spcAft>
                          <a:spcPts val="600"/>
                        </a:spcAft>
                      </a:pPr>
                      <a:r>
                        <a:rPr lang="en-US" sz="2000" b="1">
                          <a:solidFill>
                            <a:schemeClr val="bg1"/>
                          </a:solidFill>
                          <a:effectLst/>
                        </a:rPr>
                        <a:t>Team Teacher Expectations</a:t>
                      </a:r>
                      <a:endParaRPr lang="en-US" sz="1800" b="1">
                        <a:solidFill>
                          <a:schemeClr val="bg1"/>
                        </a:solidFill>
                        <a:effectLst/>
                      </a:endParaRPr>
                    </a:p>
                    <a:p>
                      <a:pPr marL="0" marR="0" algn="ctr">
                        <a:spcBef>
                          <a:spcPts val="0"/>
                        </a:spcBef>
                        <a:spcAft>
                          <a:spcPts val="600"/>
                        </a:spcAft>
                      </a:pPr>
                      <a:r>
                        <a:rPr lang="en-US" sz="1800" b="1">
                          <a:solidFill>
                            <a:schemeClr val="bg1"/>
                          </a:solidFill>
                          <a:effectLst/>
                        </a:rPr>
                        <a:t>As a Teaching Team, we commit to…</a:t>
                      </a:r>
                      <a:endParaRPr lang="en-US"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2713286260"/>
                  </a:ext>
                </a:extLst>
              </a:tr>
              <a:tr h="3346431">
                <a:tc>
                  <a:txBody>
                    <a:bodyPr/>
                    <a:lstStyle/>
                    <a:p>
                      <a:pPr marL="342900" marR="0" lvl="0" indent="-342900">
                        <a:spcBef>
                          <a:spcPts val="0"/>
                        </a:spcBef>
                        <a:spcAft>
                          <a:spcPts val="600"/>
                        </a:spcAft>
                        <a:buFont typeface="Symbol" panose="05050102010706020507" pitchFamily="18" charset="2"/>
                        <a:buChar char=""/>
                      </a:pPr>
                      <a:r>
                        <a:rPr lang="en-US" sz="1800" b="0">
                          <a:solidFill>
                            <a:schemeClr val="tx1"/>
                          </a:solidFill>
                          <a:effectLst/>
                        </a:rPr>
                        <a:t>Prioritize student and teacher needs.</a:t>
                      </a:r>
                    </a:p>
                    <a:p>
                      <a:pPr marL="342900" marR="0" lvl="0" indent="-342900">
                        <a:spcBef>
                          <a:spcPts val="0"/>
                        </a:spcBef>
                        <a:spcAft>
                          <a:spcPts val="600"/>
                        </a:spcAft>
                        <a:buFont typeface="Symbol" panose="05050102010706020507" pitchFamily="18" charset="2"/>
                        <a:buChar char=""/>
                      </a:pPr>
                      <a:r>
                        <a:rPr lang="en-US" sz="1800" b="0">
                          <a:solidFill>
                            <a:schemeClr val="tx1"/>
                          </a:solidFill>
                          <a:effectLst/>
                        </a:rPr>
                        <a:t>Provide timely feedback on teacher practice in ways that align with the content and needs of the individual teacher. </a:t>
                      </a:r>
                    </a:p>
                    <a:p>
                      <a:pPr marL="342900" marR="0" lvl="0" indent="-342900">
                        <a:spcBef>
                          <a:spcPts val="0"/>
                        </a:spcBef>
                        <a:spcAft>
                          <a:spcPts val="600"/>
                        </a:spcAft>
                        <a:buFont typeface="Symbol" panose="05050102010706020507" pitchFamily="18" charset="2"/>
                        <a:buChar char=""/>
                      </a:pPr>
                      <a:r>
                        <a:rPr lang="en-US" sz="1800" b="0">
                          <a:solidFill>
                            <a:schemeClr val="tx1"/>
                          </a:solidFill>
                          <a:effectLst/>
                        </a:rPr>
                        <a:t>Lead team meetings and use time efficiently, always focusing on student needs and teacher support. </a:t>
                      </a:r>
                    </a:p>
                    <a:p>
                      <a:pPr marL="342900" marR="0" lvl="0" indent="-342900">
                        <a:spcBef>
                          <a:spcPts val="0"/>
                        </a:spcBef>
                        <a:spcAft>
                          <a:spcPts val="600"/>
                        </a:spcAft>
                        <a:buFont typeface="Symbol" panose="05050102010706020507" pitchFamily="18" charset="2"/>
                        <a:buChar char=""/>
                      </a:pPr>
                      <a:r>
                        <a:rPr lang="en-US" sz="1800" b="0">
                          <a:solidFill>
                            <a:schemeClr val="tx1"/>
                          </a:solidFill>
                          <a:effectLst/>
                        </a:rPr>
                        <a:t>Develop relationships with students so I can provide the most helpful support to my team teachers. </a:t>
                      </a:r>
                    </a:p>
                  </a:txBody>
                  <a:tcPr marL="68580" marR="68580" marT="0" marB="0">
                    <a:solidFill>
                      <a:schemeClr val="accent2">
                        <a:lumMod val="20000"/>
                        <a:lumOff val="80000"/>
                      </a:schemeClr>
                    </a:solidFill>
                  </a:tcPr>
                </a:tc>
                <a:tc>
                  <a:txBody>
                    <a:bodyPr/>
                    <a:lstStyle/>
                    <a:p>
                      <a:pPr marL="342900" marR="0" lvl="0" indent="-342900">
                        <a:spcBef>
                          <a:spcPts val="0"/>
                        </a:spcBef>
                        <a:spcAft>
                          <a:spcPts val="600"/>
                        </a:spcAft>
                        <a:buFont typeface="Symbol" panose="05050102010706020507" pitchFamily="18" charset="2"/>
                        <a:buChar char=""/>
                      </a:pPr>
                      <a:r>
                        <a:rPr lang="en-US" sz="1800">
                          <a:effectLst/>
                        </a:rPr>
                        <a:t>Prioritize and advocate for our students.</a:t>
                      </a:r>
                    </a:p>
                    <a:p>
                      <a:pPr marL="342900" marR="0" lvl="0" indent="-342900">
                        <a:spcBef>
                          <a:spcPts val="0"/>
                        </a:spcBef>
                        <a:spcAft>
                          <a:spcPts val="600"/>
                        </a:spcAft>
                        <a:buFont typeface="Symbol" panose="05050102010706020507" pitchFamily="18" charset="2"/>
                        <a:buChar char=""/>
                      </a:pPr>
                      <a:r>
                        <a:rPr lang="en-US" sz="1800">
                          <a:effectLst/>
                        </a:rPr>
                        <a:t>Actively seek feedback and support to improve our teaching. Understand that feedback isn’t criticism, but an opportunity to get better for kids.</a:t>
                      </a:r>
                    </a:p>
                    <a:p>
                      <a:pPr marL="342900" marR="0" lvl="0" indent="-342900">
                        <a:spcBef>
                          <a:spcPts val="0"/>
                        </a:spcBef>
                        <a:spcAft>
                          <a:spcPts val="600"/>
                        </a:spcAft>
                        <a:buFont typeface="Symbol" panose="05050102010706020507" pitchFamily="18" charset="2"/>
                        <a:buChar char=""/>
                      </a:pPr>
                      <a:r>
                        <a:rPr lang="en-US" sz="1800">
                          <a:effectLst/>
                        </a:rPr>
                        <a:t>Participate in team meetings, value time with colleagues, and focus on student needs. </a:t>
                      </a:r>
                    </a:p>
                    <a:p>
                      <a:pPr marL="0" marR="0">
                        <a:spcBef>
                          <a:spcPts val="0"/>
                        </a:spcBef>
                        <a:spcAft>
                          <a:spcPts val="60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5558895"/>
                  </a:ext>
                </a:extLst>
              </a:tr>
            </a:tbl>
          </a:graphicData>
        </a:graphic>
      </p:graphicFrame>
      <p:sp>
        <p:nvSpPr>
          <p:cNvPr id="4" name="TextBox 3">
            <a:extLst>
              <a:ext uri="{FF2B5EF4-FFF2-40B4-BE49-F238E27FC236}">
                <a16:creationId xmlns:a16="http://schemas.microsoft.com/office/drawing/2014/main" id="{669B38CC-6ED5-402C-99FF-73B70400CDC0}"/>
              </a:ext>
            </a:extLst>
          </p:cNvPr>
          <p:cNvSpPr txBox="1"/>
          <p:nvPr/>
        </p:nvSpPr>
        <p:spPr>
          <a:xfrm>
            <a:off x="960782" y="5619197"/>
            <a:ext cx="7222435" cy="830997"/>
          </a:xfrm>
          <a:prstGeom prst="rect">
            <a:avLst/>
          </a:prstGeom>
          <a:noFill/>
        </p:spPr>
        <p:txBody>
          <a:bodyPr wrap="square" rtlCol="0">
            <a:spAutoFit/>
          </a:bodyPr>
          <a:lstStyle/>
          <a:p>
            <a:pPr algn="ctr"/>
            <a:r>
              <a:rPr lang="en-US" sz="2400" b="1" i="1">
                <a:solidFill>
                  <a:schemeClr val="accent2"/>
                </a:solidFill>
              </a:rPr>
              <a:t>When you think about MCL and Team Teacher responsibilities, what comes to mind for each role?</a:t>
            </a:r>
          </a:p>
        </p:txBody>
      </p:sp>
    </p:spTree>
    <p:extLst>
      <p:ext uri="{BB962C8B-B14F-4D97-AF65-F5344CB8AC3E}">
        <p14:creationId xmlns:p14="http://schemas.microsoft.com/office/powerpoint/2010/main" val="242657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44872F-79FF-4032-ABD9-FEC8A75CFF62}"/>
              </a:ext>
            </a:extLst>
          </p:cNvPr>
          <p:cNvSpPr>
            <a:spLocks noGrp="1"/>
          </p:cNvSpPr>
          <p:nvPr>
            <p:ph type="body" sz="quarter" idx="17"/>
          </p:nvPr>
        </p:nvSpPr>
        <p:spPr/>
        <p:txBody>
          <a:bodyPr/>
          <a:lstStyle/>
          <a:p>
            <a:r>
              <a:rPr lang="en-US"/>
              <a:t>Agreeing on Expectations</a:t>
            </a:r>
          </a:p>
        </p:txBody>
      </p:sp>
      <p:pic>
        <p:nvPicPr>
          <p:cNvPr id="3" name="Picture 2" descr="Image result for group talking icon">
            <a:extLst>
              <a:ext uri="{FF2B5EF4-FFF2-40B4-BE49-F238E27FC236}">
                <a16:creationId xmlns:a16="http://schemas.microsoft.com/office/drawing/2014/main" id="{04A39D1D-FFF1-40C5-9161-5362216B8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338" y="3159664"/>
            <a:ext cx="2787038" cy="25094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2952F77-1065-45FA-A01D-E10221A8347C}"/>
              </a:ext>
            </a:extLst>
          </p:cNvPr>
          <p:cNvSpPr txBox="1"/>
          <p:nvPr/>
        </p:nvSpPr>
        <p:spPr>
          <a:xfrm>
            <a:off x="457200" y="1590004"/>
            <a:ext cx="8064230" cy="1569660"/>
          </a:xfrm>
          <a:prstGeom prst="rect">
            <a:avLst/>
          </a:prstGeom>
          <a:noFill/>
        </p:spPr>
        <p:txBody>
          <a:bodyPr wrap="square" rtlCol="0">
            <a:spAutoFit/>
          </a:bodyPr>
          <a:lstStyle/>
          <a:p>
            <a:r>
              <a:rPr lang="en-US" sz="2400" b="1"/>
              <a:t>Meet with your team teachers to:</a:t>
            </a:r>
          </a:p>
          <a:p>
            <a:pPr marL="285750" indent="-285750">
              <a:buFont typeface="Arial" panose="020B0604020202020204" pitchFamily="34" charset="0"/>
              <a:buChar char="•"/>
            </a:pPr>
            <a:r>
              <a:rPr lang="en-US" sz="2400"/>
              <a:t>Ask about </a:t>
            </a:r>
            <a:r>
              <a:rPr lang="en-US" sz="2400" b="1">
                <a:solidFill>
                  <a:schemeClr val="accent1">
                    <a:lumMod val="75000"/>
                  </a:schemeClr>
                </a:solidFill>
              </a:rPr>
              <a:t>previous experiences </a:t>
            </a:r>
            <a:r>
              <a:rPr lang="en-US" sz="2400"/>
              <a:t>with observation.</a:t>
            </a:r>
          </a:p>
          <a:p>
            <a:pPr marL="285750" indent="-285750">
              <a:buFont typeface="Arial" panose="020B0604020202020204" pitchFamily="34" charset="0"/>
              <a:buChar char="•"/>
            </a:pPr>
            <a:r>
              <a:rPr lang="en-US" sz="2400"/>
              <a:t>Clarify overall purpose for MCL observations: </a:t>
            </a:r>
            <a:r>
              <a:rPr lang="en-US" sz="2400" b="1">
                <a:solidFill>
                  <a:schemeClr val="accent1">
                    <a:lumMod val="75000"/>
                  </a:schemeClr>
                </a:solidFill>
              </a:rPr>
              <a:t>SUPPORT</a:t>
            </a:r>
            <a:r>
              <a:rPr lang="en-US" sz="2400"/>
              <a:t>!</a:t>
            </a:r>
          </a:p>
          <a:p>
            <a:pPr marL="285750" indent="-285750">
              <a:buFont typeface="Arial" panose="020B0604020202020204" pitchFamily="34" charset="0"/>
              <a:buChar char="•"/>
            </a:pPr>
            <a:r>
              <a:rPr lang="en-US" sz="2400"/>
              <a:t>Discuss your observation </a:t>
            </a:r>
            <a:r>
              <a:rPr lang="en-US" sz="2400" b="1">
                <a:solidFill>
                  <a:schemeClr val="accent1">
                    <a:lumMod val="75000"/>
                  </a:schemeClr>
                </a:solidFill>
              </a:rPr>
              <a:t>style and expectations</a:t>
            </a:r>
            <a:r>
              <a:rPr lang="en-US" sz="2400"/>
              <a:t>:</a:t>
            </a:r>
          </a:p>
        </p:txBody>
      </p:sp>
      <p:sp>
        <p:nvSpPr>
          <p:cNvPr id="5" name="Rectangle 4">
            <a:extLst>
              <a:ext uri="{FF2B5EF4-FFF2-40B4-BE49-F238E27FC236}">
                <a16:creationId xmlns:a16="http://schemas.microsoft.com/office/drawing/2014/main" id="{B9E0AFC9-D12A-4C3E-977E-7A1C5EF50398}"/>
              </a:ext>
            </a:extLst>
          </p:cNvPr>
          <p:cNvSpPr/>
          <p:nvPr/>
        </p:nvSpPr>
        <p:spPr>
          <a:xfrm>
            <a:off x="554478" y="3127994"/>
            <a:ext cx="5846322" cy="2677656"/>
          </a:xfrm>
          <a:prstGeom prst="rect">
            <a:avLst/>
          </a:prstGeom>
        </p:spPr>
        <p:txBody>
          <a:bodyPr wrap="square">
            <a:spAutoFit/>
          </a:bodyPr>
          <a:lstStyle/>
          <a:p>
            <a:pPr marL="742950" lvl="1" indent="-285750">
              <a:buFont typeface="Arial" panose="020B0604020202020204" pitchFamily="34" charset="0"/>
              <a:buChar char="•"/>
            </a:pPr>
            <a:r>
              <a:rPr lang="en-US" sz="2400"/>
              <a:t>How will you move around the room?</a:t>
            </a:r>
          </a:p>
          <a:p>
            <a:pPr marL="742950" lvl="1" indent="-285750">
              <a:buFont typeface="Arial" panose="020B0604020202020204" pitchFamily="34" charset="0"/>
              <a:buChar char="•"/>
            </a:pPr>
            <a:r>
              <a:rPr lang="en-US" sz="2400"/>
              <a:t>How will you engage with students?</a:t>
            </a:r>
          </a:p>
          <a:p>
            <a:pPr marL="742950" lvl="1" indent="-285750">
              <a:buFont typeface="Arial" panose="020B0604020202020204" pitchFamily="34" charset="0"/>
              <a:buChar char="•"/>
            </a:pPr>
            <a:r>
              <a:rPr lang="en-US" sz="2400"/>
              <a:t>How will you jump in if you see an opportunity for support or clarification?</a:t>
            </a:r>
          </a:p>
          <a:p>
            <a:pPr marL="285750" indent="-285750">
              <a:buFont typeface="Arial" panose="020B0604020202020204" pitchFamily="34" charset="0"/>
              <a:buChar char="•"/>
            </a:pPr>
            <a:r>
              <a:rPr lang="en-US" sz="2400"/>
              <a:t>Plan for how you will tell </a:t>
            </a:r>
            <a:r>
              <a:rPr lang="en-US" sz="2400" b="1">
                <a:solidFill>
                  <a:schemeClr val="accent1">
                    <a:lumMod val="75000"/>
                  </a:schemeClr>
                </a:solidFill>
              </a:rPr>
              <a:t>students</a:t>
            </a:r>
            <a:r>
              <a:rPr lang="en-US" sz="2400"/>
              <a:t> about what’s happening when MCL visits. </a:t>
            </a:r>
          </a:p>
        </p:txBody>
      </p:sp>
    </p:spTree>
    <p:extLst>
      <p:ext uri="{BB962C8B-B14F-4D97-AF65-F5344CB8AC3E}">
        <p14:creationId xmlns:p14="http://schemas.microsoft.com/office/powerpoint/2010/main" val="2610258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FA0B6-CE29-43A8-B6E5-8448D478396E}"/>
              </a:ext>
            </a:extLst>
          </p:cNvPr>
          <p:cNvSpPr>
            <a:spLocks noGrp="1"/>
          </p:cNvSpPr>
          <p:nvPr>
            <p:ph type="body" sz="quarter" idx="17"/>
          </p:nvPr>
        </p:nvSpPr>
        <p:spPr/>
        <p:txBody>
          <a:bodyPr/>
          <a:lstStyle/>
          <a:p>
            <a:r>
              <a:rPr lang="en-US"/>
              <a:t>Launch and Lead</a:t>
            </a:r>
          </a:p>
        </p:txBody>
      </p:sp>
      <p:sp>
        <p:nvSpPr>
          <p:cNvPr id="3" name="Rectangle 2">
            <a:extLst>
              <a:ext uri="{FF2B5EF4-FFF2-40B4-BE49-F238E27FC236}">
                <a16:creationId xmlns:a16="http://schemas.microsoft.com/office/drawing/2014/main" id="{436A4845-12C3-4FDD-8E37-ECD309BB02D6}"/>
              </a:ext>
            </a:extLst>
          </p:cNvPr>
          <p:cNvSpPr/>
          <p:nvPr/>
        </p:nvSpPr>
        <p:spPr>
          <a:xfrm>
            <a:off x="1290181" y="1615068"/>
            <a:ext cx="3181611" cy="1766170"/>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Set team vision and goals</a:t>
            </a:r>
          </a:p>
        </p:txBody>
      </p:sp>
      <p:sp>
        <p:nvSpPr>
          <p:cNvPr id="4" name="Rectangle 3">
            <a:extLst>
              <a:ext uri="{FF2B5EF4-FFF2-40B4-BE49-F238E27FC236}">
                <a16:creationId xmlns:a16="http://schemas.microsoft.com/office/drawing/2014/main" id="{EAAB119E-C6FA-4A19-86EF-A1B9D1D497A9}"/>
              </a:ext>
            </a:extLst>
          </p:cNvPr>
          <p:cNvSpPr/>
          <p:nvPr/>
        </p:nvSpPr>
        <p:spPr>
          <a:xfrm>
            <a:off x="1290181" y="3625497"/>
            <a:ext cx="3181611" cy="17661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Organize team work processes</a:t>
            </a:r>
          </a:p>
        </p:txBody>
      </p:sp>
      <p:sp>
        <p:nvSpPr>
          <p:cNvPr id="5" name="Rectangle 4">
            <a:extLst>
              <a:ext uri="{FF2B5EF4-FFF2-40B4-BE49-F238E27FC236}">
                <a16:creationId xmlns:a16="http://schemas.microsoft.com/office/drawing/2014/main" id="{E96E404D-EAC9-49A5-A946-20219D04367A}"/>
              </a:ext>
            </a:extLst>
          </p:cNvPr>
          <p:cNvSpPr/>
          <p:nvPr/>
        </p:nvSpPr>
        <p:spPr>
          <a:xfrm>
            <a:off x="4722313" y="1615068"/>
            <a:ext cx="3181611" cy="1766170"/>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Clarify team roles</a:t>
            </a:r>
          </a:p>
        </p:txBody>
      </p:sp>
      <p:sp>
        <p:nvSpPr>
          <p:cNvPr id="6" name="Rectangle 5">
            <a:extLst>
              <a:ext uri="{FF2B5EF4-FFF2-40B4-BE49-F238E27FC236}">
                <a16:creationId xmlns:a16="http://schemas.microsoft.com/office/drawing/2014/main" id="{0CA9CCF4-DA11-4B84-8636-7188550BCBBB}"/>
              </a:ext>
            </a:extLst>
          </p:cNvPr>
          <p:cNvSpPr/>
          <p:nvPr/>
        </p:nvSpPr>
        <p:spPr>
          <a:xfrm>
            <a:off x="4722313" y="3625497"/>
            <a:ext cx="3181611" cy="1766170"/>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Establish working styles</a:t>
            </a:r>
            <a:endParaRPr lang="en-US" sz="4000"/>
          </a:p>
        </p:txBody>
      </p:sp>
      <p:sp>
        <p:nvSpPr>
          <p:cNvPr id="9" name="L-Shape 8">
            <a:extLst>
              <a:ext uri="{FF2B5EF4-FFF2-40B4-BE49-F238E27FC236}">
                <a16:creationId xmlns:a16="http://schemas.microsoft.com/office/drawing/2014/main" id="{59C4F029-5879-49B0-9D5A-CDA2A89B7796}"/>
              </a:ext>
            </a:extLst>
          </p:cNvPr>
          <p:cNvSpPr/>
          <p:nvPr/>
        </p:nvSpPr>
        <p:spPr>
          <a:xfrm flipH="1" flipV="1">
            <a:off x="1200475" y="1308652"/>
            <a:ext cx="7360585" cy="4240695"/>
          </a:xfrm>
          <a:prstGeom prst="corner">
            <a:avLst>
              <a:gd name="adj1" fmla="val 50000"/>
              <a:gd name="adj2" fmla="val 93810"/>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097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3316A2B-D05C-4D10-9A72-45E75241983F}"/>
              </a:ext>
            </a:extLst>
          </p:cNvPr>
          <p:cNvGrpSpPr/>
          <p:nvPr/>
        </p:nvGrpSpPr>
        <p:grpSpPr>
          <a:xfrm>
            <a:off x="2927477" y="3124200"/>
            <a:ext cx="3289046" cy="3363905"/>
            <a:chOff x="4255008" y="1164323"/>
            <a:chExt cx="4688575" cy="4959495"/>
          </a:xfrm>
        </p:grpSpPr>
        <p:pic>
          <p:nvPicPr>
            <p:cNvPr id="16" name="Picture 2" descr="Image result for two person talk bubble">
              <a:extLst>
                <a:ext uri="{FF2B5EF4-FFF2-40B4-BE49-F238E27FC236}">
                  <a16:creationId xmlns:a16="http://schemas.microsoft.com/office/drawing/2014/main" id="{7FCF4085-1DE9-4714-AC95-96E044D9FF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72" b="18530"/>
            <a:stretch/>
          </p:blipFill>
          <p:spPr bwMode="auto">
            <a:xfrm>
              <a:off x="5352366" y="1164323"/>
              <a:ext cx="2351142" cy="106379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9C3DB76C-DEB7-4972-9D87-2704ABCAB7FD}"/>
                </a:ext>
              </a:extLst>
            </p:cNvPr>
            <p:cNvGrpSpPr/>
            <p:nvPr/>
          </p:nvGrpSpPr>
          <p:grpSpPr>
            <a:xfrm>
              <a:off x="4255008" y="1777182"/>
              <a:ext cx="2341037" cy="4346636"/>
              <a:chOff x="4255008" y="1403269"/>
              <a:chExt cx="2341037" cy="4346636"/>
            </a:xfrm>
          </p:grpSpPr>
          <p:pic>
            <p:nvPicPr>
              <p:cNvPr id="21" name="Picture 20" descr="A close up of a logo&#10;&#10;Description automatically generated">
                <a:extLst>
                  <a:ext uri="{FF2B5EF4-FFF2-40B4-BE49-F238E27FC236}">
                    <a16:creationId xmlns:a16="http://schemas.microsoft.com/office/drawing/2014/main" id="{2D5F1A18-2806-473F-BE7A-6B4F13D25A1E}"/>
                  </a:ext>
                </a:extLst>
              </p:cNvPr>
              <p:cNvPicPr>
                <a:picLocks noChangeAspect="1"/>
              </p:cNvPicPr>
              <p:nvPr/>
            </p:nvPicPr>
            <p:blipFill rotWithShape="1">
              <a:blip r:embed="rId4">
                <a:extLst>
                  <a:ext uri="{28A0092B-C50C-407E-A947-70E740481C1C}">
                    <a14:useLocalDpi xmlns:a14="http://schemas.microsoft.com/office/drawing/2010/main" val="0"/>
                  </a:ext>
                </a:extLst>
              </a:blip>
              <a:srcRect l="11096" r="45069" b="13424"/>
              <a:stretch/>
            </p:blipFill>
            <p:spPr>
              <a:xfrm>
                <a:off x="4255008" y="1403269"/>
                <a:ext cx="2200829" cy="4346636"/>
              </a:xfrm>
              <a:prstGeom prst="rect">
                <a:avLst/>
              </a:prstGeom>
            </p:spPr>
          </p:pic>
          <p:sp>
            <p:nvSpPr>
              <p:cNvPr id="22" name="Rectangle 6">
                <a:extLst>
                  <a:ext uri="{FF2B5EF4-FFF2-40B4-BE49-F238E27FC236}">
                    <a16:creationId xmlns:a16="http://schemas.microsoft.com/office/drawing/2014/main" id="{1A3F8C39-F409-4707-B81D-5467EBD63A1F}"/>
                  </a:ext>
                </a:extLst>
              </p:cNvPr>
              <p:cNvSpPr/>
              <p:nvPr/>
            </p:nvSpPr>
            <p:spPr>
              <a:xfrm>
                <a:off x="6100175" y="2404997"/>
                <a:ext cx="495870" cy="713984"/>
              </a:xfrm>
              <a:custGeom>
                <a:avLst/>
                <a:gdLst>
                  <a:gd name="connsiteX0" fmla="*/ 0 w 495870"/>
                  <a:gd name="connsiteY0" fmla="*/ 0 h 613776"/>
                  <a:gd name="connsiteX1" fmla="*/ 495870 w 495870"/>
                  <a:gd name="connsiteY1" fmla="*/ 0 h 613776"/>
                  <a:gd name="connsiteX2" fmla="*/ 495870 w 495870"/>
                  <a:gd name="connsiteY2" fmla="*/ 613776 h 613776"/>
                  <a:gd name="connsiteX3" fmla="*/ 0 w 495870"/>
                  <a:gd name="connsiteY3" fmla="*/ 613776 h 613776"/>
                  <a:gd name="connsiteX4" fmla="*/ 0 w 495870"/>
                  <a:gd name="connsiteY4" fmla="*/ 0 h 613776"/>
                  <a:gd name="connsiteX0" fmla="*/ 0 w 495870"/>
                  <a:gd name="connsiteY0" fmla="*/ 0 h 613776"/>
                  <a:gd name="connsiteX1" fmla="*/ 495870 w 495870"/>
                  <a:gd name="connsiteY1" fmla="*/ 0 h 613776"/>
                  <a:gd name="connsiteX2" fmla="*/ 495870 w 495870"/>
                  <a:gd name="connsiteY2" fmla="*/ 613776 h 613776"/>
                  <a:gd name="connsiteX3" fmla="*/ 75157 w 495870"/>
                  <a:gd name="connsiteY3" fmla="*/ 613776 h 613776"/>
                  <a:gd name="connsiteX4" fmla="*/ 0 w 495870"/>
                  <a:gd name="connsiteY4" fmla="*/ 0 h 613776"/>
                  <a:gd name="connsiteX0" fmla="*/ 0 w 495870"/>
                  <a:gd name="connsiteY0" fmla="*/ 0 h 713984"/>
                  <a:gd name="connsiteX1" fmla="*/ 495870 w 495870"/>
                  <a:gd name="connsiteY1" fmla="*/ 0 h 713984"/>
                  <a:gd name="connsiteX2" fmla="*/ 495870 w 495870"/>
                  <a:gd name="connsiteY2" fmla="*/ 613776 h 713984"/>
                  <a:gd name="connsiteX3" fmla="*/ 75157 w 495870"/>
                  <a:gd name="connsiteY3" fmla="*/ 613776 h 713984"/>
                  <a:gd name="connsiteX4" fmla="*/ 0 w 495870"/>
                  <a:gd name="connsiteY4" fmla="*/ 0 h 713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870" h="713984">
                    <a:moveTo>
                      <a:pt x="0" y="0"/>
                    </a:moveTo>
                    <a:lnTo>
                      <a:pt x="495870" y="0"/>
                    </a:lnTo>
                    <a:lnTo>
                      <a:pt x="495870" y="613776"/>
                    </a:lnTo>
                    <a:cubicBezTo>
                      <a:pt x="355632" y="613776"/>
                      <a:pt x="440863" y="839244"/>
                      <a:pt x="75157" y="613776"/>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18384E0F-AA67-4D2C-B3F1-43C7D5EB74C3}"/>
                </a:ext>
              </a:extLst>
            </p:cNvPr>
            <p:cNvGrpSpPr/>
            <p:nvPr/>
          </p:nvGrpSpPr>
          <p:grpSpPr>
            <a:xfrm>
              <a:off x="6596044" y="2077453"/>
              <a:ext cx="2347539" cy="3996561"/>
              <a:chOff x="6596045" y="1428516"/>
              <a:chExt cx="2434225" cy="4096011"/>
            </a:xfrm>
          </p:grpSpPr>
          <p:pic>
            <p:nvPicPr>
              <p:cNvPr id="19" name="Picture 18" descr="A close up of a logo&#10;&#10;Description automatically generated">
                <a:extLst>
                  <a:ext uri="{FF2B5EF4-FFF2-40B4-BE49-F238E27FC236}">
                    <a16:creationId xmlns:a16="http://schemas.microsoft.com/office/drawing/2014/main" id="{36DBFDF9-4EB2-4F72-8295-95404139C5BC}"/>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r="13105" b="31317"/>
              <a:stretch/>
            </p:blipFill>
            <p:spPr>
              <a:xfrm flipH="1">
                <a:off x="6596045" y="1428516"/>
                <a:ext cx="2200268" cy="4096011"/>
              </a:xfrm>
              <a:prstGeom prst="rect">
                <a:avLst/>
              </a:prstGeom>
            </p:spPr>
          </p:pic>
          <p:sp>
            <p:nvSpPr>
              <p:cNvPr id="20" name="Rectangle 6">
                <a:extLst>
                  <a:ext uri="{FF2B5EF4-FFF2-40B4-BE49-F238E27FC236}">
                    <a16:creationId xmlns:a16="http://schemas.microsoft.com/office/drawing/2014/main" id="{B3D57CC1-A1F6-4C70-9F36-D7C61B1F0E5C}"/>
                  </a:ext>
                </a:extLst>
              </p:cNvPr>
              <p:cNvSpPr/>
              <p:nvPr/>
            </p:nvSpPr>
            <p:spPr>
              <a:xfrm>
                <a:off x="8394192" y="3253635"/>
                <a:ext cx="636078" cy="951109"/>
              </a:xfrm>
              <a:custGeom>
                <a:avLst/>
                <a:gdLst>
                  <a:gd name="connsiteX0" fmla="*/ 0 w 495870"/>
                  <a:gd name="connsiteY0" fmla="*/ 0 h 613776"/>
                  <a:gd name="connsiteX1" fmla="*/ 495870 w 495870"/>
                  <a:gd name="connsiteY1" fmla="*/ 0 h 613776"/>
                  <a:gd name="connsiteX2" fmla="*/ 495870 w 495870"/>
                  <a:gd name="connsiteY2" fmla="*/ 613776 h 613776"/>
                  <a:gd name="connsiteX3" fmla="*/ 0 w 495870"/>
                  <a:gd name="connsiteY3" fmla="*/ 613776 h 613776"/>
                  <a:gd name="connsiteX4" fmla="*/ 0 w 495870"/>
                  <a:gd name="connsiteY4" fmla="*/ 0 h 613776"/>
                  <a:gd name="connsiteX0" fmla="*/ 0 w 495870"/>
                  <a:gd name="connsiteY0" fmla="*/ 0 h 613776"/>
                  <a:gd name="connsiteX1" fmla="*/ 495870 w 495870"/>
                  <a:gd name="connsiteY1" fmla="*/ 0 h 613776"/>
                  <a:gd name="connsiteX2" fmla="*/ 495870 w 495870"/>
                  <a:gd name="connsiteY2" fmla="*/ 613776 h 613776"/>
                  <a:gd name="connsiteX3" fmla="*/ 75157 w 495870"/>
                  <a:gd name="connsiteY3" fmla="*/ 613776 h 613776"/>
                  <a:gd name="connsiteX4" fmla="*/ 0 w 495870"/>
                  <a:gd name="connsiteY4" fmla="*/ 0 h 613776"/>
                  <a:gd name="connsiteX0" fmla="*/ 0 w 495870"/>
                  <a:gd name="connsiteY0" fmla="*/ 0 h 713984"/>
                  <a:gd name="connsiteX1" fmla="*/ 495870 w 495870"/>
                  <a:gd name="connsiteY1" fmla="*/ 0 h 713984"/>
                  <a:gd name="connsiteX2" fmla="*/ 495870 w 495870"/>
                  <a:gd name="connsiteY2" fmla="*/ 613776 h 713984"/>
                  <a:gd name="connsiteX3" fmla="*/ 75157 w 495870"/>
                  <a:gd name="connsiteY3" fmla="*/ 613776 h 713984"/>
                  <a:gd name="connsiteX4" fmla="*/ 0 w 495870"/>
                  <a:gd name="connsiteY4" fmla="*/ 0 h 713984"/>
                  <a:gd name="connsiteX0" fmla="*/ 75156 w 571026"/>
                  <a:gd name="connsiteY0" fmla="*/ 0 h 706732"/>
                  <a:gd name="connsiteX1" fmla="*/ 571026 w 571026"/>
                  <a:gd name="connsiteY1" fmla="*/ 0 h 706732"/>
                  <a:gd name="connsiteX2" fmla="*/ 571026 w 571026"/>
                  <a:gd name="connsiteY2" fmla="*/ 613776 h 706732"/>
                  <a:gd name="connsiteX3" fmla="*/ 0 w 571026"/>
                  <a:gd name="connsiteY3" fmla="*/ 603898 h 706732"/>
                  <a:gd name="connsiteX4" fmla="*/ 75156 w 571026"/>
                  <a:gd name="connsiteY4" fmla="*/ 0 h 706732"/>
                  <a:gd name="connsiteX0" fmla="*/ 100208 w 571026"/>
                  <a:gd name="connsiteY0" fmla="*/ 69144 h 706732"/>
                  <a:gd name="connsiteX1" fmla="*/ 571026 w 571026"/>
                  <a:gd name="connsiteY1" fmla="*/ 0 h 706732"/>
                  <a:gd name="connsiteX2" fmla="*/ 571026 w 571026"/>
                  <a:gd name="connsiteY2" fmla="*/ 613776 h 706732"/>
                  <a:gd name="connsiteX3" fmla="*/ 0 w 571026"/>
                  <a:gd name="connsiteY3" fmla="*/ 603898 h 706732"/>
                  <a:gd name="connsiteX4" fmla="*/ 100208 w 571026"/>
                  <a:gd name="connsiteY4" fmla="*/ 69144 h 706732"/>
                  <a:gd name="connsiteX0" fmla="*/ 122698 w 571026"/>
                  <a:gd name="connsiteY0" fmla="*/ 108654 h 706732"/>
                  <a:gd name="connsiteX1" fmla="*/ 571026 w 571026"/>
                  <a:gd name="connsiteY1" fmla="*/ 0 h 706732"/>
                  <a:gd name="connsiteX2" fmla="*/ 571026 w 571026"/>
                  <a:gd name="connsiteY2" fmla="*/ 613776 h 706732"/>
                  <a:gd name="connsiteX3" fmla="*/ 0 w 571026"/>
                  <a:gd name="connsiteY3" fmla="*/ 603898 h 706732"/>
                  <a:gd name="connsiteX4" fmla="*/ 122698 w 571026"/>
                  <a:gd name="connsiteY4" fmla="*/ 108654 h 706732"/>
                  <a:gd name="connsiteX0" fmla="*/ 122698 w 571026"/>
                  <a:gd name="connsiteY0" fmla="*/ 108654 h 690753"/>
                  <a:gd name="connsiteX1" fmla="*/ 571026 w 571026"/>
                  <a:gd name="connsiteY1" fmla="*/ 0 h 690753"/>
                  <a:gd name="connsiteX2" fmla="*/ 458576 w 571026"/>
                  <a:gd name="connsiteY2" fmla="*/ 544632 h 690753"/>
                  <a:gd name="connsiteX3" fmla="*/ 0 w 571026"/>
                  <a:gd name="connsiteY3" fmla="*/ 603898 h 690753"/>
                  <a:gd name="connsiteX4" fmla="*/ 122698 w 571026"/>
                  <a:gd name="connsiteY4" fmla="*/ 108654 h 690753"/>
                  <a:gd name="connsiteX0" fmla="*/ 122698 w 571026"/>
                  <a:gd name="connsiteY0" fmla="*/ 167920 h 750019"/>
                  <a:gd name="connsiteX1" fmla="*/ 571026 w 571026"/>
                  <a:gd name="connsiteY1" fmla="*/ 0 h 750019"/>
                  <a:gd name="connsiteX2" fmla="*/ 458576 w 571026"/>
                  <a:gd name="connsiteY2" fmla="*/ 603898 h 750019"/>
                  <a:gd name="connsiteX3" fmla="*/ 0 w 571026"/>
                  <a:gd name="connsiteY3" fmla="*/ 663164 h 750019"/>
                  <a:gd name="connsiteX4" fmla="*/ 122698 w 571026"/>
                  <a:gd name="connsiteY4" fmla="*/ 167920 h 75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026" h="750019">
                    <a:moveTo>
                      <a:pt x="122698" y="167920"/>
                    </a:moveTo>
                    <a:lnTo>
                      <a:pt x="571026" y="0"/>
                    </a:lnTo>
                    <a:lnTo>
                      <a:pt x="458576" y="603898"/>
                    </a:lnTo>
                    <a:cubicBezTo>
                      <a:pt x="318338" y="603898"/>
                      <a:pt x="365706" y="888632"/>
                      <a:pt x="0" y="663164"/>
                    </a:cubicBezTo>
                    <a:lnTo>
                      <a:pt x="122698" y="1679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 Placeholder 2">
            <a:extLst>
              <a:ext uri="{FF2B5EF4-FFF2-40B4-BE49-F238E27FC236}">
                <a16:creationId xmlns:a16="http://schemas.microsoft.com/office/drawing/2014/main" id="{32E71749-94DA-44CD-8196-84EA78777AAE}"/>
              </a:ext>
            </a:extLst>
          </p:cNvPr>
          <p:cNvSpPr>
            <a:spLocks noGrp="1"/>
          </p:cNvSpPr>
          <p:nvPr>
            <p:ph type="body" sz="quarter" idx="17"/>
          </p:nvPr>
        </p:nvSpPr>
        <p:spPr/>
        <p:txBody>
          <a:bodyPr/>
          <a:lstStyle/>
          <a:p>
            <a:r>
              <a:rPr lang="en-US"/>
              <a:t>Organize Team Work Processes</a:t>
            </a:r>
          </a:p>
        </p:txBody>
      </p:sp>
      <p:sp>
        <p:nvSpPr>
          <p:cNvPr id="4" name="Rectangle 3">
            <a:extLst>
              <a:ext uri="{FF2B5EF4-FFF2-40B4-BE49-F238E27FC236}">
                <a16:creationId xmlns:a16="http://schemas.microsoft.com/office/drawing/2014/main" id="{99EF69EF-6B86-409B-A0BD-802A32F7333F}"/>
              </a:ext>
            </a:extLst>
          </p:cNvPr>
          <p:cNvSpPr/>
          <p:nvPr/>
        </p:nvSpPr>
        <p:spPr>
          <a:xfrm>
            <a:off x="0" y="1733898"/>
            <a:ext cx="9144000" cy="85019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2400" b="1">
                <a:solidFill>
                  <a:schemeClr val="tx1"/>
                </a:solidFill>
              </a:rPr>
              <a:t>Directions: </a:t>
            </a:r>
            <a:r>
              <a:rPr lang="en-US" sz="2400">
                <a:solidFill>
                  <a:schemeClr val="tx1"/>
                </a:solidFill>
              </a:rPr>
              <a:t>Imagine you are at a dinner party. Interact and get to know everyone while following the directions on your card. </a:t>
            </a:r>
          </a:p>
        </p:txBody>
      </p:sp>
      <p:sp>
        <p:nvSpPr>
          <p:cNvPr id="5" name="Rectangle 4">
            <a:extLst>
              <a:ext uri="{FF2B5EF4-FFF2-40B4-BE49-F238E27FC236}">
                <a16:creationId xmlns:a16="http://schemas.microsoft.com/office/drawing/2014/main" id="{6772720F-987E-4169-A5C8-9A35E725E918}"/>
              </a:ext>
            </a:extLst>
          </p:cNvPr>
          <p:cNvSpPr/>
          <p:nvPr/>
        </p:nvSpPr>
        <p:spPr>
          <a:xfrm>
            <a:off x="4953000" y="5673969"/>
            <a:ext cx="4191000" cy="515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000B1E7-2120-450E-90B7-587ED73DDC2C}"/>
              </a:ext>
            </a:extLst>
          </p:cNvPr>
          <p:cNvSpPr txBox="1"/>
          <p:nvPr/>
        </p:nvSpPr>
        <p:spPr>
          <a:xfrm>
            <a:off x="4953000" y="5820453"/>
            <a:ext cx="4191000" cy="369332"/>
          </a:xfrm>
          <a:prstGeom prst="rect">
            <a:avLst/>
          </a:prstGeom>
          <a:solidFill>
            <a:srgbClr val="C9C9C9"/>
          </a:solidFill>
          <a:ln>
            <a:solidFill>
              <a:schemeClr val="accent4">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Time for this activity: </a:t>
            </a:r>
            <a:r>
              <a:rPr kumimoji="0" lang="en-US" sz="1800" b="1" i="0" u="none" strike="noStrike" kern="1200" cap="none" spc="0" normalizeH="0" baseline="0">
                <a:ln>
                  <a:noFill/>
                </a:ln>
                <a:solidFill>
                  <a:prstClr val="black"/>
                </a:solidFill>
                <a:effectLst/>
                <a:uLnTx/>
                <a:uFillTx/>
                <a:latin typeface="Calibri" panose="020F0502020204030204"/>
                <a:ea typeface="+mn-ea"/>
                <a:cs typeface="+mn-cs"/>
              </a:rPr>
              <a:t>5</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minutes</a:t>
            </a:r>
          </a:p>
        </p:txBody>
      </p:sp>
    </p:spTree>
    <p:extLst>
      <p:ext uri="{BB962C8B-B14F-4D97-AF65-F5344CB8AC3E}">
        <p14:creationId xmlns:p14="http://schemas.microsoft.com/office/powerpoint/2010/main" val="275989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00" fill="hold"/>
                                        <p:tgtEl>
                                          <p:spTgt spid="5"/>
                                        </p:tgtEl>
                                        <p:attrNameLst>
                                          <p:attrName>ppt_x</p:attrName>
                                        </p:attrNameLst>
                                      </p:cBhvr>
                                      <p:tavLst>
                                        <p:tav tm="0">
                                          <p:val>
                                            <p:strVal val="1+#ppt_w/2"/>
                                          </p:val>
                                        </p:tav>
                                        <p:tav tm="100000">
                                          <p:val>
                                            <p:strVal val="#ppt_x"/>
                                          </p:val>
                                        </p:tav>
                                      </p:tavLst>
                                    </p:anim>
                                    <p:anim calcmode="lin" valueType="num">
                                      <p:cBhvr additive="base">
                                        <p:cTn id="8" dur="300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D35917B-41B4-44E7-AF24-DA797A79F1E0}"/>
              </a:ext>
            </a:extLst>
          </p:cNvPr>
          <p:cNvGrpSpPr/>
          <p:nvPr/>
        </p:nvGrpSpPr>
        <p:grpSpPr>
          <a:xfrm>
            <a:off x="2927477" y="3124200"/>
            <a:ext cx="3289046" cy="3363905"/>
            <a:chOff x="4255008" y="1164323"/>
            <a:chExt cx="4688575" cy="4959495"/>
          </a:xfrm>
        </p:grpSpPr>
        <p:pic>
          <p:nvPicPr>
            <p:cNvPr id="7" name="Picture 2" descr="Image result for two person talk bubble">
              <a:extLst>
                <a:ext uri="{FF2B5EF4-FFF2-40B4-BE49-F238E27FC236}">
                  <a16:creationId xmlns:a16="http://schemas.microsoft.com/office/drawing/2014/main" id="{5DAF2C54-FD43-40E2-913B-FDC9A5AC0E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72" b="18530"/>
            <a:stretch/>
          </p:blipFill>
          <p:spPr bwMode="auto">
            <a:xfrm>
              <a:off x="5352366" y="1164323"/>
              <a:ext cx="2351142" cy="106379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4FA4E0FB-61A0-43EA-BB19-7EAE7220C882}"/>
                </a:ext>
              </a:extLst>
            </p:cNvPr>
            <p:cNvGrpSpPr/>
            <p:nvPr/>
          </p:nvGrpSpPr>
          <p:grpSpPr>
            <a:xfrm>
              <a:off x="4255008" y="1777182"/>
              <a:ext cx="2341037" cy="4346636"/>
              <a:chOff x="4255008" y="1403269"/>
              <a:chExt cx="2341037" cy="4346636"/>
            </a:xfrm>
          </p:grpSpPr>
          <p:pic>
            <p:nvPicPr>
              <p:cNvPr id="12" name="Picture 11" descr="A close up of a logo&#10;&#10;Description automatically generated">
                <a:extLst>
                  <a:ext uri="{FF2B5EF4-FFF2-40B4-BE49-F238E27FC236}">
                    <a16:creationId xmlns:a16="http://schemas.microsoft.com/office/drawing/2014/main" id="{7A88E103-726E-4BD3-AC54-D6AA10F375D9}"/>
                  </a:ext>
                </a:extLst>
              </p:cNvPr>
              <p:cNvPicPr>
                <a:picLocks noChangeAspect="1"/>
              </p:cNvPicPr>
              <p:nvPr/>
            </p:nvPicPr>
            <p:blipFill rotWithShape="1">
              <a:blip r:embed="rId4">
                <a:extLst>
                  <a:ext uri="{28A0092B-C50C-407E-A947-70E740481C1C}">
                    <a14:useLocalDpi xmlns:a14="http://schemas.microsoft.com/office/drawing/2010/main" val="0"/>
                  </a:ext>
                </a:extLst>
              </a:blip>
              <a:srcRect l="11096" r="45069" b="13424"/>
              <a:stretch/>
            </p:blipFill>
            <p:spPr>
              <a:xfrm>
                <a:off x="4255008" y="1403269"/>
                <a:ext cx="2200829" cy="4346636"/>
              </a:xfrm>
              <a:prstGeom prst="rect">
                <a:avLst/>
              </a:prstGeom>
            </p:spPr>
          </p:pic>
          <p:sp>
            <p:nvSpPr>
              <p:cNvPr id="13" name="Rectangle 6">
                <a:extLst>
                  <a:ext uri="{FF2B5EF4-FFF2-40B4-BE49-F238E27FC236}">
                    <a16:creationId xmlns:a16="http://schemas.microsoft.com/office/drawing/2014/main" id="{08D0F839-63C8-4965-B7DB-5313993320CE}"/>
                  </a:ext>
                </a:extLst>
              </p:cNvPr>
              <p:cNvSpPr/>
              <p:nvPr/>
            </p:nvSpPr>
            <p:spPr>
              <a:xfrm>
                <a:off x="6100175" y="2404997"/>
                <a:ext cx="495870" cy="713984"/>
              </a:xfrm>
              <a:custGeom>
                <a:avLst/>
                <a:gdLst>
                  <a:gd name="connsiteX0" fmla="*/ 0 w 495870"/>
                  <a:gd name="connsiteY0" fmla="*/ 0 h 613776"/>
                  <a:gd name="connsiteX1" fmla="*/ 495870 w 495870"/>
                  <a:gd name="connsiteY1" fmla="*/ 0 h 613776"/>
                  <a:gd name="connsiteX2" fmla="*/ 495870 w 495870"/>
                  <a:gd name="connsiteY2" fmla="*/ 613776 h 613776"/>
                  <a:gd name="connsiteX3" fmla="*/ 0 w 495870"/>
                  <a:gd name="connsiteY3" fmla="*/ 613776 h 613776"/>
                  <a:gd name="connsiteX4" fmla="*/ 0 w 495870"/>
                  <a:gd name="connsiteY4" fmla="*/ 0 h 613776"/>
                  <a:gd name="connsiteX0" fmla="*/ 0 w 495870"/>
                  <a:gd name="connsiteY0" fmla="*/ 0 h 613776"/>
                  <a:gd name="connsiteX1" fmla="*/ 495870 w 495870"/>
                  <a:gd name="connsiteY1" fmla="*/ 0 h 613776"/>
                  <a:gd name="connsiteX2" fmla="*/ 495870 w 495870"/>
                  <a:gd name="connsiteY2" fmla="*/ 613776 h 613776"/>
                  <a:gd name="connsiteX3" fmla="*/ 75157 w 495870"/>
                  <a:gd name="connsiteY3" fmla="*/ 613776 h 613776"/>
                  <a:gd name="connsiteX4" fmla="*/ 0 w 495870"/>
                  <a:gd name="connsiteY4" fmla="*/ 0 h 613776"/>
                  <a:gd name="connsiteX0" fmla="*/ 0 w 495870"/>
                  <a:gd name="connsiteY0" fmla="*/ 0 h 713984"/>
                  <a:gd name="connsiteX1" fmla="*/ 495870 w 495870"/>
                  <a:gd name="connsiteY1" fmla="*/ 0 h 713984"/>
                  <a:gd name="connsiteX2" fmla="*/ 495870 w 495870"/>
                  <a:gd name="connsiteY2" fmla="*/ 613776 h 713984"/>
                  <a:gd name="connsiteX3" fmla="*/ 75157 w 495870"/>
                  <a:gd name="connsiteY3" fmla="*/ 613776 h 713984"/>
                  <a:gd name="connsiteX4" fmla="*/ 0 w 495870"/>
                  <a:gd name="connsiteY4" fmla="*/ 0 h 713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870" h="713984">
                    <a:moveTo>
                      <a:pt x="0" y="0"/>
                    </a:moveTo>
                    <a:lnTo>
                      <a:pt x="495870" y="0"/>
                    </a:lnTo>
                    <a:lnTo>
                      <a:pt x="495870" y="613776"/>
                    </a:lnTo>
                    <a:cubicBezTo>
                      <a:pt x="355632" y="613776"/>
                      <a:pt x="440863" y="839244"/>
                      <a:pt x="75157" y="613776"/>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2D8A5AB-F165-4153-9962-BA21B08229E1}"/>
                </a:ext>
              </a:extLst>
            </p:cNvPr>
            <p:cNvGrpSpPr/>
            <p:nvPr/>
          </p:nvGrpSpPr>
          <p:grpSpPr>
            <a:xfrm>
              <a:off x="6596044" y="2077453"/>
              <a:ext cx="2347539" cy="3996561"/>
              <a:chOff x="6596045" y="1428516"/>
              <a:chExt cx="2434225" cy="4096011"/>
            </a:xfrm>
          </p:grpSpPr>
          <p:pic>
            <p:nvPicPr>
              <p:cNvPr id="10" name="Picture 9" descr="A close up of a logo&#10;&#10;Description automatically generated">
                <a:extLst>
                  <a:ext uri="{FF2B5EF4-FFF2-40B4-BE49-F238E27FC236}">
                    <a16:creationId xmlns:a16="http://schemas.microsoft.com/office/drawing/2014/main" id="{90FFCC49-C1D8-438F-8F90-9668D03505D4}"/>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r="13105" b="31317"/>
              <a:stretch/>
            </p:blipFill>
            <p:spPr>
              <a:xfrm flipH="1">
                <a:off x="6596045" y="1428516"/>
                <a:ext cx="2200268" cy="4096011"/>
              </a:xfrm>
              <a:prstGeom prst="rect">
                <a:avLst/>
              </a:prstGeom>
            </p:spPr>
          </p:pic>
          <p:sp>
            <p:nvSpPr>
              <p:cNvPr id="11" name="Rectangle 6">
                <a:extLst>
                  <a:ext uri="{FF2B5EF4-FFF2-40B4-BE49-F238E27FC236}">
                    <a16:creationId xmlns:a16="http://schemas.microsoft.com/office/drawing/2014/main" id="{91621641-7591-48ED-8792-E6E0A11D609B}"/>
                  </a:ext>
                </a:extLst>
              </p:cNvPr>
              <p:cNvSpPr/>
              <p:nvPr/>
            </p:nvSpPr>
            <p:spPr>
              <a:xfrm>
                <a:off x="8394192" y="3253635"/>
                <a:ext cx="636078" cy="951109"/>
              </a:xfrm>
              <a:custGeom>
                <a:avLst/>
                <a:gdLst>
                  <a:gd name="connsiteX0" fmla="*/ 0 w 495870"/>
                  <a:gd name="connsiteY0" fmla="*/ 0 h 613776"/>
                  <a:gd name="connsiteX1" fmla="*/ 495870 w 495870"/>
                  <a:gd name="connsiteY1" fmla="*/ 0 h 613776"/>
                  <a:gd name="connsiteX2" fmla="*/ 495870 w 495870"/>
                  <a:gd name="connsiteY2" fmla="*/ 613776 h 613776"/>
                  <a:gd name="connsiteX3" fmla="*/ 0 w 495870"/>
                  <a:gd name="connsiteY3" fmla="*/ 613776 h 613776"/>
                  <a:gd name="connsiteX4" fmla="*/ 0 w 495870"/>
                  <a:gd name="connsiteY4" fmla="*/ 0 h 613776"/>
                  <a:gd name="connsiteX0" fmla="*/ 0 w 495870"/>
                  <a:gd name="connsiteY0" fmla="*/ 0 h 613776"/>
                  <a:gd name="connsiteX1" fmla="*/ 495870 w 495870"/>
                  <a:gd name="connsiteY1" fmla="*/ 0 h 613776"/>
                  <a:gd name="connsiteX2" fmla="*/ 495870 w 495870"/>
                  <a:gd name="connsiteY2" fmla="*/ 613776 h 613776"/>
                  <a:gd name="connsiteX3" fmla="*/ 75157 w 495870"/>
                  <a:gd name="connsiteY3" fmla="*/ 613776 h 613776"/>
                  <a:gd name="connsiteX4" fmla="*/ 0 w 495870"/>
                  <a:gd name="connsiteY4" fmla="*/ 0 h 613776"/>
                  <a:gd name="connsiteX0" fmla="*/ 0 w 495870"/>
                  <a:gd name="connsiteY0" fmla="*/ 0 h 713984"/>
                  <a:gd name="connsiteX1" fmla="*/ 495870 w 495870"/>
                  <a:gd name="connsiteY1" fmla="*/ 0 h 713984"/>
                  <a:gd name="connsiteX2" fmla="*/ 495870 w 495870"/>
                  <a:gd name="connsiteY2" fmla="*/ 613776 h 713984"/>
                  <a:gd name="connsiteX3" fmla="*/ 75157 w 495870"/>
                  <a:gd name="connsiteY3" fmla="*/ 613776 h 713984"/>
                  <a:gd name="connsiteX4" fmla="*/ 0 w 495870"/>
                  <a:gd name="connsiteY4" fmla="*/ 0 h 713984"/>
                  <a:gd name="connsiteX0" fmla="*/ 75156 w 571026"/>
                  <a:gd name="connsiteY0" fmla="*/ 0 h 706732"/>
                  <a:gd name="connsiteX1" fmla="*/ 571026 w 571026"/>
                  <a:gd name="connsiteY1" fmla="*/ 0 h 706732"/>
                  <a:gd name="connsiteX2" fmla="*/ 571026 w 571026"/>
                  <a:gd name="connsiteY2" fmla="*/ 613776 h 706732"/>
                  <a:gd name="connsiteX3" fmla="*/ 0 w 571026"/>
                  <a:gd name="connsiteY3" fmla="*/ 603898 h 706732"/>
                  <a:gd name="connsiteX4" fmla="*/ 75156 w 571026"/>
                  <a:gd name="connsiteY4" fmla="*/ 0 h 706732"/>
                  <a:gd name="connsiteX0" fmla="*/ 100208 w 571026"/>
                  <a:gd name="connsiteY0" fmla="*/ 69144 h 706732"/>
                  <a:gd name="connsiteX1" fmla="*/ 571026 w 571026"/>
                  <a:gd name="connsiteY1" fmla="*/ 0 h 706732"/>
                  <a:gd name="connsiteX2" fmla="*/ 571026 w 571026"/>
                  <a:gd name="connsiteY2" fmla="*/ 613776 h 706732"/>
                  <a:gd name="connsiteX3" fmla="*/ 0 w 571026"/>
                  <a:gd name="connsiteY3" fmla="*/ 603898 h 706732"/>
                  <a:gd name="connsiteX4" fmla="*/ 100208 w 571026"/>
                  <a:gd name="connsiteY4" fmla="*/ 69144 h 706732"/>
                  <a:gd name="connsiteX0" fmla="*/ 122698 w 571026"/>
                  <a:gd name="connsiteY0" fmla="*/ 108654 h 706732"/>
                  <a:gd name="connsiteX1" fmla="*/ 571026 w 571026"/>
                  <a:gd name="connsiteY1" fmla="*/ 0 h 706732"/>
                  <a:gd name="connsiteX2" fmla="*/ 571026 w 571026"/>
                  <a:gd name="connsiteY2" fmla="*/ 613776 h 706732"/>
                  <a:gd name="connsiteX3" fmla="*/ 0 w 571026"/>
                  <a:gd name="connsiteY3" fmla="*/ 603898 h 706732"/>
                  <a:gd name="connsiteX4" fmla="*/ 122698 w 571026"/>
                  <a:gd name="connsiteY4" fmla="*/ 108654 h 706732"/>
                  <a:gd name="connsiteX0" fmla="*/ 122698 w 571026"/>
                  <a:gd name="connsiteY0" fmla="*/ 108654 h 690753"/>
                  <a:gd name="connsiteX1" fmla="*/ 571026 w 571026"/>
                  <a:gd name="connsiteY1" fmla="*/ 0 h 690753"/>
                  <a:gd name="connsiteX2" fmla="*/ 458576 w 571026"/>
                  <a:gd name="connsiteY2" fmla="*/ 544632 h 690753"/>
                  <a:gd name="connsiteX3" fmla="*/ 0 w 571026"/>
                  <a:gd name="connsiteY3" fmla="*/ 603898 h 690753"/>
                  <a:gd name="connsiteX4" fmla="*/ 122698 w 571026"/>
                  <a:gd name="connsiteY4" fmla="*/ 108654 h 690753"/>
                  <a:gd name="connsiteX0" fmla="*/ 122698 w 571026"/>
                  <a:gd name="connsiteY0" fmla="*/ 167920 h 750019"/>
                  <a:gd name="connsiteX1" fmla="*/ 571026 w 571026"/>
                  <a:gd name="connsiteY1" fmla="*/ 0 h 750019"/>
                  <a:gd name="connsiteX2" fmla="*/ 458576 w 571026"/>
                  <a:gd name="connsiteY2" fmla="*/ 603898 h 750019"/>
                  <a:gd name="connsiteX3" fmla="*/ 0 w 571026"/>
                  <a:gd name="connsiteY3" fmla="*/ 663164 h 750019"/>
                  <a:gd name="connsiteX4" fmla="*/ 122698 w 571026"/>
                  <a:gd name="connsiteY4" fmla="*/ 167920 h 75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026" h="750019">
                    <a:moveTo>
                      <a:pt x="122698" y="167920"/>
                    </a:moveTo>
                    <a:lnTo>
                      <a:pt x="571026" y="0"/>
                    </a:lnTo>
                    <a:lnTo>
                      <a:pt x="458576" y="603898"/>
                    </a:lnTo>
                    <a:cubicBezTo>
                      <a:pt x="318338" y="603898"/>
                      <a:pt x="365706" y="888632"/>
                      <a:pt x="0" y="663164"/>
                    </a:cubicBezTo>
                    <a:lnTo>
                      <a:pt x="122698" y="1679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 Placeholder 2">
            <a:extLst>
              <a:ext uri="{FF2B5EF4-FFF2-40B4-BE49-F238E27FC236}">
                <a16:creationId xmlns:a16="http://schemas.microsoft.com/office/drawing/2014/main" id="{767D8B2D-CE0A-4B9B-AC4A-D38A486DAFF8}"/>
              </a:ext>
            </a:extLst>
          </p:cNvPr>
          <p:cNvSpPr>
            <a:spLocks noGrp="1"/>
          </p:cNvSpPr>
          <p:nvPr>
            <p:ph type="body" sz="quarter" idx="17"/>
          </p:nvPr>
        </p:nvSpPr>
        <p:spPr/>
        <p:txBody>
          <a:bodyPr/>
          <a:lstStyle/>
          <a:p>
            <a:r>
              <a:rPr lang="en-US"/>
              <a:t>Debrief</a:t>
            </a:r>
          </a:p>
        </p:txBody>
      </p:sp>
      <p:sp>
        <p:nvSpPr>
          <p:cNvPr id="4" name="Content Placeholder 1">
            <a:extLst>
              <a:ext uri="{FF2B5EF4-FFF2-40B4-BE49-F238E27FC236}">
                <a16:creationId xmlns:a16="http://schemas.microsoft.com/office/drawing/2014/main" id="{4741FBB8-D5CF-4208-B09F-EC0FAF3DC239}"/>
              </a:ext>
            </a:extLst>
          </p:cNvPr>
          <p:cNvSpPr txBox="1">
            <a:spLocks/>
          </p:cNvSpPr>
          <p:nvPr/>
        </p:nvSpPr>
        <p:spPr>
          <a:xfrm>
            <a:off x="260774" y="1236216"/>
            <a:ext cx="8711214" cy="22549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AutoNum type="arabicPeriod"/>
            </a:pPr>
            <a:r>
              <a:rPr lang="en-US" sz="2800"/>
              <a:t>What problems did you run into as you were mingling with other guests?</a:t>
            </a:r>
          </a:p>
          <a:p>
            <a:pPr marL="514350" indent="-514350">
              <a:buAutoNum type="arabicPeriod"/>
            </a:pPr>
            <a:r>
              <a:rPr lang="en-US" sz="2800"/>
              <a:t>How would your interactions have been different if your norms were written on your shirt?</a:t>
            </a:r>
          </a:p>
        </p:txBody>
      </p:sp>
    </p:spTree>
    <p:extLst>
      <p:ext uri="{BB962C8B-B14F-4D97-AF65-F5344CB8AC3E}">
        <p14:creationId xmlns:p14="http://schemas.microsoft.com/office/powerpoint/2010/main" val="424888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69B504-82FE-46E0-9209-636D904FC1DA}"/>
              </a:ext>
            </a:extLst>
          </p:cNvPr>
          <p:cNvSpPr>
            <a:spLocks noGrp="1"/>
          </p:cNvSpPr>
          <p:nvPr>
            <p:ph type="body" sz="quarter" idx="17"/>
          </p:nvPr>
        </p:nvSpPr>
        <p:spPr/>
        <p:txBody>
          <a:bodyPr/>
          <a:lstStyle/>
          <a:p>
            <a:r>
              <a:rPr lang="en-US"/>
              <a:t>What is a Norm?</a:t>
            </a:r>
          </a:p>
        </p:txBody>
      </p:sp>
      <p:sp>
        <p:nvSpPr>
          <p:cNvPr id="6" name="Content Placeholder 1">
            <a:extLst>
              <a:ext uri="{FF2B5EF4-FFF2-40B4-BE49-F238E27FC236}">
                <a16:creationId xmlns:a16="http://schemas.microsoft.com/office/drawing/2014/main" id="{6F69A323-1038-49F7-A294-7B1B2DAD10AA}"/>
              </a:ext>
            </a:extLst>
          </p:cNvPr>
          <p:cNvSpPr txBox="1">
            <a:spLocks/>
          </p:cNvSpPr>
          <p:nvPr/>
        </p:nvSpPr>
        <p:spPr>
          <a:xfrm>
            <a:off x="470452" y="1016445"/>
            <a:ext cx="6400800" cy="518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solidFill>
                <a:srgbClr val="000000"/>
              </a:solidFill>
              <a:ea typeface="Calibri"/>
              <a:cs typeface="Calibri"/>
            </a:endParaRPr>
          </a:p>
          <a:p>
            <a:pPr marL="0" indent="0">
              <a:buNone/>
            </a:pPr>
            <a:r>
              <a:rPr lang="en-US" sz="2800">
                <a:solidFill>
                  <a:srgbClr val="000000"/>
                </a:solidFill>
                <a:ea typeface="Calibri"/>
                <a:cs typeface="Calibri"/>
              </a:rPr>
              <a:t>Norms are </a:t>
            </a:r>
            <a:r>
              <a:rPr lang="en-US" sz="2800" b="1">
                <a:solidFill>
                  <a:schemeClr val="accent1">
                    <a:lumMod val="75000"/>
                  </a:schemeClr>
                </a:solidFill>
                <a:ea typeface="Calibri"/>
                <a:cs typeface="Calibri"/>
              </a:rPr>
              <a:t>shared expectations </a:t>
            </a:r>
            <a:r>
              <a:rPr lang="en-US" sz="2800">
                <a:solidFill>
                  <a:srgbClr val="000000"/>
                </a:solidFill>
                <a:ea typeface="Calibri"/>
                <a:cs typeface="Calibri"/>
              </a:rPr>
              <a:t>regarding:</a:t>
            </a:r>
          </a:p>
          <a:p>
            <a:pPr marL="0" indent="0">
              <a:buNone/>
            </a:pPr>
            <a:endParaRPr lang="en-US" sz="2800" b="1"/>
          </a:p>
        </p:txBody>
      </p:sp>
      <p:graphicFrame>
        <p:nvGraphicFramePr>
          <p:cNvPr id="2" name="Table 1">
            <a:extLst>
              <a:ext uri="{FF2B5EF4-FFF2-40B4-BE49-F238E27FC236}">
                <a16:creationId xmlns:a16="http://schemas.microsoft.com/office/drawing/2014/main" id="{0FF20B89-93E1-4672-A488-13058CF97C5E}"/>
              </a:ext>
            </a:extLst>
          </p:cNvPr>
          <p:cNvGraphicFramePr>
            <a:graphicFrameLocks noGrp="1"/>
          </p:cNvGraphicFramePr>
          <p:nvPr/>
        </p:nvGraphicFramePr>
        <p:xfrm>
          <a:off x="1371600" y="2311400"/>
          <a:ext cx="6811617" cy="3530155"/>
        </p:xfrm>
        <a:graphic>
          <a:graphicData uri="http://schemas.openxmlformats.org/drawingml/2006/table">
            <a:tbl>
              <a:tblPr firstRow="1" bandRow="1">
                <a:tableStyleId>{21E4AEA4-8DFA-4A89-87EB-49C32662AFE0}</a:tableStyleId>
              </a:tblPr>
              <a:tblGrid>
                <a:gridCol w="2270539">
                  <a:extLst>
                    <a:ext uri="{9D8B030D-6E8A-4147-A177-3AD203B41FA5}">
                      <a16:colId xmlns:a16="http://schemas.microsoft.com/office/drawing/2014/main" val="3816310517"/>
                    </a:ext>
                  </a:extLst>
                </a:gridCol>
                <a:gridCol w="2270539">
                  <a:extLst>
                    <a:ext uri="{9D8B030D-6E8A-4147-A177-3AD203B41FA5}">
                      <a16:colId xmlns:a16="http://schemas.microsoft.com/office/drawing/2014/main" val="1330215809"/>
                    </a:ext>
                  </a:extLst>
                </a:gridCol>
                <a:gridCol w="2270539">
                  <a:extLst>
                    <a:ext uri="{9D8B030D-6E8A-4147-A177-3AD203B41FA5}">
                      <a16:colId xmlns:a16="http://schemas.microsoft.com/office/drawing/2014/main" val="3107605885"/>
                    </a:ext>
                  </a:extLst>
                </a:gridCol>
              </a:tblGrid>
              <a:tr h="723348">
                <a:tc>
                  <a:txBody>
                    <a:bodyPr/>
                    <a:lstStyle/>
                    <a:p>
                      <a:pPr algn="ctr"/>
                      <a:r>
                        <a:rPr lang="en-US" sz="2400"/>
                        <a:t>Logistics</a:t>
                      </a:r>
                    </a:p>
                  </a:txBody>
                  <a:tcPr anchor="ctr"/>
                </a:tc>
                <a:tc>
                  <a:txBody>
                    <a:bodyPr/>
                    <a:lstStyle/>
                    <a:p>
                      <a:pPr algn="ctr"/>
                      <a:r>
                        <a:rPr lang="en-US" sz="2400"/>
                        <a:t>Roles and Responsibilities</a:t>
                      </a:r>
                    </a:p>
                  </a:txBody>
                  <a:tcPr anchor="ctr"/>
                </a:tc>
                <a:tc>
                  <a:txBody>
                    <a:bodyPr/>
                    <a:lstStyle/>
                    <a:p>
                      <a:pPr algn="ctr"/>
                      <a:r>
                        <a:rPr lang="en-US" sz="2400"/>
                        <a:t>Behavior </a:t>
                      </a:r>
                    </a:p>
                  </a:txBody>
                  <a:tcPr anchor="ctr"/>
                </a:tc>
                <a:extLst>
                  <a:ext uri="{0D108BD9-81ED-4DB2-BD59-A6C34878D82A}">
                    <a16:rowId xmlns:a16="http://schemas.microsoft.com/office/drawing/2014/main" val="972125735"/>
                  </a:ext>
                </a:extLst>
              </a:tr>
              <a:tr h="2707195">
                <a:tc>
                  <a:txBody>
                    <a:bodyPr/>
                    <a:lstStyle/>
                    <a:p>
                      <a:pPr marL="285750" lvl="0" indent="-285750">
                        <a:spcAft>
                          <a:spcPts val="600"/>
                        </a:spcAft>
                        <a:buFont typeface="Wingdings" panose="05000000000000000000" pitchFamily="2" charset="2"/>
                        <a:buChar char="ü"/>
                      </a:pPr>
                      <a:r>
                        <a:rPr lang="en-US" sz="1800"/>
                        <a:t>Meeting times and</a:t>
                      </a:r>
                      <a:r>
                        <a:rPr lang="en-US" sz="1800" baseline="0"/>
                        <a:t> frequency</a:t>
                      </a:r>
                      <a:endParaRPr lang="en-US" sz="1800"/>
                    </a:p>
                    <a:p>
                      <a:pPr marL="285750" lvl="0" indent="-285750">
                        <a:spcAft>
                          <a:spcPts val="600"/>
                        </a:spcAft>
                        <a:buFont typeface="Wingdings" panose="05000000000000000000" pitchFamily="2" charset="2"/>
                        <a:buChar char="ü"/>
                      </a:pPr>
                      <a:r>
                        <a:rPr lang="en-US" sz="1800"/>
                        <a:t>Record-keeping</a:t>
                      </a:r>
                    </a:p>
                    <a:p>
                      <a:pPr marL="285750" lvl="0" indent="-285750">
                        <a:spcAft>
                          <a:spcPts val="600"/>
                        </a:spcAft>
                        <a:buFont typeface="Wingdings" panose="05000000000000000000" pitchFamily="2" charset="2"/>
                        <a:buChar char="ü"/>
                      </a:pPr>
                      <a:r>
                        <a:rPr lang="en-US" sz="1800"/>
                        <a:t>Means</a:t>
                      </a:r>
                      <a:r>
                        <a:rPr lang="en-US" sz="1800" baseline="0"/>
                        <a:t> of c</a:t>
                      </a:r>
                      <a:r>
                        <a:rPr lang="en-US" sz="1800"/>
                        <a:t>ommunication</a:t>
                      </a:r>
                    </a:p>
                    <a:p>
                      <a:pPr marL="285750" lvl="0" indent="-285750">
                        <a:spcAft>
                          <a:spcPts val="600"/>
                        </a:spcAft>
                        <a:buFont typeface="Wingdings" panose="05000000000000000000" pitchFamily="2" charset="2"/>
                        <a:buChar char="ü"/>
                      </a:pPr>
                      <a:r>
                        <a:rPr lang="en-US" sz="1800"/>
                        <a:t>Reporting</a:t>
                      </a:r>
                    </a:p>
                    <a:p>
                      <a:pPr marL="285750" lvl="0" indent="-285750">
                        <a:spcAft>
                          <a:spcPts val="600"/>
                        </a:spcAft>
                        <a:buFont typeface="Wingdings" panose="05000000000000000000" pitchFamily="2" charset="2"/>
                        <a:buChar char="ü"/>
                      </a:pPr>
                      <a:r>
                        <a:rPr lang="en-US" sz="1800"/>
                        <a:t>Summarizing</a:t>
                      </a:r>
                    </a:p>
                    <a:p>
                      <a:pPr marL="285750" indent="-285750">
                        <a:buFont typeface="Wingdings" panose="05000000000000000000" pitchFamily="2" charset="2"/>
                        <a:buChar char="ü"/>
                      </a:pPr>
                      <a:endParaRPr lang="en-US"/>
                    </a:p>
                  </a:txBody>
                  <a:tcPr/>
                </a:tc>
                <a:tc>
                  <a:txBody>
                    <a:bodyPr/>
                    <a:lstStyle/>
                    <a:p>
                      <a:pPr marL="285750" lvl="0" indent="-285750">
                        <a:spcAft>
                          <a:spcPts val="600"/>
                        </a:spcAft>
                        <a:buFont typeface="Wingdings" panose="05000000000000000000" pitchFamily="2" charset="2"/>
                        <a:buChar char="ü"/>
                      </a:pPr>
                      <a:r>
                        <a:rPr lang="en-US" sz="1800"/>
                        <a:t>Roles during meetings</a:t>
                      </a:r>
                    </a:p>
                    <a:p>
                      <a:pPr marL="285750" lvl="0" indent="-285750">
                        <a:spcAft>
                          <a:spcPts val="600"/>
                        </a:spcAft>
                        <a:buFont typeface="Wingdings" panose="05000000000000000000" pitchFamily="2" charset="2"/>
                        <a:buChar char="ü"/>
                      </a:pPr>
                      <a:r>
                        <a:rPr lang="en-US" sz="1800"/>
                        <a:t>Roles outside of meetings</a:t>
                      </a:r>
                    </a:p>
                    <a:p>
                      <a:pPr marL="285750" lvl="0" indent="-285750">
                        <a:spcAft>
                          <a:spcPts val="600"/>
                        </a:spcAft>
                        <a:buFont typeface="Wingdings" panose="05000000000000000000" pitchFamily="2" charset="2"/>
                        <a:buChar char="ü"/>
                      </a:pPr>
                      <a:r>
                        <a:rPr lang="en-US" sz="1800"/>
                        <a:t>Roles related to instructional practices</a:t>
                      </a:r>
                    </a:p>
                    <a:p>
                      <a:endParaRPr lang="en-US"/>
                    </a:p>
                  </a:txBody>
                  <a:tcPr/>
                </a:tc>
                <a:tc>
                  <a:txBody>
                    <a:bodyPr/>
                    <a:lstStyle/>
                    <a:p>
                      <a:pPr marL="285750" indent="-285750">
                        <a:buFont typeface="Wingdings" panose="05000000000000000000" pitchFamily="2" charset="2"/>
                        <a:buChar char="ü"/>
                      </a:pPr>
                      <a:r>
                        <a:rPr lang="en-US"/>
                        <a:t>Team member interactions</a:t>
                      </a:r>
                    </a:p>
                  </a:txBody>
                  <a:tcPr/>
                </a:tc>
                <a:extLst>
                  <a:ext uri="{0D108BD9-81ED-4DB2-BD59-A6C34878D82A}">
                    <a16:rowId xmlns:a16="http://schemas.microsoft.com/office/drawing/2014/main" val="1963469387"/>
                  </a:ext>
                </a:extLst>
              </a:tr>
            </a:tbl>
          </a:graphicData>
        </a:graphic>
      </p:graphicFrame>
    </p:spTree>
    <p:extLst>
      <p:ext uri="{BB962C8B-B14F-4D97-AF65-F5344CB8AC3E}">
        <p14:creationId xmlns:p14="http://schemas.microsoft.com/office/powerpoint/2010/main" val="3788416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63898C-4975-4812-B827-9EDA216DEDF4}"/>
              </a:ext>
            </a:extLst>
          </p:cNvPr>
          <p:cNvSpPr>
            <a:spLocks noGrp="1"/>
          </p:cNvSpPr>
          <p:nvPr>
            <p:ph type="body" sz="quarter" idx="17"/>
          </p:nvPr>
        </p:nvSpPr>
        <p:spPr/>
        <p:txBody>
          <a:bodyPr/>
          <a:lstStyle/>
          <a:p>
            <a:r>
              <a:rPr lang="en-US"/>
              <a:t>Five Types of Behavior Norms</a:t>
            </a:r>
          </a:p>
        </p:txBody>
      </p:sp>
      <p:grpSp>
        <p:nvGrpSpPr>
          <p:cNvPr id="30" name="Group 29">
            <a:extLst>
              <a:ext uri="{FF2B5EF4-FFF2-40B4-BE49-F238E27FC236}">
                <a16:creationId xmlns:a16="http://schemas.microsoft.com/office/drawing/2014/main" id="{5E21A4C8-8076-4437-BEA0-BD5FF2C2A1FA}"/>
              </a:ext>
            </a:extLst>
          </p:cNvPr>
          <p:cNvGrpSpPr/>
          <p:nvPr/>
        </p:nvGrpSpPr>
        <p:grpSpPr>
          <a:xfrm>
            <a:off x="258941" y="2177959"/>
            <a:ext cx="1683179" cy="3807909"/>
            <a:chOff x="732295" y="1788303"/>
            <a:chExt cx="1455107" cy="3807913"/>
          </a:xfrm>
        </p:grpSpPr>
        <p:sp>
          <p:nvSpPr>
            <p:cNvPr id="5" name="Rectangle 4">
              <a:extLst>
                <a:ext uri="{FF2B5EF4-FFF2-40B4-BE49-F238E27FC236}">
                  <a16:creationId xmlns:a16="http://schemas.microsoft.com/office/drawing/2014/main" id="{22573757-8A8B-4573-8AA9-A347D1079674}"/>
                </a:ext>
              </a:extLst>
            </p:cNvPr>
            <p:cNvSpPr/>
            <p:nvPr/>
          </p:nvSpPr>
          <p:spPr>
            <a:xfrm>
              <a:off x="732295" y="1788303"/>
              <a:ext cx="1455107" cy="380791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2"/>
                  </a:solidFill>
                </a:rPr>
                <a:t>Communication</a:t>
              </a:r>
            </a:p>
          </p:txBody>
        </p:sp>
        <p:sp>
          <p:nvSpPr>
            <p:cNvPr id="11" name="Oval 10">
              <a:extLst>
                <a:ext uri="{FF2B5EF4-FFF2-40B4-BE49-F238E27FC236}">
                  <a16:creationId xmlns:a16="http://schemas.microsoft.com/office/drawing/2014/main" id="{B83AC8AC-FA7E-49E5-90FD-ED7807BEA65A}"/>
                </a:ext>
              </a:extLst>
            </p:cNvPr>
            <p:cNvSpPr/>
            <p:nvPr/>
          </p:nvSpPr>
          <p:spPr>
            <a:xfrm>
              <a:off x="909053" y="2176612"/>
              <a:ext cx="1069411" cy="111966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p>
          </p:txBody>
        </p:sp>
        <p:sp>
          <p:nvSpPr>
            <p:cNvPr id="16" name="TextBox 15">
              <a:extLst>
                <a:ext uri="{FF2B5EF4-FFF2-40B4-BE49-F238E27FC236}">
                  <a16:creationId xmlns:a16="http://schemas.microsoft.com/office/drawing/2014/main" id="{E048F0BD-FA1D-42C7-8A6D-834456F33B63}"/>
                </a:ext>
              </a:extLst>
            </p:cNvPr>
            <p:cNvSpPr txBox="1"/>
            <p:nvPr/>
          </p:nvSpPr>
          <p:spPr>
            <a:xfrm>
              <a:off x="753914" y="4026556"/>
              <a:ext cx="1389346" cy="1323440"/>
            </a:xfrm>
            <a:prstGeom prst="rect">
              <a:avLst/>
            </a:prstGeom>
            <a:noFill/>
            <a:ln>
              <a:noFill/>
            </a:ln>
          </p:spPr>
          <p:txBody>
            <a:bodyPr wrap="square" rtlCol="0">
              <a:spAutoFit/>
            </a:bodyPr>
            <a:lstStyle/>
            <a:p>
              <a:pPr algn="ctr"/>
              <a:r>
                <a:rPr lang="en-US" sz="1600"/>
                <a:t>How will your team communicate with one another?</a:t>
              </a:r>
            </a:p>
          </p:txBody>
        </p:sp>
        <p:pic>
          <p:nvPicPr>
            <p:cNvPr id="21" name="Graphic 20" descr="Chat">
              <a:extLst>
                <a:ext uri="{FF2B5EF4-FFF2-40B4-BE49-F238E27FC236}">
                  <a16:creationId xmlns:a16="http://schemas.microsoft.com/office/drawing/2014/main" id="{DAE6DF6E-2086-4301-B81D-37E6448D45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6558" y="2176612"/>
              <a:ext cx="914400" cy="1119664"/>
            </a:xfrm>
            <a:prstGeom prst="rect">
              <a:avLst/>
            </a:prstGeom>
          </p:spPr>
        </p:pic>
      </p:grpSp>
      <p:grpSp>
        <p:nvGrpSpPr>
          <p:cNvPr id="31" name="Group 30">
            <a:extLst>
              <a:ext uri="{FF2B5EF4-FFF2-40B4-BE49-F238E27FC236}">
                <a16:creationId xmlns:a16="http://schemas.microsoft.com/office/drawing/2014/main" id="{7299CEE6-87AB-4D33-8B81-E085E635D0DF}"/>
              </a:ext>
            </a:extLst>
          </p:cNvPr>
          <p:cNvGrpSpPr/>
          <p:nvPr/>
        </p:nvGrpSpPr>
        <p:grpSpPr>
          <a:xfrm>
            <a:off x="1987835" y="2177956"/>
            <a:ext cx="1682496" cy="3807906"/>
            <a:chOff x="2284177" y="1788301"/>
            <a:chExt cx="1455107" cy="3689602"/>
          </a:xfrm>
        </p:grpSpPr>
        <p:sp>
          <p:nvSpPr>
            <p:cNvPr id="7" name="Rectangle 6">
              <a:extLst>
                <a:ext uri="{FF2B5EF4-FFF2-40B4-BE49-F238E27FC236}">
                  <a16:creationId xmlns:a16="http://schemas.microsoft.com/office/drawing/2014/main" id="{3C1800DA-1DB2-4212-B3DC-9841C208DF1F}"/>
                </a:ext>
              </a:extLst>
            </p:cNvPr>
            <p:cNvSpPr/>
            <p:nvPr/>
          </p:nvSpPr>
          <p:spPr>
            <a:xfrm>
              <a:off x="2284177" y="1788301"/>
              <a:ext cx="1455107" cy="368960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2"/>
                  </a:solidFill>
                </a:rPr>
                <a:t>Participation</a:t>
              </a:r>
            </a:p>
          </p:txBody>
        </p:sp>
        <p:sp>
          <p:nvSpPr>
            <p:cNvPr id="12" name="Oval 11">
              <a:extLst>
                <a:ext uri="{FF2B5EF4-FFF2-40B4-BE49-F238E27FC236}">
                  <a16:creationId xmlns:a16="http://schemas.microsoft.com/office/drawing/2014/main" id="{34828420-D961-42F0-86F2-CD84A985621B}"/>
                </a:ext>
              </a:extLst>
            </p:cNvPr>
            <p:cNvSpPr/>
            <p:nvPr/>
          </p:nvSpPr>
          <p:spPr>
            <a:xfrm>
              <a:off x="2477024" y="2176611"/>
              <a:ext cx="1069411" cy="111966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p>
          </p:txBody>
        </p:sp>
        <p:sp>
          <p:nvSpPr>
            <p:cNvPr id="17" name="TextBox 16">
              <a:extLst>
                <a:ext uri="{FF2B5EF4-FFF2-40B4-BE49-F238E27FC236}">
                  <a16:creationId xmlns:a16="http://schemas.microsoft.com/office/drawing/2014/main" id="{967EF14C-6978-4319-9BC4-342D1CD5448D}"/>
                </a:ext>
              </a:extLst>
            </p:cNvPr>
            <p:cNvSpPr txBox="1"/>
            <p:nvPr/>
          </p:nvSpPr>
          <p:spPr>
            <a:xfrm>
              <a:off x="2299829" y="4026558"/>
              <a:ext cx="1389346" cy="1323439"/>
            </a:xfrm>
            <a:prstGeom prst="rect">
              <a:avLst/>
            </a:prstGeom>
            <a:noFill/>
            <a:ln>
              <a:noFill/>
            </a:ln>
          </p:spPr>
          <p:txBody>
            <a:bodyPr wrap="square" rtlCol="0">
              <a:spAutoFit/>
            </a:bodyPr>
            <a:lstStyle/>
            <a:p>
              <a:pPr algn="ctr"/>
              <a:r>
                <a:rPr lang="en-US" sz="1600"/>
                <a:t>What does active and engaging participation look like?</a:t>
              </a:r>
            </a:p>
          </p:txBody>
        </p:sp>
        <p:pic>
          <p:nvPicPr>
            <p:cNvPr id="23" name="Graphic 22" descr="Meeting">
              <a:extLst>
                <a:ext uri="{FF2B5EF4-FFF2-40B4-BE49-F238E27FC236}">
                  <a16:creationId xmlns:a16="http://schemas.microsoft.com/office/drawing/2014/main" id="{52011406-80E8-4F3D-B7F3-11090AF71C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70416" y="2279243"/>
              <a:ext cx="914400" cy="914400"/>
            </a:xfrm>
            <a:prstGeom prst="rect">
              <a:avLst/>
            </a:prstGeom>
          </p:spPr>
        </p:pic>
      </p:grpSp>
      <p:grpSp>
        <p:nvGrpSpPr>
          <p:cNvPr id="32" name="Group 31">
            <a:extLst>
              <a:ext uri="{FF2B5EF4-FFF2-40B4-BE49-F238E27FC236}">
                <a16:creationId xmlns:a16="http://schemas.microsoft.com/office/drawing/2014/main" id="{841B7442-1D67-4BE0-9A6F-E7ECA06A140C}"/>
              </a:ext>
            </a:extLst>
          </p:cNvPr>
          <p:cNvGrpSpPr/>
          <p:nvPr/>
        </p:nvGrpSpPr>
        <p:grpSpPr>
          <a:xfrm>
            <a:off x="3745458" y="2177961"/>
            <a:ext cx="1682496" cy="3807907"/>
            <a:chOff x="3853323" y="1788304"/>
            <a:chExt cx="1455107" cy="3807912"/>
          </a:xfrm>
        </p:grpSpPr>
        <p:sp>
          <p:nvSpPr>
            <p:cNvPr id="8" name="Rectangle 7">
              <a:extLst>
                <a:ext uri="{FF2B5EF4-FFF2-40B4-BE49-F238E27FC236}">
                  <a16:creationId xmlns:a16="http://schemas.microsoft.com/office/drawing/2014/main" id="{158D1076-6AB4-4E97-B853-A05DAE2008FD}"/>
                </a:ext>
              </a:extLst>
            </p:cNvPr>
            <p:cNvSpPr/>
            <p:nvPr/>
          </p:nvSpPr>
          <p:spPr>
            <a:xfrm>
              <a:off x="3853323" y="1788304"/>
              <a:ext cx="1455107" cy="380791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2"/>
                  </a:solidFill>
                </a:rPr>
                <a:t>Relationships</a:t>
              </a:r>
              <a:r>
                <a:rPr lang="en-US">
                  <a:solidFill>
                    <a:schemeClr val="accent2"/>
                  </a:solidFill>
                </a:rPr>
                <a:t> </a:t>
              </a:r>
            </a:p>
          </p:txBody>
        </p:sp>
        <p:sp>
          <p:nvSpPr>
            <p:cNvPr id="13" name="Oval 12">
              <a:extLst>
                <a:ext uri="{FF2B5EF4-FFF2-40B4-BE49-F238E27FC236}">
                  <a16:creationId xmlns:a16="http://schemas.microsoft.com/office/drawing/2014/main" id="{96018D5E-EC8B-4945-B72C-4D19C6CF568C}"/>
                </a:ext>
              </a:extLst>
            </p:cNvPr>
            <p:cNvSpPr/>
            <p:nvPr/>
          </p:nvSpPr>
          <p:spPr>
            <a:xfrm>
              <a:off x="4046171" y="2176612"/>
              <a:ext cx="1069411" cy="111966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p>
          </p:txBody>
        </p:sp>
        <p:sp>
          <p:nvSpPr>
            <p:cNvPr id="18" name="TextBox 17">
              <a:extLst>
                <a:ext uri="{FF2B5EF4-FFF2-40B4-BE49-F238E27FC236}">
                  <a16:creationId xmlns:a16="http://schemas.microsoft.com/office/drawing/2014/main" id="{27D41A66-455E-4034-9A56-74642B2BCF13}"/>
                </a:ext>
              </a:extLst>
            </p:cNvPr>
            <p:cNvSpPr txBox="1"/>
            <p:nvPr/>
          </p:nvSpPr>
          <p:spPr>
            <a:xfrm>
              <a:off x="3867990" y="4026555"/>
              <a:ext cx="1389346" cy="1077218"/>
            </a:xfrm>
            <a:prstGeom prst="rect">
              <a:avLst/>
            </a:prstGeom>
            <a:noFill/>
            <a:ln>
              <a:noFill/>
            </a:ln>
          </p:spPr>
          <p:txBody>
            <a:bodyPr wrap="square" rtlCol="0">
              <a:spAutoFit/>
            </a:bodyPr>
            <a:lstStyle/>
            <a:p>
              <a:pPr algn="ctr"/>
              <a:r>
                <a:rPr lang="en-US" sz="1600"/>
                <a:t>How will your team build and maintain strong relationships?</a:t>
              </a:r>
            </a:p>
          </p:txBody>
        </p:sp>
        <p:pic>
          <p:nvPicPr>
            <p:cNvPr id="25" name="Graphic 24" descr="Handshake">
              <a:extLst>
                <a:ext uri="{FF2B5EF4-FFF2-40B4-BE49-F238E27FC236}">
                  <a16:creationId xmlns:a16="http://schemas.microsoft.com/office/drawing/2014/main" id="{150F2E9B-44A7-4A1E-9532-228933E8A1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23675" y="2330471"/>
              <a:ext cx="914400" cy="914400"/>
            </a:xfrm>
            <a:prstGeom prst="rect">
              <a:avLst/>
            </a:prstGeom>
          </p:spPr>
        </p:pic>
      </p:grpSp>
      <p:grpSp>
        <p:nvGrpSpPr>
          <p:cNvPr id="34" name="Group 33">
            <a:extLst>
              <a:ext uri="{FF2B5EF4-FFF2-40B4-BE49-F238E27FC236}">
                <a16:creationId xmlns:a16="http://schemas.microsoft.com/office/drawing/2014/main" id="{5407D03B-C55F-4E9B-A7CE-7279BC678426}"/>
              </a:ext>
            </a:extLst>
          </p:cNvPr>
          <p:cNvGrpSpPr/>
          <p:nvPr/>
        </p:nvGrpSpPr>
        <p:grpSpPr>
          <a:xfrm>
            <a:off x="7200973" y="2177961"/>
            <a:ext cx="1700595" cy="3807912"/>
            <a:chOff x="6988467" y="1788304"/>
            <a:chExt cx="1470760" cy="3807912"/>
          </a:xfrm>
        </p:grpSpPr>
        <p:sp>
          <p:nvSpPr>
            <p:cNvPr id="10" name="Rectangle 9">
              <a:extLst>
                <a:ext uri="{FF2B5EF4-FFF2-40B4-BE49-F238E27FC236}">
                  <a16:creationId xmlns:a16="http://schemas.microsoft.com/office/drawing/2014/main" id="{73AD8C03-6512-45CB-A1CF-48BB3ADDA56D}"/>
                </a:ext>
              </a:extLst>
            </p:cNvPr>
            <p:cNvSpPr/>
            <p:nvPr/>
          </p:nvSpPr>
          <p:spPr>
            <a:xfrm>
              <a:off x="6988467" y="1788304"/>
              <a:ext cx="1455107" cy="380791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2"/>
                  </a:solidFill>
                </a:rPr>
                <a:t>Celebrations</a:t>
              </a:r>
            </a:p>
          </p:txBody>
        </p:sp>
        <p:sp>
          <p:nvSpPr>
            <p:cNvPr id="15" name="Oval 14">
              <a:extLst>
                <a:ext uri="{FF2B5EF4-FFF2-40B4-BE49-F238E27FC236}">
                  <a16:creationId xmlns:a16="http://schemas.microsoft.com/office/drawing/2014/main" id="{BD3A8F6E-14D1-4614-B711-BD3E787597A2}"/>
                </a:ext>
              </a:extLst>
            </p:cNvPr>
            <p:cNvSpPr/>
            <p:nvPr/>
          </p:nvSpPr>
          <p:spPr>
            <a:xfrm>
              <a:off x="7228817" y="2176612"/>
              <a:ext cx="1069411" cy="111966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p>
          </p:txBody>
        </p:sp>
        <p:sp>
          <p:nvSpPr>
            <p:cNvPr id="20" name="TextBox 19">
              <a:extLst>
                <a:ext uri="{FF2B5EF4-FFF2-40B4-BE49-F238E27FC236}">
                  <a16:creationId xmlns:a16="http://schemas.microsoft.com/office/drawing/2014/main" id="{67CA2449-01E9-44A9-8CF5-5F01CE8629E0}"/>
                </a:ext>
              </a:extLst>
            </p:cNvPr>
            <p:cNvSpPr txBox="1"/>
            <p:nvPr/>
          </p:nvSpPr>
          <p:spPr>
            <a:xfrm>
              <a:off x="7004120" y="4026555"/>
              <a:ext cx="1455107" cy="1323439"/>
            </a:xfrm>
            <a:prstGeom prst="rect">
              <a:avLst/>
            </a:prstGeom>
            <a:noFill/>
            <a:ln>
              <a:noFill/>
            </a:ln>
          </p:spPr>
          <p:txBody>
            <a:bodyPr wrap="square" rtlCol="0">
              <a:spAutoFit/>
            </a:bodyPr>
            <a:lstStyle/>
            <a:p>
              <a:pPr algn="ctr"/>
              <a:r>
                <a:rPr lang="en-US" sz="1600"/>
                <a:t>How will your team celebrate accomplishments throughout the year?</a:t>
              </a:r>
            </a:p>
          </p:txBody>
        </p:sp>
        <p:pic>
          <p:nvPicPr>
            <p:cNvPr id="27" name="Graphic 26" descr="Ribbon">
              <a:extLst>
                <a:ext uri="{FF2B5EF4-FFF2-40B4-BE49-F238E27FC236}">
                  <a16:creationId xmlns:a16="http://schemas.microsoft.com/office/drawing/2014/main" id="{74037538-B0F5-4004-ACEB-C188E10D070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06322" y="2196908"/>
              <a:ext cx="905614" cy="996736"/>
            </a:xfrm>
            <a:prstGeom prst="rect">
              <a:avLst/>
            </a:prstGeom>
          </p:spPr>
        </p:pic>
      </p:grpSp>
      <p:grpSp>
        <p:nvGrpSpPr>
          <p:cNvPr id="33" name="Group 32">
            <a:extLst>
              <a:ext uri="{FF2B5EF4-FFF2-40B4-BE49-F238E27FC236}">
                <a16:creationId xmlns:a16="http://schemas.microsoft.com/office/drawing/2014/main" id="{50532F42-4135-410C-89FD-5292D0300D86}"/>
              </a:ext>
            </a:extLst>
          </p:cNvPr>
          <p:cNvGrpSpPr/>
          <p:nvPr/>
        </p:nvGrpSpPr>
        <p:grpSpPr>
          <a:xfrm>
            <a:off x="5473669" y="2177956"/>
            <a:ext cx="1682496" cy="3807912"/>
            <a:chOff x="5420895" y="1788304"/>
            <a:chExt cx="1455107" cy="3807912"/>
          </a:xfrm>
        </p:grpSpPr>
        <p:sp>
          <p:nvSpPr>
            <p:cNvPr id="9" name="Rectangle 8">
              <a:extLst>
                <a:ext uri="{FF2B5EF4-FFF2-40B4-BE49-F238E27FC236}">
                  <a16:creationId xmlns:a16="http://schemas.microsoft.com/office/drawing/2014/main" id="{A0172A23-8874-497D-8A6D-411AF11626C1}"/>
                </a:ext>
              </a:extLst>
            </p:cNvPr>
            <p:cNvSpPr/>
            <p:nvPr/>
          </p:nvSpPr>
          <p:spPr>
            <a:xfrm>
              <a:off x="5420895" y="1788304"/>
              <a:ext cx="1455107" cy="380791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2"/>
                  </a:solidFill>
                </a:rPr>
                <a:t>Challenges &amp; Disagreements</a:t>
              </a:r>
            </a:p>
          </p:txBody>
        </p:sp>
        <p:sp>
          <p:nvSpPr>
            <p:cNvPr id="14" name="Oval 13">
              <a:extLst>
                <a:ext uri="{FF2B5EF4-FFF2-40B4-BE49-F238E27FC236}">
                  <a16:creationId xmlns:a16="http://schemas.microsoft.com/office/drawing/2014/main" id="{5A33CDFC-6ACD-458E-85D3-451B907235FA}"/>
                </a:ext>
              </a:extLst>
            </p:cNvPr>
            <p:cNvSpPr/>
            <p:nvPr/>
          </p:nvSpPr>
          <p:spPr>
            <a:xfrm>
              <a:off x="5613742" y="2176612"/>
              <a:ext cx="1069411" cy="11196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p>
          </p:txBody>
        </p:sp>
        <p:sp>
          <p:nvSpPr>
            <p:cNvPr id="19" name="TextBox 18">
              <a:extLst>
                <a:ext uri="{FF2B5EF4-FFF2-40B4-BE49-F238E27FC236}">
                  <a16:creationId xmlns:a16="http://schemas.microsoft.com/office/drawing/2014/main" id="{83195026-7570-46F0-80AA-20C480EA610D}"/>
                </a:ext>
              </a:extLst>
            </p:cNvPr>
            <p:cNvSpPr txBox="1"/>
            <p:nvPr/>
          </p:nvSpPr>
          <p:spPr>
            <a:xfrm>
              <a:off x="5436548" y="4026556"/>
              <a:ext cx="1389346" cy="1323439"/>
            </a:xfrm>
            <a:prstGeom prst="rect">
              <a:avLst/>
            </a:prstGeom>
            <a:noFill/>
            <a:ln>
              <a:noFill/>
            </a:ln>
          </p:spPr>
          <p:txBody>
            <a:bodyPr wrap="square" rtlCol="0">
              <a:spAutoFit/>
            </a:bodyPr>
            <a:lstStyle/>
            <a:p>
              <a:pPr algn="ctr"/>
              <a:r>
                <a:rPr lang="en-US" sz="1600"/>
                <a:t>How will your team address challenges and disagreements when they arise?</a:t>
              </a:r>
            </a:p>
          </p:txBody>
        </p:sp>
        <p:pic>
          <p:nvPicPr>
            <p:cNvPr id="29" name="Graphic 28" descr="Playbook">
              <a:extLst>
                <a:ext uri="{FF2B5EF4-FFF2-40B4-BE49-F238E27FC236}">
                  <a16:creationId xmlns:a16="http://schemas.microsoft.com/office/drawing/2014/main" id="{A05AFBD9-10EC-49AB-AEA5-BC8124F156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92035" y="2289816"/>
              <a:ext cx="914400" cy="914400"/>
            </a:xfrm>
            <a:prstGeom prst="rect">
              <a:avLst/>
            </a:prstGeom>
          </p:spPr>
        </p:pic>
      </p:grpSp>
      <p:sp>
        <p:nvSpPr>
          <p:cNvPr id="35" name="TextBox 34">
            <a:extLst>
              <a:ext uri="{FF2B5EF4-FFF2-40B4-BE49-F238E27FC236}">
                <a16:creationId xmlns:a16="http://schemas.microsoft.com/office/drawing/2014/main" id="{66D080AF-4081-4624-AF3A-23DAD67C8661}"/>
              </a:ext>
            </a:extLst>
          </p:cNvPr>
          <p:cNvSpPr txBox="1"/>
          <p:nvPr/>
        </p:nvSpPr>
        <p:spPr>
          <a:xfrm>
            <a:off x="0" y="1500851"/>
            <a:ext cx="9144000" cy="461665"/>
          </a:xfrm>
          <a:prstGeom prst="rect">
            <a:avLst/>
          </a:prstGeom>
          <a:solidFill>
            <a:schemeClr val="accent3">
              <a:lumMod val="20000"/>
              <a:lumOff val="80000"/>
            </a:schemeClr>
          </a:solidFill>
        </p:spPr>
        <p:txBody>
          <a:bodyPr wrap="square" rtlCol="0">
            <a:spAutoFit/>
          </a:bodyPr>
          <a:lstStyle/>
          <a:p>
            <a:r>
              <a:rPr lang="en-US" sz="2400"/>
              <a:t>Norms help leaders navigate </a:t>
            </a:r>
            <a:r>
              <a:rPr lang="en-US" sz="2400" b="1"/>
              <a:t>group dynamics</a:t>
            </a:r>
            <a:r>
              <a:rPr lang="en-US" sz="2400"/>
              <a:t>: </a:t>
            </a:r>
          </a:p>
        </p:txBody>
      </p:sp>
      <p:sp>
        <p:nvSpPr>
          <p:cNvPr id="36" name="Rectangle 35">
            <a:extLst>
              <a:ext uri="{FF2B5EF4-FFF2-40B4-BE49-F238E27FC236}">
                <a16:creationId xmlns:a16="http://schemas.microsoft.com/office/drawing/2014/main" id="{6BE0B8C8-C07A-4639-80C4-1BFB6FC878D0}"/>
              </a:ext>
            </a:extLst>
          </p:cNvPr>
          <p:cNvSpPr/>
          <p:nvPr/>
        </p:nvSpPr>
        <p:spPr>
          <a:xfrm>
            <a:off x="14704" y="1528199"/>
            <a:ext cx="9144000" cy="853133"/>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2400">
                <a:solidFill>
                  <a:schemeClr val="tx1"/>
                </a:solidFill>
              </a:rPr>
              <a:t>Norms help leaders navigate </a:t>
            </a:r>
            <a:r>
              <a:rPr lang="en-US" sz="2400" b="1">
                <a:solidFill>
                  <a:schemeClr val="tx1"/>
                </a:solidFill>
              </a:rPr>
              <a:t>group dynamics</a:t>
            </a:r>
            <a:r>
              <a:rPr lang="en-US" sz="2400">
                <a:solidFill>
                  <a:schemeClr val="tx1"/>
                </a:solidFill>
              </a:rPr>
              <a:t>: </a:t>
            </a:r>
          </a:p>
        </p:txBody>
      </p:sp>
    </p:spTree>
    <p:extLst>
      <p:ext uri="{BB962C8B-B14F-4D97-AF65-F5344CB8AC3E}">
        <p14:creationId xmlns:p14="http://schemas.microsoft.com/office/powerpoint/2010/main" val="350174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D297CE-C486-40AA-BB6A-227A6EF75074}"/>
              </a:ext>
            </a:extLst>
          </p:cNvPr>
          <p:cNvSpPr>
            <a:spLocks noGrp="1"/>
          </p:cNvSpPr>
          <p:nvPr>
            <p:ph type="body" sz="quarter" idx="19"/>
          </p:nvPr>
        </p:nvSpPr>
        <p:spPr>
          <a:xfrm>
            <a:off x="788625" y="1530330"/>
            <a:ext cx="7578725" cy="3722688"/>
          </a:xfrm>
        </p:spPr>
        <p:txBody>
          <a:bodyPr/>
          <a:lstStyle/>
          <a:p>
            <a:r>
              <a:rPr lang="en-US"/>
              <a:t>Discuss strategies for building a successful team.</a:t>
            </a:r>
          </a:p>
          <a:p>
            <a:r>
              <a:rPr lang="en-US"/>
              <a:t>Draft an agenda for norm-setting meeting with team teachers. </a:t>
            </a:r>
          </a:p>
          <a:p>
            <a:endParaRPr lang="en-US" sz="2400"/>
          </a:p>
        </p:txBody>
      </p:sp>
    </p:spTree>
    <p:extLst>
      <p:ext uri="{BB962C8B-B14F-4D97-AF65-F5344CB8AC3E}">
        <p14:creationId xmlns:p14="http://schemas.microsoft.com/office/powerpoint/2010/main" val="1702484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4C0B11-230C-4B3A-ADB1-C6ED7DFACE26}"/>
              </a:ext>
            </a:extLst>
          </p:cNvPr>
          <p:cNvSpPr>
            <a:spLocks noGrp="1"/>
          </p:cNvSpPr>
          <p:nvPr>
            <p:ph type="body" sz="quarter" idx="17"/>
          </p:nvPr>
        </p:nvSpPr>
        <p:spPr/>
        <p:txBody>
          <a:bodyPr/>
          <a:lstStyle/>
          <a:p>
            <a:r>
              <a:rPr lang="en-US"/>
              <a:t>Norms for Behavior</a:t>
            </a:r>
          </a:p>
        </p:txBody>
      </p:sp>
      <p:sp>
        <p:nvSpPr>
          <p:cNvPr id="72" name="Content Placeholder 5">
            <a:extLst>
              <a:ext uri="{FF2B5EF4-FFF2-40B4-BE49-F238E27FC236}">
                <a16:creationId xmlns:a16="http://schemas.microsoft.com/office/drawing/2014/main" id="{302B0F6D-324F-4066-A209-980E8FA25C01}"/>
              </a:ext>
            </a:extLst>
          </p:cNvPr>
          <p:cNvSpPr txBox="1">
            <a:spLocks/>
          </p:cNvSpPr>
          <p:nvPr/>
        </p:nvSpPr>
        <p:spPr>
          <a:xfrm>
            <a:off x="304800" y="1676400"/>
            <a:ext cx="5418667" cy="37573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solidFill>
                  <a:schemeClr val="accent2"/>
                </a:solidFill>
              </a:rPr>
              <a:t>Communication</a:t>
            </a:r>
            <a:r>
              <a:rPr lang="en-US" sz="2800"/>
              <a:t> norm examples:</a:t>
            </a:r>
          </a:p>
          <a:p>
            <a:r>
              <a:rPr lang="en-US" sz="2800"/>
              <a:t>Listen without interrupting</a:t>
            </a:r>
          </a:p>
          <a:p>
            <a:r>
              <a:rPr lang="en-US" sz="2800"/>
              <a:t>Empathize with the speaker</a:t>
            </a:r>
          </a:p>
          <a:p>
            <a:r>
              <a:rPr lang="en-US" sz="2800"/>
              <a:t>Ask questions to gain understanding</a:t>
            </a:r>
          </a:p>
          <a:p>
            <a:r>
              <a:rPr lang="en-US" sz="2800"/>
              <a:t>Limit sidebar conversations</a:t>
            </a:r>
          </a:p>
          <a:p>
            <a:r>
              <a:rPr lang="en-US" sz="2800"/>
              <a:t>Ensure cell phones are on silent</a:t>
            </a:r>
          </a:p>
          <a:p>
            <a:endParaRPr lang="en-US" sz="2800"/>
          </a:p>
          <a:p>
            <a:pPr marL="0" indent="0">
              <a:buFont typeface="Arial" pitchFamily="34" charset="0"/>
              <a:buNone/>
            </a:pPr>
            <a:endParaRPr lang="en-US" sz="4000"/>
          </a:p>
          <a:p>
            <a:endParaRPr lang="en-US" sz="4000"/>
          </a:p>
        </p:txBody>
      </p:sp>
      <p:pic>
        <p:nvPicPr>
          <p:cNvPr id="1026" name="Picture 2" descr="Image result for Communication icon free">
            <a:extLst>
              <a:ext uri="{FF2B5EF4-FFF2-40B4-BE49-F238E27FC236}">
                <a16:creationId xmlns:a16="http://schemas.microsoft.com/office/drawing/2014/main" id="{82461E40-44A2-485C-AB40-93A37F9712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869" b="26863"/>
          <a:stretch/>
        </p:blipFill>
        <p:spPr bwMode="auto">
          <a:xfrm>
            <a:off x="5792527" y="2181057"/>
            <a:ext cx="2808787" cy="27480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2D6E83B-A07B-435F-B7CC-059BBE835C04}"/>
              </a:ext>
            </a:extLst>
          </p:cNvPr>
          <p:cNvSpPr txBox="1"/>
          <p:nvPr/>
        </p:nvSpPr>
        <p:spPr>
          <a:xfrm>
            <a:off x="3099004" y="5601452"/>
            <a:ext cx="2945991" cy="461665"/>
          </a:xfrm>
          <a:prstGeom prst="rect">
            <a:avLst/>
          </a:prstGeom>
          <a:noFill/>
        </p:spPr>
        <p:txBody>
          <a:bodyPr wrap="square" rtlCol="0">
            <a:spAutoFit/>
          </a:bodyPr>
          <a:lstStyle/>
          <a:p>
            <a:r>
              <a:rPr lang="en-US" sz="2400" b="1" i="1">
                <a:solidFill>
                  <a:schemeClr val="accent2"/>
                </a:solidFill>
              </a:rPr>
              <a:t>Additional examples?</a:t>
            </a:r>
          </a:p>
        </p:txBody>
      </p:sp>
    </p:spTree>
    <p:extLst>
      <p:ext uri="{BB962C8B-B14F-4D97-AF65-F5344CB8AC3E}">
        <p14:creationId xmlns:p14="http://schemas.microsoft.com/office/powerpoint/2010/main" val="12366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1170FC-9542-4698-B0A2-655306A24B52}"/>
              </a:ext>
            </a:extLst>
          </p:cNvPr>
          <p:cNvSpPr>
            <a:spLocks noGrp="1"/>
          </p:cNvSpPr>
          <p:nvPr>
            <p:ph type="body" sz="quarter" idx="17"/>
          </p:nvPr>
        </p:nvSpPr>
        <p:spPr/>
        <p:txBody>
          <a:bodyPr/>
          <a:lstStyle/>
          <a:p>
            <a:r>
              <a:rPr lang="en-US"/>
              <a:t>Norms for Behavior</a:t>
            </a:r>
          </a:p>
        </p:txBody>
      </p:sp>
      <p:sp>
        <p:nvSpPr>
          <p:cNvPr id="71" name="Content Placeholder 5">
            <a:extLst>
              <a:ext uri="{FF2B5EF4-FFF2-40B4-BE49-F238E27FC236}">
                <a16:creationId xmlns:a16="http://schemas.microsoft.com/office/drawing/2014/main" id="{9E491611-98AC-4430-B3BB-40CD0E2BCED6}"/>
              </a:ext>
            </a:extLst>
          </p:cNvPr>
          <p:cNvSpPr txBox="1">
            <a:spLocks/>
          </p:cNvSpPr>
          <p:nvPr/>
        </p:nvSpPr>
        <p:spPr>
          <a:xfrm>
            <a:off x="383329" y="1329218"/>
            <a:ext cx="8642684" cy="296720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solidFill>
                  <a:schemeClr val="accent2"/>
                </a:solidFill>
              </a:rPr>
              <a:t>Participation</a:t>
            </a:r>
            <a:r>
              <a:rPr lang="en-US" sz="2800"/>
              <a:t> norm examples:</a:t>
            </a:r>
          </a:p>
          <a:p>
            <a:r>
              <a:rPr lang="en-US" sz="2800"/>
              <a:t>All opinions are heard</a:t>
            </a:r>
          </a:p>
          <a:p>
            <a:r>
              <a:rPr lang="en-US" sz="2800"/>
              <a:t>Speak up!</a:t>
            </a:r>
          </a:p>
          <a:p>
            <a:r>
              <a:rPr lang="en-US" sz="2800"/>
              <a:t>Invite the contributions of every team member</a:t>
            </a:r>
          </a:p>
          <a:p>
            <a:r>
              <a:rPr lang="en-US" sz="2800"/>
              <a:t>Participation is a right and a responsibility</a:t>
            </a:r>
          </a:p>
          <a:p>
            <a:r>
              <a:rPr lang="en-US" sz="2800"/>
              <a:t>Check your own airtime</a:t>
            </a:r>
            <a:endParaRPr lang="en-US" sz="4000"/>
          </a:p>
          <a:p>
            <a:endParaRPr lang="en-US" sz="4000"/>
          </a:p>
        </p:txBody>
      </p:sp>
      <p:sp>
        <p:nvSpPr>
          <p:cNvPr id="36" name="TextBox 35">
            <a:extLst>
              <a:ext uri="{FF2B5EF4-FFF2-40B4-BE49-F238E27FC236}">
                <a16:creationId xmlns:a16="http://schemas.microsoft.com/office/drawing/2014/main" id="{1115DD23-3934-431C-8BB1-F245138F7860}"/>
              </a:ext>
            </a:extLst>
          </p:cNvPr>
          <p:cNvSpPr txBox="1"/>
          <p:nvPr/>
        </p:nvSpPr>
        <p:spPr>
          <a:xfrm>
            <a:off x="3099004" y="4065591"/>
            <a:ext cx="2945991" cy="461665"/>
          </a:xfrm>
          <a:prstGeom prst="rect">
            <a:avLst/>
          </a:prstGeom>
          <a:noFill/>
        </p:spPr>
        <p:txBody>
          <a:bodyPr wrap="square" rtlCol="0">
            <a:spAutoFit/>
          </a:bodyPr>
          <a:lstStyle/>
          <a:p>
            <a:r>
              <a:rPr lang="en-US" sz="2400" b="1" i="1">
                <a:solidFill>
                  <a:schemeClr val="accent2"/>
                </a:solidFill>
              </a:rPr>
              <a:t>Additional examples?</a:t>
            </a:r>
          </a:p>
        </p:txBody>
      </p:sp>
      <p:pic>
        <p:nvPicPr>
          <p:cNvPr id="4" name="Picture 3" descr="A picture containing animal&#10;&#10;Description automatically generated">
            <a:extLst>
              <a:ext uri="{FF2B5EF4-FFF2-40B4-BE49-F238E27FC236}">
                <a16:creationId xmlns:a16="http://schemas.microsoft.com/office/drawing/2014/main" id="{85C099EF-8B75-44E9-AE59-99625781B79E}"/>
              </a:ext>
            </a:extLst>
          </p:cNvPr>
          <p:cNvPicPr>
            <a:picLocks noChangeAspect="1"/>
          </p:cNvPicPr>
          <p:nvPr/>
        </p:nvPicPr>
        <p:blipFill rotWithShape="1">
          <a:blip r:embed="rId3">
            <a:extLst>
              <a:ext uri="{28A0092B-C50C-407E-A947-70E740481C1C}">
                <a14:useLocalDpi xmlns:a14="http://schemas.microsoft.com/office/drawing/2010/main" val="0"/>
              </a:ext>
            </a:extLst>
          </a:blip>
          <a:srcRect b="17194"/>
          <a:stretch/>
        </p:blipFill>
        <p:spPr>
          <a:xfrm>
            <a:off x="2150967" y="4418155"/>
            <a:ext cx="4842063" cy="1982645"/>
          </a:xfrm>
          <a:prstGeom prst="rect">
            <a:avLst/>
          </a:prstGeom>
        </p:spPr>
      </p:pic>
    </p:spTree>
    <p:extLst>
      <p:ext uri="{BB962C8B-B14F-4D97-AF65-F5344CB8AC3E}">
        <p14:creationId xmlns:p14="http://schemas.microsoft.com/office/powerpoint/2010/main" val="224274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A452EC-A515-46C7-91EB-CD0E746345EC}"/>
              </a:ext>
            </a:extLst>
          </p:cNvPr>
          <p:cNvSpPr>
            <a:spLocks noGrp="1"/>
          </p:cNvSpPr>
          <p:nvPr>
            <p:ph type="body" sz="quarter" idx="17"/>
          </p:nvPr>
        </p:nvSpPr>
        <p:spPr/>
        <p:txBody>
          <a:bodyPr/>
          <a:lstStyle/>
          <a:p>
            <a:r>
              <a:rPr lang="en-US"/>
              <a:t>Norms for Behavior</a:t>
            </a:r>
          </a:p>
        </p:txBody>
      </p:sp>
      <p:sp>
        <p:nvSpPr>
          <p:cNvPr id="130" name="Content Placeholder 5">
            <a:extLst>
              <a:ext uri="{FF2B5EF4-FFF2-40B4-BE49-F238E27FC236}">
                <a16:creationId xmlns:a16="http://schemas.microsoft.com/office/drawing/2014/main" id="{F4773D39-884E-41D6-808C-FFEE03E39255}"/>
              </a:ext>
            </a:extLst>
          </p:cNvPr>
          <p:cNvSpPr txBox="1">
            <a:spLocks/>
          </p:cNvSpPr>
          <p:nvPr/>
        </p:nvSpPr>
        <p:spPr>
          <a:xfrm>
            <a:off x="272716" y="1587860"/>
            <a:ext cx="5975684" cy="41271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solidFill>
                  <a:schemeClr val="accent2"/>
                </a:solidFill>
              </a:rPr>
              <a:t>Relationship</a:t>
            </a:r>
            <a:r>
              <a:rPr lang="en-US" sz="2800"/>
              <a:t> norm examples:</a:t>
            </a:r>
          </a:p>
          <a:p>
            <a:r>
              <a:rPr lang="en-US" sz="2800"/>
              <a:t>Trust and encourage one another</a:t>
            </a:r>
          </a:p>
          <a:p>
            <a:r>
              <a:rPr lang="en-US" sz="2800"/>
              <a:t>Practice humility</a:t>
            </a:r>
          </a:p>
          <a:p>
            <a:r>
              <a:rPr lang="en-US" sz="2800"/>
              <a:t>Confront others when they do not adhere to group norms</a:t>
            </a:r>
          </a:p>
          <a:p>
            <a:r>
              <a:rPr lang="en-US" sz="2800"/>
              <a:t>Be friendly and collegial</a:t>
            </a:r>
          </a:p>
          <a:p>
            <a:r>
              <a:rPr lang="en-US" sz="2800"/>
              <a:t>Use humor to lighten the mood</a:t>
            </a:r>
          </a:p>
          <a:p>
            <a:r>
              <a:rPr lang="en-US" sz="2800"/>
              <a:t>Assume positive intent</a:t>
            </a:r>
          </a:p>
          <a:p>
            <a:pPr marL="0" indent="0">
              <a:buNone/>
            </a:pPr>
            <a:endParaRPr lang="en-US" sz="2800"/>
          </a:p>
          <a:p>
            <a:endParaRPr lang="en-US" sz="4000"/>
          </a:p>
        </p:txBody>
      </p:sp>
      <p:sp>
        <p:nvSpPr>
          <p:cNvPr id="66" name="TextBox 65">
            <a:extLst>
              <a:ext uri="{FF2B5EF4-FFF2-40B4-BE49-F238E27FC236}">
                <a16:creationId xmlns:a16="http://schemas.microsoft.com/office/drawing/2014/main" id="{980C5538-9560-4A0C-83B4-E63FEEAB9A1E}"/>
              </a:ext>
            </a:extLst>
          </p:cNvPr>
          <p:cNvSpPr txBox="1"/>
          <p:nvPr/>
        </p:nvSpPr>
        <p:spPr>
          <a:xfrm>
            <a:off x="3099004" y="5718471"/>
            <a:ext cx="2945991" cy="461665"/>
          </a:xfrm>
          <a:prstGeom prst="rect">
            <a:avLst/>
          </a:prstGeom>
          <a:noFill/>
        </p:spPr>
        <p:txBody>
          <a:bodyPr wrap="square" rtlCol="0">
            <a:spAutoFit/>
          </a:bodyPr>
          <a:lstStyle/>
          <a:p>
            <a:r>
              <a:rPr lang="en-US" sz="2400" b="1" i="1">
                <a:solidFill>
                  <a:schemeClr val="accent2"/>
                </a:solidFill>
              </a:rPr>
              <a:t>Additional examples?</a:t>
            </a:r>
          </a:p>
        </p:txBody>
      </p:sp>
      <p:pic>
        <p:nvPicPr>
          <p:cNvPr id="4" name="Picture 3">
            <a:extLst>
              <a:ext uri="{FF2B5EF4-FFF2-40B4-BE49-F238E27FC236}">
                <a16:creationId xmlns:a16="http://schemas.microsoft.com/office/drawing/2014/main" id="{BCAFBE37-A597-401A-A0B2-6E5F59E389B9}"/>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5631255" y="2118511"/>
            <a:ext cx="3512745" cy="3512745"/>
          </a:xfrm>
          <a:prstGeom prst="rect">
            <a:avLst/>
          </a:prstGeom>
        </p:spPr>
      </p:pic>
    </p:spTree>
    <p:extLst>
      <p:ext uri="{BB962C8B-B14F-4D97-AF65-F5344CB8AC3E}">
        <p14:creationId xmlns:p14="http://schemas.microsoft.com/office/powerpoint/2010/main" val="91852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1FD515-D698-45DF-A14F-8EBEEB2DD7DD}"/>
              </a:ext>
            </a:extLst>
          </p:cNvPr>
          <p:cNvSpPr>
            <a:spLocks noGrp="1"/>
          </p:cNvSpPr>
          <p:nvPr>
            <p:ph type="body" sz="quarter" idx="17"/>
          </p:nvPr>
        </p:nvSpPr>
        <p:spPr/>
        <p:txBody>
          <a:bodyPr/>
          <a:lstStyle/>
          <a:p>
            <a:r>
              <a:rPr lang="en-US"/>
              <a:t>Norms for Behavior</a:t>
            </a:r>
          </a:p>
        </p:txBody>
      </p:sp>
      <p:sp>
        <p:nvSpPr>
          <p:cNvPr id="4" name="Content Placeholder 5">
            <a:extLst>
              <a:ext uri="{FF2B5EF4-FFF2-40B4-BE49-F238E27FC236}">
                <a16:creationId xmlns:a16="http://schemas.microsoft.com/office/drawing/2014/main" id="{0CD5208D-646E-4D60-892E-23192AD64AAE}"/>
              </a:ext>
            </a:extLst>
          </p:cNvPr>
          <p:cNvSpPr>
            <a:spLocks noGrp="1"/>
          </p:cNvSpPr>
          <p:nvPr>
            <p:ph idx="1"/>
          </p:nvPr>
        </p:nvSpPr>
        <p:spPr>
          <a:xfrm>
            <a:off x="457200" y="1523999"/>
            <a:ext cx="8382000" cy="4800601"/>
          </a:xfrm>
        </p:spPr>
        <p:txBody>
          <a:bodyPr>
            <a:normAutofit/>
          </a:bodyPr>
          <a:lstStyle/>
          <a:p>
            <a:pPr marL="0" indent="0">
              <a:buNone/>
            </a:pPr>
            <a:r>
              <a:rPr lang="en-US" b="1">
                <a:solidFill>
                  <a:schemeClr val="accent2"/>
                </a:solidFill>
              </a:rPr>
              <a:t>Challenges or disagreements </a:t>
            </a:r>
            <a:r>
              <a:rPr lang="en-US"/>
              <a:t>norm examples</a:t>
            </a:r>
            <a:r>
              <a:rPr lang="en-US" sz="2800"/>
              <a:t>:</a:t>
            </a:r>
          </a:p>
          <a:p>
            <a:r>
              <a:rPr lang="en-US" sz="2800"/>
              <a:t>Maintain confidentiality</a:t>
            </a:r>
          </a:p>
          <a:p>
            <a:r>
              <a:rPr lang="en-US" sz="2800"/>
              <a:t>Be transparent</a:t>
            </a:r>
          </a:p>
          <a:p>
            <a:r>
              <a:rPr lang="en-US" sz="2800"/>
              <a:t>Speak the truth</a:t>
            </a:r>
          </a:p>
          <a:p>
            <a:r>
              <a:rPr lang="en-US" sz="2800"/>
              <a:t>Be open-minded</a:t>
            </a:r>
          </a:p>
          <a:p>
            <a:r>
              <a:rPr lang="en-US" sz="2800"/>
              <a:t>Assume best intentions</a:t>
            </a:r>
          </a:p>
          <a:p>
            <a:r>
              <a:rPr lang="en-US" sz="2800"/>
              <a:t>Develop alternative solutions to problems</a:t>
            </a:r>
          </a:p>
          <a:p>
            <a:r>
              <a:rPr lang="en-US" sz="2800"/>
              <a:t>Offer solutions when presenting a problem</a:t>
            </a:r>
          </a:p>
          <a:p>
            <a:pPr marL="0" indent="0">
              <a:buNone/>
            </a:pPr>
            <a:endParaRPr lang="en-US" sz="4000"/>
          </a:p>
          <a:p>
            <a:pPr lvl="0"/>
            <a:endParaRPr lang="en-US" sz="4000"/>
          </a:p>
        </p:txBody>
      </p:sp>
      <p:sp>
        <p:nvSpPr>
          <p:cNvPr id="5" name="TextBox 4">
            <a:extLst>
              <a:ext uri="{FF2B5EF4-FFF2-40B4-BE49-F238E27FC236}">
                <a16:creationId xmlns:a16="http://schemas.microsoft.com/office/drawing/2014/main" id="{EEFD91AA-549C-4880-8AD4-B3C582C7B388}"/>
              </a:ext>
            </a:extLst>
          </p:cNvPr>
          <p:cNvSpPr txBox="1"/>
          <p:nvPr/>
        </p:nvSpPr>
        <p:spPr>
          <a:xfrm>
            <a:off x="3099004" y="5601452"/>
            <a:ext cx="2945991" cy="461665"/>
          </a:xfrm>
          <a:prstGeom prst="rect">
            <a:avLst/>
          </a:prstGeom>
          <a:noFill/>
        </p:spPr>
        <p:txBody>
          <a:bodyPr wrap="square" rtlCol="0">
            <a:spAutoFit/>
          </a:bodyPr>
          <a:lstStyle/>
          <a:p>
            <a:r>
              <a:rPr lang="en-US" sz="2400" b="1" i="1">
                <a:solidFill>
                  <a:schemeClr val="accent2"/>
                </a:solidFill>
              </a:rPr>
              <a:t>Additional examples?</a:t>
            </a:r>
          </a:p>
        </p:txBody>
      </p:sp>
      <p:pic>
        <p:nvPicPr>
          <p:cNvPr id="2050" name="Picture 2" descr="Related image">
            <a:extLst>
              <a:ext uri="{FF2B5EF4-FFF2-40B4-BE49-F238E27FC236}">
                <a16:creationId xmlns:a16="http://schemas.microsoft.com/office/drawing/2014/main" id="{5FDF4923-CBE4-4F8D-8B0B-F511EA1B0B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26" b="23949"/>
          <a:stretch/>
        </p:blipFill>
        <p:spPr bwMode="auto">
          <a:xfrm>
            <a:off x="4549139" y="2108751"/>
            <a:ext cx="4594861" cy="218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92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2A98A3-2F83-4D76-87D6-861392849898}"/>
              </a:ext>
            </a:extLst>
          </p:cNvPr>
          <p:cNvSpPr>
            <a:spLocks noGrp="1"/>
          </p:cNvSpPr>
          <p:nvPr>
            <p:ph type="body" sz="quarter" idx="17"/>
          </p:nvPr>
        </p:nvSpPr>
        <p:spPr/>
        <p:txBody>
          <a:bodyPr/>
          <a:lstStyle/>
          <a:p>
            <a:r>
              <a:rPr lang="en-US"/>
              <a:t>Norms for Behavior</a:t>
            </a:r>
          </a:p>
        </p:txBody>
      </p:sp>
      <p:sp>
        <p:nvSpPr>
          <p:cNvPr id="4" name="Content Placeholder 5">
            <a:extLst>
              <a:ext uri="{FF2B5EF4-FFF2-40B4-BE49-F238E27FC236}">
                <a16:creationId xmlns:a16="http://schemas.microsoft.com/office/drawing/2014/main" id="{029E83D9-3491-4789-B9C9-62A192BC0678}"/>
              </a:ext>
            </a:extLst>
          </p:cNvPr>
          <p:cNvSpPr>
            <a:spLocks noGrp="1"/>
          </p:cNvSpPr>
          <p:nvPr>
            <p:ph idx="1"/>
          </p:nvPr>
        </p:nvSpPr>
        <p:spPr>
          <a:xfrm>
            <a:off x="381000" y="1570456"/>
            <a:ext cx="6388100" cy="2836444"/>
          </a:xfrm>
          <a:solidFill>
            <a:schemeClr val="bg1"/>
          </a:solidFill>
        </p:spPr>
        <p:txBody>
          <a:bodyPr>
            <a:normAutofit/>
          </a:bodyPr>
          <a:lstStyle/>
          <a:p>
            <a:pPr marL="0" indent="0">
              <a:buNone/>
            </a:pPr>
            <a:r>
              <a:rPr lang="en-US" b="1">
                <a:solidFill>
                  <a:schemeClr val="accent2"/>
                </a:solidFill>
              </a:rPr>
              <a:t>Celebration</a:t>
            </a:r>
            <a:r>
              <a:rPr lang="en-US" sz="2800"/>
              <a:t> norm examples:</a:t>
            </a:r>
          </a:p>
          <a:p>
            <a:r>
              <a:rPr lang="en-US" sz="2800"/>
              <a:t>Celebrate accomplishments big and small</a:t>
            </a:r>
          </a:p>
          <a:p>
            <a:r>
              <a:rPr lang="en-US" sz="2800"/>
              <a:t>Recognize the contributions of others</a:t>
            </a:r>
          </a:p>
          <a:p>
            <a:r>
              <a:rPr lang="en-US" sz="2800"/>
              <a:t>Welcome different viewpoints</a:t>
            </a:r>
          </a:p>
          <a:p>
            <a:r>
              <a:rPr lang="en-US" sz="2800"/>
              <a:t>Do everything with enthusiasm</a:t>
            </a:r>
          </a:p>
        </p:txBody>
      </p:sp>
      <p:sp>
        <p:nvSpPr>
          <p:cNvPr id="5" name="TextBox 4">
            <a:extLst>
              <a:ext uri="{FF2B5EF4-FFF2-40B4-BE49-F238E27FC236}">
                <a16:creationId xmlns:a16="http://schemas.microsoft.com/office/drawing/2014/main" id="{0248A22C-BAF1-4AE0-9CBF-B5AEA7FFFC9A}"/>
              </a:ext>
            </a:extLst>
          </p:cNvPr>
          <p:cNvSpPr txBox="1"/>
          <p:nvPr/>
        </p:nvSpPr>
        <p:spPr>
          <a:xfrm>
            <a:off x="3099004" y="5601452"/>
            <a:ext cx="2945991" cy="461665"/>
          </a:xfrm>
          <a:prstGeom prst="rect">
            <a:avLst/>
          </a:prstGeom>
          <a:noFill/>
        </p:spPr>
        <p:txBody>
          <a:bodyPr wrap="square" rtlCol="0">
            <a:spAutoFit/>
          </a:bodyPr>
          <a:lstStyle/>
          <a:p>
            <a:r>
              <a:rPr lang="en-US" sz="2400" b="1" i="1">
                <a:solidFill>
                  <a:schemeClr val="accent2"/>
                </a:solidFill>
              </a:rPr>
              <a:t>Additional examples?</a:t>
            </a:r>
          </a:p>
        </p:txBody>
      </p:sp>
      <p:pic>
        <p:nvPicPr>
          <p:cNvPr id="9" name="Picture 8" descr="A close up of a sign&#10;&#10;Description automatically generated">
            <a:extLst>
              <a:ext uri="{FF2B5EF4-FFF2-40B4-BE49-F238E27FC236}">
                <a16:creationId xmlns:a16="http://schemas.microsoft.com/office/drawing/2014/main" id="{92A23372-3DB9-4346-80EC-FD29DFD9A806}"/>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flipH="1">
            <a:off x="5464629" y="2988678"/>
            <a:ext cx="3173186" cy="3173186"/>
          </a:xfrm>
          <a:prstGeom prst="rect">
            <a:avLst/>
          </a:prstGeom>
        </p:spPr>
      </p:pic>
    </p:spTree>
    <p:extLst>
      <p:ext uri="{BB962C8B-B14F-4D97-AF65-F5344CB8AC3E}">
        <p14:creationId xmlns:p14="http://schemas.microsoft.com/office/powerpoint/2010/main" val="121153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FA0B6-CE29-43A8-B6E5-8448D478396E}"/>
              </a:ext>
            </a:extLst>
          </p:cNvPr>
          <p:cNvSpPr>
            <a:spLocks noGrp="1"/>
          </p:cNvSpPr>
          <p:nvPr>
            <p:ph type="body" sz="quarter" idx="17"/>
          </p:nvPr>
        </p:nvSpPr>
        <p:spPr/>
        <p:txBody>
          <a:bodyPr/>
          <a:lstStyle/>
          <a:p>
            <a:r>
              <a:rPr lang="en-US"/>
              <a:t>Launch and Lead</a:t>
            </a:r>
          </a:p>
        </p:txBody>
      </p:sp>
      <p:sp>
        <p:nvSpPr>
          <p:cNvPr id="3" name="Rectangle 2">
            <a:extLst>
              <a:ext uri="{FF2B5EF4-FFF2-40B4-BE49-F238E27FC236}">
                <a16:creationId xmlns:a16="http://schemas.microsoft.com/office/drawing/2014/main" id="{436A4845-12C3-4FDD-8E37-ECD309BB02D6}"/>
              </a:ext>
            </a:extLst>
          </p:cNvPr>
          <p:cNvSpPr/>
          <p:nvPr/>
        </p:nvSpPr>
        <p:spPr>
          <a:xfrm>
            <a:off x="1290181" y="1615068"/>
            <a:ext cx="3181611" cy="1766170"/>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Set team vision and goals</a:t>
            </a:r>
          </a:p>
        </p:txBody>
      </p:sp>
      <p:sp>
        <p:nvSpPr>
          <p:cNvPr id="4" name="Rectangle 3">
            <a:extLst>
              <a:ext uri="{FF2B5EF4-FFF2-40B4-BE49-F238E27FC236}">
                <a16:creationId xmlns:a16="http://schemas.microsoft.com/office/drawing/2014/main" id="{EAAB119E-C6FA-4A19-86EF-A1B9D1D497A9}"/>
              </a:ext>
            </a:extLst>
          </p:cNvPr>
          <p:cNvSpPr/>
          <p:nvPr/>
        </p:nvSpPr>
        <p:spPr>
          <a:xfrm>
            <a:off x="1290181" y="3625497"/>
            <a:ext cx="3181611" cy="1766170"/>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Organize team work processes</a:t>
            </a:r>
          </a:p>
        </p:txBody>
      </p:sp>
      <p:sp>
        <p:nvSpPr>
          <p:cNvPr id="5" name="Rectangle 4">
            <a:extLst>
              <a:ext uri="{FF2B5EF4-FFF2-40B4-BE49-F238E27FC236}">
                <a16:creationId xmlns:a16="http://schemas.microsoft.com/office/drawing/2014/main" id="{E96E404D-EAC9-49A5-A946-20219D04367A}"/>
              </a:ext>
            </a:extLst>
          </p:cNvPr>
          <p:cNvSpPr/>
          <p:nvPr/>
        </p:nvSpPr>
        <p:spPr>
          <a:xfrm>
            <a:off x="4722313" y="1615068"/>
            <a:ext cx="3181611" cy="1766170"/>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Clarify team roles</a:t>
            </a:r>
          </a:p>
        </p:txBody>
      </p:sp>
      <p:sp>
        <p:nvSpPr>
          <p:cNvPr id="6" name="Rectangle 5">
            <a:extLst>
              <a:ext uri="{FF2B5EF4-FFF2-40B4-BE49-F238E27FC236}">
                <a16:creationId xmlns:a16="http://schemas.microsoft.com/office/drawing/2014/main" id="{0CA9CCF4-DA11-4B84-8636-7188550BCBBB}"/>
              </a:ext>
            </a:extLst>
          </p:cNvPr>
          <p:cNvSpPr/>
          <p:nvPr/>
        </p:nvSpPr>
        <p:spPr>
          <a:xfrm>
            <a:off x="4722313" y="3625497"/>
            <a:ext cx="3181611" cy="17661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Establish working styles</a:t>
            </a:r>
            <a:endParaRPr lang="en-US" sz="4000"/>
          </a:p>
        </p:txBody>
      </p:sp>
      <p:sp>
        <p:nvSpPr>
          <p:cNvPr id="9" name="L-Shape 8">
            <a:extLst>
              <a:ext uri="{FF2B5EF4-FFF2-40B4-BE49-F238E27FC236}">
                <a16:creationId xmlns:a16="http://schemas.microsoft.com/office/drawing/2014/main" id="{59C4F029-5879-49B0-9D5A-CDA2A89B7796}"/>
              </a:ext>
            </a:extLst>
          </p:cNvPr>
          <p:cNvSpPr/>
          <p:nvPr/>
        </p:nvSpPr>
        <p:spPr>
          <a:xfrm flipV="1">
            <a:off x="543339" y="1308652"/>
            <a:ext cx="7360585" cy="4240695"/>
          </a:xfrm>
          <a:prstGeom prst="corner">
            <a:avLst>
              <a:gd name="adj1" fmla="val 50000"/>
              <a:gd name="adj2" fmla="val 93810"/>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08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0A2913-AC11-40BE-940C-70D5E7842413}"/>
              </a:ext>
            </a:extLst>
          </p:cNvPr>
          <p:cNvSpPr>
            <a:spLocks noGrp="1"/>
          </p:cNvSpPr>
          <p:nvPr>
            <p:ph type="body" sz="quarter" idx="17"/>
          </p:nvPr>
        </p:nvSpPr>
        <p:spPr>
          <a:xfrm>
            <a:off x="1" y="369895"/>
            <a:ext cx="9144000" cy="769440"/>
          </a:xfrm>
        </p:spPr>
        <p:txBody>
          <a:bodyPr/>
          <a:lstStyle/>
          <a:p>
            <a:r>
              <a:rPr lang="en-US"/>
              <a:t>Establish Working Styles</a:t>
            </a:r>
          </a:p>
        </p:txBody>
      </p:sp>
      <p:sp>
        <p:nvSpPr>
          <p:cNvPr id="3" name="Rectangle 2">
            <a:extLst>
              <a:ext uri="{FF2B5EF4-FFF2-40B4-BE49-F238E27FC236}">
                <a16:creationId xmlns:a16="http://schemas.microsoft.com/office/drawing/2014/main" id="{C6883929-E787-41D8-B6EC-18241C7B7111}"/>
              </a:ext>
            </a:extLst>
          </p:cNvPr>
          <p:cNvSpPr/>
          <p:nvPr/>
        </p:nvSpPr>
        <p:spPr>
          <a:xfrm>
            <a:off x="0" y="1351750"/>
            <a:ext cx="9144000" cy="853133"/>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2400">
                <a:solidFill>
                  <a:sysClr val="windowText" lastClr="000000"/>
                </a:solidFill>
              </a:rPr>
              <a:t>Take time to learn as much as possible about how your</a:t>
            </a:r>
            <a:r>
              <a:rPr lang="en-US" sz="2400" b="1">
                <a:solidFill>
                  <a:sysClr val="windowText" lastClr="000000"/>
                </a:solidFill>
              </a:rPr>
              <a:t> team members work best</a:t>
            </a:r>
            <a:r>
              <a:rPr lang="en-US" sz="2400">
                <a:solidFill>
                  <a:sysClr val="windowText" lastClr="000000"/>
                </a:solidFill>
              </a:rPr>
              <a:t>.</a:t>
            </a:r>
          </a:p>
        </p:txBody>
      </p:sp>
      <p:pic>
        <p:nvPicPr>
          <p:cNvPr id="4" name="Picture 3" descr="A close up of a logo&#10;&#10;Description automatically generated">
            <a:extLst>
              <a:ext uri="{FF2B5EF4-FFF2-40B4-BE49-F238E27FC236}">
                <a16:creationId xmlns:a16="http://schemas.microsoft.com/office/drawing/2014/main" id="{E7F19D17-4CF8-4804-A12E-35E7C4905604}"/>
              </a:ext>
            </a:extLst>
          </p:cNvPr>
          <p:cNvPicPr>
            <a:picLocks noChangeAspect="1"/>
          </p:cNvPicPr>
          <p:nvPr/>
        </p:nvPicPr>
        <p:blipFill rotWithShape="1">
          <a:blip r:embed="rId3">
            <a:extLst>
              <a:ext uri="{28A0092B-C50C-407E-A947-70E740481C1C}">
                <a14:useLocalDpi xmlns:a14="http://schemas.microsoft.com/office/drawing/2010/main" val="0"/>
              </a:ext>
            </a:extLst>
          </a:blip>
          <a:srcRect l="24286" t="20476" r="21905" b="33572"/>
          <a:stretch/>
        </p:blipFill>
        <p:spPr>
          <a:xfrm>
            <a:off x="310243" y="2103826"/>
            <a:ext cx="1625244" cy="1387929"/>
          </a:xfrm>
          <a:prstGeom prst="rect">
            <a:avLst/>
          </a:prstGeom>
        </p:spPr>
      </p:pic>
      <p:sp>
        <p:nvSpPr>
          <p:cNvPr id="5" name="Rectangle 4">
            <a:extLst>
              <a:ext uri="{FF2B5EF4-FFF2-40B4-BE49-F238E27FC236}">
                <a16:creationId xmlns:a16="http://schemas.microsoft.com/office/drawing/2014/main" id="{2AB00902-C80A-4316-8153-F536003DE500}"/>
              </a:ext>
            </a:extLst>
          </p:cNvPr>
          <p:cNvSpPr/>
          <p:nvPr/>
        </p:nvSpPr>
        <p:spPr>
          <a:xfrm>
            <a:off x="1935486" y="2417298"/>
            <a:ext cx="7077885" cy="3323987"/>
          </a:xfrm>
          <a:prstGeom prst="rect">
            <a:avLst/>
          </a:prstGeom>
        </p:spPr>
        <p:txBody>
          <a:bodyPr wrap="square">
            <a:spAutoFit/>
          </a:bodyPr>
          <a:lstStyle/>
          <a:p>
            <a:r>
              <a:rPr lang="en-US" sz="2000"/>
              <a:t>At the beginning of the year, I met with each one of my teachers one-on-one to figure out what kind of coaching style works best for them. </a:t>
            </a:r>
          </a:p>
          <a:p>
            <a:endParaRPr lang="en-US" sz="1000"/>
          </a:p>
          <a:p>
            <a:r>
              <a:rPr lang="en-US" sz="2000"/>
              <a:t>“Some teachers like to receive immediate feedback by a sticky note on their keyboard; some teachers like me to come up to them and talk to them before I leave to get that confirmation that things are going well. Some teachers would rather an email so that they can get it later on. So just figuring out how they like to be communicated with, how they like to work with other people were some of the key things I did.” – </a:t>
            </a:r>
            <a:r>
              <a:rPr lang="en-US" b="1" i="1"/>
              <a:t>MCL Adrienne </a:t>
            </a:r>
            <a:r>
              <a:rPr lang="en-US" b="1" i="1" err="1"/>
              <a:t>Ciccarello</a:t>
            </a:r>
            <a:r>
              <a:rPr lang="en-US" b="1" i="1"/>
              <a:t> </a:t>
            </a:r>
          </a:p>
        </p:txBody>
      </p:sp>
      <p:sp>
        <p:nvSpPr>
          <p:cNvPr id="6" name="TextBox 5">
            <a:extLst>
              <a:ext uri="{FF2B5EF4-FFF2-40B4-BE49-F238E27FC236}">
                <a16:creationId xmlns:a16="http://schemas.microsoft.com/office/drawing/2014/main" id="{B437DC6B-0FBB-4F2D-B97E-F117458C7948}"/>
              </a:ext>
            </a:extLst>
          </p:cNvPr>
          <p:cNvSpPr txBox="1"/>
          <p:nvPr/>
        </p:nvSpPr>
        <p:spPr>
          <a:xfrm>
            <a:off x="960782" y="5619197"/>
            <a:ext cx="8183218" cy="830997"/>
          </a:xfrm>
          <a:prstGeom prst="rect">
            <a:avLst/>
          </a:prstGeom>
          <a:noFill/>
        </p:spPr>
        <p:txBody>
          <a:bodyPr wrap="square" rtlCol="0">
            <a:spAutoFit/>
          </a:bodyPr>
          <a:lstStyle/>
          <a:p>
            <a:pPr algn="ctr"/>
            <a:r>
              <a:rPr lang="en-US" sz="2400" b="1" i="1">
                <a:solidFill>
                  <a:schemeClr val="accent2"/>
                </a:solidFill>
              </a:rPr>
              <a:t>What would you want to learn</a:t>
            </a:r>
          </a:p>
          <a:p>
            <a:pPr algn="ctr"/>
            <a:r>
              <a:rPr lang="en-US" sz="2400" b="1" i="1">
                <a:solidFill>
                  <a:schemeClr val="accent2"/>
                </a:solidFill>
              </a:rPr>
              <a:t>about your team teachers’ working styles?</a:t>
            </a:r>
          </a:p>
        </p:txBody>
      </p:sp>
    </p:spTree>
    <p:extLst>
      <p:ext uri="{BB962C8B-B14F-4D97-AF65-F5344CB8AC3E}">
        <p14:creationId xmlns:p14="http://schemas.microsoft.com/office/powerpoint/2010/main" val="44549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C5B018-6D0E-46C8-8CC1-678114F108F4}"/>
              </a:ext>
            </a:extLst>
          </p:cNvPr>
          <p:cNvSpPr>
            <a:spLocks noGrp="1"/>
          </p:cNvSpPr>
          <p:nvPr>
            <p:ph type="body" sz="quarter" idx="17"/>
          </p:nvPr>
        </p:nvSpPr>
        <p:spPr/>
        <p:txBody>
          <a:bodyPr/>
          <a:lstStyle/>
          <a:p>
            <a:r>
              <a:rPr lang="en-US"/>
              <a:t>Hopes and Fears Reflection</a:t>
            </a:r>
          </a:p>
        </p:txBody>
      </p:sp>
      <p:sp>
        <p:nvSpPr>
          <p:cNvPr id="7" name="Content Placeholder 2">
            <a:extLst>
              <a:ext uri="{FF2B5EF4-FFF2-40B4-BE49-F238E27FC236}">
                <a16:creationId xmlns:a16="http://schemas.microsoft.com/office/drawing/2014/main" id="{D6200FCD-53E5-4021-893E-FCC7EF0DB3D2}"/>
              </a:ext>
            </a:extLst>
          </p:cNvPr>
          <p:cNvSpPr txBox="1">
            <a:spLocks/>
          </p:cNvSpPr>
          <p:nvPr/>
        </p:nvSpPr>
        <p:spPr>
          <a:xfrm>
            <a:off x="659997" y="2563586"/>
            <a:ext cx="4599181" cy="32373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a:t>Reflect on the fears that you raised at the beginning of the session. </a:t>
            </a:r>
          </a:p>
          <a:p>
            <a:pPr marL="0" indent="0">
              <a:buNone/>
            </a:pPr>
            <a:endParaRPr lang="en-US" sz="1200"/>
          </a:p>
          <a:p>
            <a:pPr marL="0" indent="0">
              <a:buNone/>
            </a:pPr>
            <a:r>
              <a:rPr lang="en-US" sz="2800"/>
              <a:t>Have any of these fears have been addressed by the eight steps?</a:t>
            </a:r>
          </a:p>
        </p:txBody>
      </p:sp>
      <p:grpSp>
        <p:nvGrpSpPr>
          <p:cNvPr id="2" name="Group 1">
            <a:extLst>
              <a:ext uri="{FF2B5EF4-FFF2-40B4-BE49-F238E27FC236}">
                <a16:creationId xmlns:a16="http://schemas.microsoft.com/office/drawing/2014/main" id="{6CDDC376-9611-42B9-BD3F-ACA9BDDF5D41}"/>
              </a:ext>
            </a:extLst>
          </p:cNvPr>
          <p:cNvGrpSpPr/>
          <p:nvPr/>
        </p:nvGrpSpPr>
        <p:grpSpPr>
          <a:xfrm>
            <a:off x="5899821" y="2417298"/>
            <a:ext cx="2993456" cy="3383629"/>
            <a:chOff x="5464307" y="1793355"/>
            <a:chExt cx="2871833" cy="3448652"/>
          </a:xfrm>
        </p:grpSpPr>
        <p:pic>
          <p:nvPicPr>
            <p:cNvPr id="6" name="Picture 2" descr="Image result for sticky notes black and white">
              <a:extLst>
                <a:ext uri="{FF2B5EF4-FFF2-40B4-BE49-F238E27FC236}">
                  <a16:creationId xmlns:a16="http://schemas.microsoft.com/office/drawing/2014/main" id="{81C3650E-5044-4176-A7A8-7E6B0EB79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426" y="1793355"/>
              <a:ext cx="1642605" cy="16356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sticky notes black and white">
              <a:extLst>
                <a:ext uri="{FF2B5EF4-FFF2-40B4-BE49-F238E27FC236}">
                  <a16:creationId xmlns:a16="http://schemas.microsoft.com/office/drawing/2014/main" id="{45B00B1E-C150-44E5-B6A2-1A1C732EF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3535" y="2611177"/>
              <a:ext cx="1642605" cy="16356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sticky notes black and white">
              <a:extLst>
                <a:ext uri="{FF2B5EF4-FFF2-40B4-BE49-F238E27FC236}">
                  <a16:creationId xmlns:a16="http://schemas.microsoft.com/office/drawing/2014/main" id="{FCDC6B72-0655-4785-8FED-9E0F7E0AB5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307" y="3606362"/>
              <a:ext cx="1642605" cy="163564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a:extLst>
              <a:ext uri="{FF2B5EF4-FFF2-40B4-BE49-F238E27FC236}">
                <a16:creationId xmlns:a16="http://schemas.microsoft.com/office/drawing/2014/main" id="{34CF76CB-900F-4CE3-86B0-AB2A56BB65BA}"/>
              </a:ext>
            </a:extLst>
          </p:cNvPr>
          <p:cNvSpPr/>
          <p:nvPr/>
        </p:nvSpPr>
        <p:spPr>
          <a:xfrm>
            <a:off x="0" y="1351750"/>
            <a:ext cx="9144000" cy="853133"/>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ysClr val="windowText" lastClr="000000"/>
                </a:solidFill>
              </a:rPr>
              <a:t>Recall</a:t>
            </a:r>
            <a:r>
              <a:rPr lang="en-US" sz="2400">
                <a:solidFill>
                  <a:sysClr val="windowText" lastClr="000000"/>
                </a:solidFill>
              </a:rPr>
              <a:t>: What is your </a:t>
            </a:r>
            <a:r>
              <a:rPr lang="en-US" sz="2400" b="1">
                <a:solidFill>
                  <a:schemeClr val="tx2"/>
                </a:solidFill>
              </a:rPr>
              <a:t>biggest fear </a:t>
            </a:r>
            <a:r>
              <a:rPr lang="en-US" sz="2400">
                <a:solidFill>
                  <a:sysClr val="windowText" lastClr="000000"/>
                </a:solidFill>
              </a:rPr>
              <a:t>about leading a team?</a:t>
            </a:r>
          </a:p>
        </p:txBody>
      </p:sp>
    </p:spTree>
    <p:extLst>
      <p:ext uri="{BB962C8B-B14F-4D97-AF65-F5344CB8AC3E}">
        <p14:creationId xmlns:p14="http://schemas.microsoft.com/office/powerpoint/2010/main" val="1381505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BA740-A82E-4159-A639-3B1F17D7CBC0}"/>
              </a:ext>
            </a:extLst>
          </p:cNvPr>
          <p:cNvSpPr>
            <a:spLocks noGrp="1"/>
          </p:cNvSpPr>
          <p:nvPr>
            <p:ph type="body" sz="quarter" idx="17"/>
          </p:nvPr>
        </p:nvSpPr>
        <p:spPr/>
        <p:txBody>
          <a:bodyPr/>
          <a:lstStyle/>
          <a:p>
            <a:r>
              <a:rPr lang="en-US"/>
              <a:t>Example of Team Norms</a:t>
            </a:r>
          </a:p>
        </p:txBody>
      </p:sp>
      <p:pic>
        <p:nvPicPr>
          <p:cNvPr id="6" name="Picture 5" descr="A screenshot of a cell phone&#10;&#10;Description automatically generated">
            <a:extLst>
              <a:ext uri="{FF2B5EF4-FFF2-40B4-BE49-F238E27FC236}">
                <a16:creationId xmlns:a16="http://schemas.microsoft.com/office/drawing/2014/main" id="{7513BB7C-182E-4953-A880-4124B0B52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914" y="1229625"/>
            <a:ext cx="5689786" cy="5090327"/>
          </a:xfrm>
          <a:prstGeom prst="rect">
            <a:avLst/>
          </a:prstGeom>
          <a:effectLst>
            <a:outerShdw blurRad="50800" dist="38100" dir="5400000" algn="t" rotWithShape="0">
              <a:prstClr val="black">
                <a:alpha val="40000"/>
              </a:prstClr>
            </a:outerShdw>
          </a:effectLst>
        </p:spPr>
      </p:pic>
      <p:sp>
        <p:nvSpPr>
          <p:cNvPr id="4" name="Oval 3">
            <a:extLst>
              <a:ext uri="{FF2B5EF4-FFF2-40B4-BE49-F238E27FC236}">
                <a16:creationId xmlns:a16="http://schemas.microsoft.com/office/drawing/2014/main" id="{966A6FC5-10C9-431A-A186-242012C239EB}"/>
              </a:ext>
            </a:extLst>
          </p:cNvPr>
          <p:cNvSpPr/>
          <p:nvPr/>
        </p:nvSpPr>
        <p:spPr>
          <a:xfrm>
            <a:off x="7580239" y="261722"/>
            <a:ext cx="1041546" cy="98578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b="1" dirty="0">
                <a:solidFill>
                  <a:schemeClr val="tx1"/>
                </a:solidFill>
              </a:rPr>
              <a:t>See Handout</a:t>
            </a:r>
            <a:endParaRPr lang="en-US" sz="1400" b="1" dirty="0">
              <a:solidFill>
                <a:schemeClr val="tx1"/>
              </a:solidFill>
              <a:highlight>
                <a:srgbClr val="FFFF00"/>
              </a:highlight>
            </a:endParaRPr>
          </a:p>
        </p:txBody>
      </p:sp>
    </p:spTree>
    <p:extLst>
      <p:ext uri="{BB962C8B-B14F-4D97-AF65-F5344CB8AC3E}">
        <p14:creationId xmlns:p14="http://schemas.microsoft.com/office/powerpoint/2010/main" val="1381636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BA740-A82E-4159-A639-3B1F17D7CBC0}"/>
              </a:ext>
            </a:extLst>
          </p:cNvPr>
          <p:cNvSpPr>
            <a:spLocks noGrp="1"/>
          </p:cNvSpPr>
          <p:nvPr>
            <p:ph type="body" sz="quarter" idx="17"/>
          </p:nvPr>
        </p:nvSpPr>
        <p:spPr/>
        <p:txBody>
          <a:bodyPr/>
          <a:lstStyle/>
          <a:p>
            <a:pPr algn="l"/>
            <a:r>
              <a:rPr lang="en-US" sz="3900" dirty="0"/>
              <a:t>     Example Team Meeting Agenda</a:t>
            </a:r>
          </a:p>
        </p:txBody>
      </p:sp>
      <p:pic>
        <p:nvPicPr>
          <p:cNvPr id="6" name="Picture 5" descr="A screenshot of a social media post&#10;&#10;Description automatically generated">
            <a:extLst>
              <a:ext uri="{FF2B5EF4-FFF2-40B4-BE49-F238E27FC236}">
                <a16:creationId xmlns:a16="http://schemas.microsoft.com/office/drawing/2014/main" id="{283F5112-8E80-466A-8681-A1572111C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096" y="1854891"/>
            <a:ext cx="3434235" cy="4446108"/>
          </a:xfrm>
          <a:prstGeom prst="rect">
            <a:avLst/>
          </a:prstGeom>
          <a:effectLst>
            <a:outerShdw blurRad="63500" sx="102000" sy="102000" algn="ctr" rotWithShape="0">
              <a:prstClr val="black">
                <a:alpha val="40000"/>
              </a:prstClr>
            </a:outerShdw>
          </a:effectLst>
        </p:spPr>
      </p:pic>
      <p:pic>
        <p:nvPicPr>
          <p:cNvPr id="9" name="Picture 8" descr="A screenshot of a cell phone&#10;&#10;Description automatically generated">
            <a:extLst>
              <a:ext uri="{FF2B5EF4-FFF2-40B4-BE49-F238E27FC236}">
                <a16:creationId xmlns:a16="http://schemas.microsoft.com/office/drawing/2014/main" id="{20661A85-18E3-40EA-8711-88D612DD24AB}"/>
              </a:ext>
            </a:extLst>
          </p:cNvPr>
          <p:cNvPicPr>
            <a:picLocks noChangeAspect="1"/>
          </p:cNvPicPr>
          <p:nvPr/>
        </p:nvPicPr>
        <p:blipFill rotWithShape="1">
          <a:blip r:embed="rId4">
            <a:extLst>
              <a:ext uri="{28A0092B-C50C-407E-A947-70E740481C1C}">
                <a14:useLocalDpi xmlns:a14="http://schemas.microsoft.com/office/drawing/2010/main" val="0"/>
              </a:ext>
            </a:extLst>
          </a:blip>
          <a:srcRect l="230" t="497" r="1" b="852"/>
          <a:stretch/>
        </p:blipFill>
        <p:spPr>
          <a:xfrm>
            <a:off x="4967671" y="1857015"/>
            <a:ext cx="3444552" cy="4443984"/>
          </a:xfrm>
          <a:prstGeom prst="rect">
            <a:avLst/>
          </a:prstGeom>
          <a:effectLst>
            <a:outerShdw blurRad="63500" sx="102000" sy="102000" algn="ctr" rotWithShape="0">
              <a:prstClr val="black">
                <a:alpha val="40000"/>
              </a:prstClr>
            </a:outerShdw>
          </a:effectLst>
        </p:spPr>
      </p:pic>
      <p:sp>
        <p:nvSpPr>
          <p:cNvPr id="10" name="TextBox 9">
            <a:extLst>
              <a:ext uri="{FF2B5EF4-FFF2-40B4-BE49-F238E27FC236}">
                <a16:creationId xmlns:a16="http://schemas.microsoft.com/office/drawing/2014/main" id="{80182080-AF7E-44C6-8E02-1F5EAD0C3980}"/>
              </a:ext>
            </a:extLst>
          </p:cNvPr>
          <p:cNvSpPr txBox="1"/>
          <p:nvPr/>
        </p:nvSpPr>
        <p:spPr>
          <a:xfrm>
            <a:off x="1479160" y="1393226"/>
            <a:ext cx="1960106" cy="461665"/>
          </a:xfrm>
          <a:prstGeom prst="rect">
            <a:avLst/>
          </a:prstGeom>
          <a:noFill/>
        </p:spPr>
        <p:txBody>
          <a:bodyPr wrap="square" rtlCol="0">
            <a:spAutoFit/>
          </a:bodyPr>
          <a:lstStyle/>
          <a:p>
            <a:r>
              <a:rPr lang="en-US" sz="2400" b="1" i="1">
                <a:solidFill>
                  <a:schemeClr val="accent2"/>
                </a:solidFill>
              </a:rPr>
              <a:t>Data Analysis</a:t>
            </a:r>
          </a:p>
        </p:txBody>
      </p:sp>
      <p:sp>
        <p:nvSpPr>
          <p:cNvPr id="11" name="TextBox 10">
            <a:extLst>
              <a:ext uri="{FF2B5EF4-FFF2-40B4-BE49-F238E27FC236}">
                <a16:creationId xmlns:a16="http://schemas.microsoft.com/office/drawing/2014/main" id="{B9672318-D70F-4DA7-A409-91235B9C8B06}"/>
              </a:ext>
            </a:extLst>
          </p:cNvPr>
          <p:cNvSpPr txBox="1"/>
          <p:nvPr/>
        </p:nvSpPr>
        <p:spPr>
          <a:xfrm>
            <a:off x="5031238" y="1393226"/>
            <a:ext cx="3317417" cy="461665"/>
          </a:xfrm>
          <a:prstGeom prst="rect">
            <a:avLst/>
          </a:prstGeom>
          <a:noFill/>
        </p:spPr>
        <p:txBody>
          <a:bodyPr wrap="square" rtlCol="0">
            <a:spAutoFit/>
          </a:bodyPr>
          <a:lstStyle/>
          <a:p>
            <a:r>
              <a:rPr lang="en-US" sz="2400" b="1" i="1">
                <a:solidFill>
                  <a:schemeClr val="accent2"/>
                </a:solidFill>
              </a:rPr>
              <a:t>Analyzing Student Work</a:t>
            </a:r>
          </a:p>
        </p:txBody>
      </p:sp>
      <p:sp>
        <p:nvSpPr>
          <p:cNvPr id="7" name="Oval 6">
            <a:extLst>
              <a:ext uri="{FF2B5EF4-FFF2-40B4-BE49-F238E27FC236}">
                <a16:creationId xmlns:a16="http://schemas.microsoft.com/office/drawing/2014/main" id="{966A6FC5-10C9-431A-A186-242012C239EB}"/>
              </a:ext>
            </a:extLst>
          </p:cNvPr>
          <p:cNvSpPr/>
          <p:nvPr/>
        </p:nvSpPr>
        <p:spPr>
          <a:xfrm>
            <a:off x="7827882" y="261722"/>
            <a:ext cx="1041546" cy="98578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b="1" dirty="0">
                <a:solidFill>
                  <a:schemeClr val="tx1"/>
                </a:solidFill>
              </a:rPr>
              <a:t>See Handouts</a:t>
            </a:r>
            <a:endParaRPr lang="en-US" sz="1400" b="1" dirty="0">
              <a:solidFill>
                <a:schemeClr val="tx1"/>
              </a:solidFill>
              <a:highlight>
                <a:srgbClr val="FFFF00"/>
              </a:highlight>
            </a:endParaRPr>
          </a:p>
        </p:txBody>
      </p:sp>
    </p:spTree>
    <p:extLst>
      <p:ext uri="{BB962C8B-B14F-4D97-AF65-F5344CB8AC3E}">
        <p14:creationId xmlns:p14="http://schemas.microsoft.com/office/powerpoint/2010/main" val="145815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A9D450-33DB-474D-B0CC-79D1BC0DC4BF}"/>
              </a:ext>
            </a:extLst>
          </p:cNvPr>
          <p:cNvSpPr>
            <a:spLocks noGrp="1"/>
          </p:cNvSpPr>
          <p:nvPr>
            <p:ph type="body" sz="quarter" idx="17"/>
          </p:nvPr>
        </p:nvSpPr>
        <p:spPr/>
        <p:txBody>
          <a:bodyPr/>
          <a:lstStyle/>
          <a:p>
            <a:r>
              <a:rPr lang="en-US" sz="3600"/>
              <a:t>Instructional Leadership and Excellence</a:t>
            </a:r>
          </a:p>
        </p:txBody>
      </p:sp>
      <p:pic>
        <p:nvPicPr>
          <p:cNvPr id="3" name="Picture 2">
            <a:extLst>
              <a:ext uri="{FF2B5EF4-FFF2-40B4-BE49-F238E27FC236}">
                <a16:creationId xmlns:a16="http://schemas.microsoft.com/office/drawing/2014/main" id="{FEBDFDD8-7ABE-42FF-8FF7-8B3B83977AC8}"/>
              </a:ext>
            </a:extLst>
          </p:cNvPr>
          <p:cNvPicPr>
            <a:picLocks noChangeAspect="1"/>
          </p:cNvPicPr>
          <p:nvPr/>
        </p:nvPicPr>
        <p:blipFill>
          <a:blip r:embed="rId3"/>
          <a:stretch>
            <a:fillRect/>
          </a:stretch>
        </p:blipFill>
        <p:spPr>
          <a:xfrm>
            <a:off x="0" y="1297365"/>
            <a:ext cx="9144000" cy="4769708"/>
          </a:xfrm>
          <a:prstGeom prst="rect">
            <a:avLst/>
          </a:prstGeom>
        </p:spPr>
      </p:pic>
      <p:sp>
        <p:nvSpPr>
          <p:cNvPr id="4" name="Rectangle 3">
            <a:extLst>
              <a:ext uri="{FF2B5EF4-FFF2-40B4-BE49-F238E27FC236}">
                <a16:creationId xmlns:a16="http://schemas.microsoft.com/office/drawing/2014/main" id="{1003BA21-C45B-42DA-BE9B-F77F5651009B}"/>
              </a:ext>
            </a:extLst>
          </p:cNvPr>
          <p:cNvSpPr/>
          <p:nvPr/>
        </p:nvSpPr>
        <p:spPr>
          <a:xfrm>
            <a:off x="4572000" y="1297365"/>
            <a:ext cx="4402183" cy="4769708"/>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294CACE1-F7C6-4432-B766-C0F03D6CB333}"/>
              </a:ext>
            </a:extLst>
          </p:cNvPr>
          <p:cNvSpPr/>
          <p:nvPr/>
        </p:nvSpPr>
        <p:spPr>
          <a:xfrm>
            <a:off x="169817" y="2913017"/>
            <a:ext cx="2011680" cy="692332"/>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63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A2D6AF-2A1A-4AC3-9EA8-0814F8381E0D}"/>
              </a:ext>
            </a:extLst>
          </p:cNvPr>
          <p:cNvSpPr>
            <a:spLocks noGrp="1"/>
          </p:cNvSpPr>
          <p:nvPr>
            <p:ph type="body" sz="quarter" idx="17"/>
          </p:nvPr>
        </p:nvSpPr>
        <p:spPr/>
        <p:txBody>
          <a:bodyPr/>
          <a:lstStyle/>
          <a:p>
            <a:r>
              <a:rPr lang="en-US"/>
              <a:t>Work Time</a:t>
            </a:r>
          </a:p>
        </p:txBody>
      </p:sp>
      <p:pic>
        <p:nvPicPr>
          <p:cNvPr id="14" name="Picture 13" descr="A screenshot of a cell phone&#10;&#10;Description automatically generated">
            <a:extLst>
              <a:ext uri="{FF2B5EF4-FFF2-40B4-BE49-F238E27FC236}">
                <a16:creationId xmlns:a16="http://schemas.microsoft.com/office/drawing/2014/main" id="{A5F8C6EF-C67D-4169-B02D-37AA3F2909AB}"/>
              </a:ext>
            </a:extLst>
          </p:cNvPr>
          <p:cNvPicPr>
            <a:picLocks noChangeAspect="1"/>
          </p:cNvPicPr>
          <p:nvPr/>
        </p:nvPicPr>
        <p:blipFill rotWithShape="1">
          <a:blip r:embed="rId3">
            <a:extLst>
              <a:ext uri="{28A0092B-C50C-407E-A947-70E740481C1C}">
                <a14:useLocalDpi xmlns:a14="http://schemas.microsoft.com/office/drawing/2010/main" val="0"/>
              </a:ext>
            </a:extLst>
          </a:blip>
          <a:srcRect t="3547" b="31242"/>
          <a:stretch/>
        </p:blipFill>
        <p:spPr>
          <a:xfrm>
            <a:off x="1000362" y="2331494"/>
            <a:ext cx="7065226" cy="3858291"/>
          </a:xfrm>
          <a:prstGeom prst="rect">
            <a:avLst/>
          </a:prstGeom>
          <a:effectLst>
            <a:outerShdw blurRad="50800" dist="38100" dir="5400000" algn="t" rotWithShape="0">
              <a:prstClr val="black">
                <a:alpha val="40000"/>
              </a:prstClr>
            </a:outerShdw>
          </a:effectLst>
        </p:spPr>
      </p:pic>
      <p:sp>
        <p:nvSpPr>
          <p:cNvPr id="5" name="TextBox 4">
            <a:extLst>
              <a:ext uri="{FF2B5EF4-FFF2-40B4-BE49-F238E27FC236}">
                <a16:creationId xmlns:a16="http://schemas.microsoft.com/office/drawing/2014/main" id="{DA16C112-2D5D-4401-A72E-2D498580B67E}"/>
              </a:ext>
            </a:extLst>
          </p:cNvPr>
          <p:cNvSpPr txBox="1"/>
          <p:nvPr/>
        </p:nvSpPr>
        <p:spPr>
          <a:xfrm>
            <a:off x="-1345" y="1319916"/>
            <a:ext cx="9145345" cy="830997"/>
          </a:xfrm>
          <a:prstGeom prst="rect">
            <a:avLst/>
          </a:prstGeom>
          <a:solidFill>
            <a:schemeClr val="accent3">
              <a:lumMod val="20000"/>
              <a:lumOff val="80000"/>
            </a:schemeClr>
          </a:solidFill>
        </p:spPr>
        <p:txBody>
          <a:bodyPr wrap="square" lIns="274320" rIns="274320" rtlCol="0">
            <a:spAutoFit/>
          </a:bodyPr>
          <a:lstStyle/>
          <a:p>
            <a:r>
              <a:rPr lang="en-US" sz="2400" b="1"/>
              <a:t>Directions</a:t>
            </a:r>
            <a:r>
              <a:rPr lang="en-US" sz="2400"/>
              <a:t>: Draft an agenda for your first norm-setting meeting with your team teachers. </a:t>
            </a:r>
          </a:p>
        </p:txBody>
      </p:sp>
      <p:sp>
        <p:nvSpPr>
          <p:cNvPr id="6" name="Oval 5">
            <a:extLst>
              <a:ext uri="{FF2B5EF4-FFF2-40B4-BE49-F238E27FC236}">
                <a16:creationId xmlns:a16="http://schemas.microsoft.com/office/drawing/2014/main" id="{966A6FC5-10C9-431A-A186-242012C239EB}"/>
              </a:ext>
            </a:extLst>
          </p:cNvPr>
          <p:cNvSpPr/>
          <p:nvPr/>
        </p:nvSpPr>
        <p:spPr>
          <a:xfrm>
            <a:off x="7423077" y="243840"/>
            <a:ext cx="1041546" cy="98578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b="1" dirty="0">
                <a:solidFill>
                  <a:schemeClr val="tx1"/>
                </a:solidFill>
              </a:rPr>
              <a:t>See Handout</a:t>
            </a:r>
            <a:endParaRPr lang="en-US" sz="1400" b="1" dirty="0">
              <a:solidFill>
                <a:schemeClr val="tx1"/>
              </a:solidFill>
              <a:highlight>
                <a:srgbClr val="FFFF00"/>
              </a:highlight>
            </a:endParaRPr>
          </a:p>
        </p:txBody>
      </p:sp>
    </p:spTree>
    <p:extLst>
      <p:ext uri="{BB962C8B-B14F-4D97-AF65-F5344CB8AC3E}">
        <p14:creationId xmlns:p14="http://schemas.microsoft.com/office/powerpoint/2010/main" val="3474191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594EFA-2B00-42F1-8028-484D4266CC97}"/>
              </a:ext>
            </a:extLst>
          </p:cNvPr>
          <p:cNvSpPr>
            <a:spLocks noGrp="1"/>
          </p:cNvSpPr>
          <p:nvPr>
            <p:ph type="body" sz="quarter" idx="17"/>
          </p:nvPr>
        </p:nvSpPr>
        <p:spPr/>
        <p:txBody>
          <a:bodyPr/>
          <a:lstStyle/>
          <a:p>
            <a:r>
              <a:rPr lang="en-US"/>
              <a:t>Action Steps</a:t>
            </a:r>
          </a:p>
        </p:txBody>
      </p:sp>
      <p:sp>
        <p:nvSpPr>
          <p:cNvPr id="3" name="TextBox 2">
            <a:extLst>
              <a:ext uri="{FF2B5EF4-FFF2-40B4-BE49-F238E27FC236}">
                <a16:creationId xmlns:a16="http://schemas.microsoft.com/office/drawing/2014/main" id="{12C087D3-F3C0-406D-B309-F69E059F4BDA}"/>
              </a:ext>
            </a:extLst>
          </p:cNvPr>
          <p:cNvSpPr txBox="1"/>
          <p:nvPr/>
        </p:nvSpPr>
        <p:spPr>
          <a:xfrm>
            <a:off x="0" y="1384037"/>
            <a:ext cx="9143999"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Write down and share a few next steps you commit to incorporating into your work based on your takeaways from this session. </a:t>
            </a:r>
          </a:p>
        </p:txBody>
      </p:sp>
      <p:graphicFrame>
        <p:nvGraphicFramePr>
          <p:cNvPr id="4" name="Table 3">
            <a:extLst>
              <a:ext uri="{FF2B5EF4-FFF2-40B4-BE49-F238E27FC236}">
                <a16:creationId xmlns:a16="http://schemas.microsoft.com/office/drawing/2014/main" id="{119F92A2-3934-4B45-A8C9-F5D934778C93}"/>
              </a:ext>
            </a:extLst>
          </p:cNvPr>
          <p:cNvGraphicFramePr>
            <a:graphicFrameLocks noGrp="1"/>
          </p:cNvGraphicFramePr>
          <p:nvPr/>
        </p:nvGraphicFramePr>
        <p:xfrm>
          <a:off x="292529" y="2507243"/>
          <a:ext cx="8558940" cy="2931160"/>
        </p:xfrm>
        <a:graphic>
          <a:graphicData uri="http://schemas.openxmlformats.org/drawingml/2006/table">
            <a:tbl>
              <a:tblPr firstRow="1" bandRow="1">
                <a:tableStyleId>{E8B1032C-EA38-4F05-BA0D-38AFFFC7BED3}</a:tableStyleId>
              </a:tblPr>
              <a:tblGrid>
                <a:gridCol w="4194111">
                  <a:extLst>
                    <a:ext uri="{9D8B030D-6E8A-4147-A177-3AD203B41FA5}">
                      <a16:colId xmlns:a16="http://schemas.microsoft.com/office/drawing/2014/main" val="3545434814"/>
                    </a:ext>
                  </a:extLst>
                </a:gridCol>
                <a:gridCol w="895739">
                  <a:extLst>
                    <a:ext uri="{9D8B030D-6E8A-4147-A177-3AD203B41FA5}">
                      <a16:colId xmlns:a16="http://schemas.microsoft.com/office/drawing/2014/main" val="1866005319"/>
                    </a:ext>
                  </a:extLst>
                </a:gridCol>
                <a:gridCol w="1119674">
                  <a:extLst>
                    <a:ext uri="{9D8B030D-6E8A-4147-A177-3AD203B41FA5}">
                      <a16:colId xmlns:a16="http://schemas.microsoft.com/office/drawing/2014/main" val="444125650"/>
                    </a:ext>
                  </a:extLst>
                </a:gridCol>
                <a:gridCol w="2349416">
                  <a:extLst>
                    <a:ext uri="{9D8B030D-6E8A-4147-A177-3AD203B41FA5}">
                      <a16:colId xmlns:a16="http://schemas.microsoft.com/office/drawing/2014/main" val="1962090580"/>
                    </a:ext>
                  </a:extLst>
                </a:gridCol>
              </a:tblGrid>
              <a:tr h="370840">
                <a:tc>
                  <a:txBody>
                    <a:bodyPr/>
                    <a:lstStyle/>
                    <a:p>
                      <a:r>
                        <a:rPr lang="en-US" sz="1600"/>
                        <a:t>Next Steps</a:t>
                      </a:r>
                    </a:p>
                  </a:txBody>
                  <a:tcPr/>
                </a:tc>
                <a:tc>
                  <a:txBody>
                    <a:bodyPr/>
                    <a:lstStyle/>
                    <a:p>
                      <a:r>
                        <a:rPr lang="en-US" sz="1600"/>
                        <a:t>People</a:t>
                      </a:r>
                    </a:p>
                  </a:txBody>
                  <a:tcPr/>
                </a:tc>
                <a:tc>
                  <a:txBody>
                    <a:bodyPr/>
                    <a:lstStyle/>
                    <a:p>
                      <a:r>
                        <a:rPr lang="en-US" sz="1600"/>
                        <a:t>Timeline</a:t>
                      </a:r>
                    </a:p>
                  </a:txBody>
                  <a:tcPr/>
                </a:tc>
                <a:tc>
                  <a:txBody>
                    <a:bodyPr/>
                    <a:lstStyle/>
                    <a:p>
                      <a:r>
                        <a:rPr lang="en-US" sz="1600"/>
                        <a:t>Notes</a:t>
                      </a:r>
                    </a:p>
                  </a:txBody>
                  <a:tcPr/>
                </a:tc>
                <a:extLst>
                  <a:ext uri="{0D108BD9-81ED-4DB2-BD59-A6C34878D82A}">
                    <a16:rowId xmlns:a16="http://schemas.microsoft.com/office/drawing/2014/main" val="4146966587"/>
                  </a:ext>
                </a:extLst>
              </a:tr>
              <a:tr h="370840">
                <a:tc>
                  <a:txBody>
                    <a:bodyPr/>
                    <a:lstStyle/>
                    <a:p>
                      <a:r>
                        <a:rPr lang="en-US" sz="1600"/>
                        <a:t>Create agenda for norm-setting meeting with team teachers. </a:t>
                      </a:r>
                    </a:p>
                  </a:txBody>
                  <a:tcPr/>
                </a:tc>
                <a:tc>
                  <a:txBody>
                    <a:bodyPr/>
                    <a:lstStyle/>
                    <a:p>
                      <a:r>
                        <a:rPr lang="en-US" sz="1600"/>
                        <a:t>Team teachers</a:t>
                      </a:r>
                    </a:p>
                  </a:txBody>
                  <a:tcPr/>
                </a:tc>
                <a:tc>
                  <a:txBody>
                    <a:bodyPr/>
                    <a:lstStyle/>
                    <a:p>
                      <a:r>
                        <a:rPr lang="en-US" sz="1600"/>
                        <a:t>Before first day of school</a:t>
                      </a:r>
                    </a:p>
                  </a:txBody>
                  <a:tcPr/>
                </a:tc>
                <a:tc>
                  <a:txBody>
                    <a:bodyPr/>
                    <a:lstStyle/>
                    <a:p>
                      <a:endParaRPr lang="en-US" sz="1600"/>
                    </a:p>
                  </a:txBody>
                  <a:tcPr/>
                </a:tc>
                <a:extLst>
                  <a:ext uri="{0D108BD9-81ED-4DB2-BD59-A6C34878D82A}">
                    <a16:rowId xmlns:a16="http://schemas.microsoft.com/office/drawing/2014/main" val="2991942731"/>
                  </a:ext>
                </a:extLst>
              </a:tr>
              <a:tr h="158824">
                <a:tc>
                  <a:txBody>
                    <a:bodyPr/>
                    <a:lstStyle/>
                    <a:p>
                      <a:endParaRPr lang="en-US" sz="1600"/>
                    </a:p>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693554339"/>
                  </a:ext>
                </a:extLst>
              </a:tr>
              <a:tr h="370840">
                <a:tc>
                  <a:txBody>
                    <a:bodyPr/>
                    <a:lstStyle/>
                    <a:p>
                      <a:endParaRPr lang="en-US" sz="1600"/>
                    </a:p>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829515279"/>
                  </a:ext>
                </a:extLst>
              </a:tr>
              <a:tr h="370840">
                <a:tc>
                  <a:txBody>
                    <a:bodyPr/>
                    <a:lstStyle/>
                    <a:p>
                      <a:endParaRPr lang="en-US" sz="1600"/>
                    </a:p>
                    <a:p>
                      <a:endParaRPr lang="en-US" sz="1600"/>
                    </a:p>
                  </a:txBody>
                  <a:tcPr/>
                </a:tc>
                <a:tc>
                  <a:txBody>
                    <a:bodyPr/>
                    <a:lstStyle/>
                    <a:p>
                      <a:endParaRPr 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tc>
                <a:tc>
                  <a:txBody>
                    <a:bodyPr/>
                    <a:lstStyle/>
                    <a:p>
                      <a:endParaRPr lang="en-US" sz="1600"/>
                    </a:p>
                  </a:txBody>
                  <a:tcPr/>
                </a:tc>
                <a:extLst>
                  <a:ext uri="{0D108BD9-81ED-4DB2-BD59-A6C34878D82A}">
                    <a16:rowId xmlns:a16="http://schemas.microsoft.com/office/drawing/2014/main" val="2342868282"/>
                  </a:ext>
                </a:extLst>
              </a:tr>
            </a:tbl>
          </a:graphicData>
        </a:graphic>
      </p:graphicFrame>
    </p:spTree>
    <p:extLst>
      <p:ext uri="{BB962C8B-B14F-4D97-AF65-F5344CB8AC3E}">
        <p14:creationId xmlns:p14="http://schemas.microsoft.com/office/powerpoint/2010/main" val="2073331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3EC3F8-3105-4628-A72A-009AE933B5F9}"/>
              </a:ext>
            </a:extLst>
          </p:cNvPr>
          <p:cNvSpPr>
            <a:spLocks noGrp="1"/>
          </p:cNvSpPr>
          <p:nvPr>
            <p:ph type="body" sz="quarter" idx="17"/>
          </p:nvPr>
        </p:nvSpPr>
        <p:spPr/>
        <p:txBody>
          <a:bodyPr/>
          <a:lstStyle/>
          <a:p>
            <a:r>
              <a:rPr lang="en-US"/>
              <a:t>Sources</a:t>
            </a:r>
          </a:p>
        </p:txBody>
      </p:sp>
      <p:sp>
        <p:nvSpPr>
          <p:cNvPr id="4" name="Content Placeholder 9">
            <a:extLst>
              <a:ext uri="{FF2B5EF4-FFF2-40B4-BE49-F238E27FC236}">
                <a16:creationId xmlns:a16="http://schemas.microsoft.com/office/drawing/2014/main" id="{98C58BA1-5D6A-4FDC-A1C8-4B04CA54BF15}"/>
              </a:ext>
            </a:extLst>
          </p:cNvPr>
          <p:cNvSpPr>
            <a:spLocks noGrp="1"/>
          </p:cNvSpPr>
          <p:nvPr>
            <p:ph idx="1"/>
          </p:nvPr>
        </p:nvSpPr>
        <p:spPr>
          <a:xfrm>
            <a:off x="457200" y="1295400"/>
            <a:ext cx="8229600" cy="5095875"/>
          </a:xfrm>
        </p:spPr>
        <p:txBody>
          <a:bodyPr>
            <a:normAutofit/>
          </a:bodyPr>
          <a:lstStyle/>
          <a:p>
            <a:r>
              <a:rPr lang="en-US" sz="2000" i="1"/>
              <a:t>Our Iceberg Is Melting: Changing and Succeeding Under Any Conditions </a:t>
            </a:r>
            <a:r>
              <a:rPr lang="en-US" sz="2000"/>
              <a:t>by John Kotter</a:t>
            </a:r>
          </a:p>
          <a:p>
            <a:r>
              <a:rPr lang="en-US" sz="2000" i="1"/>
              <a:t>Click, </a:t>
            </a:r>
            <a:r>
              <a:rPr lang="en-US" sz="2000"/>
              <a:t>by </a:t>
            </a:r>
            <a:r>
              <a:rPr lang="en-US" sz="2000" err="1"/>
              <a:t>Ori</a:t>
            </a:r>
            <a:r>
              <a:rPr lang="en-US" sz="2000"/>
              <a:t> </a:t>
            </a:r>
            <a:r>
              <a:rPr lang="en-US" sz="2000" err="1"/>
              <a:t>Brafman</a:t>
            </a:r>
            <a:r>
              <a:rPr lang="en-US" sz="2000"/>
              <a:t> and Rom </a:t>
            </a:r>
            <a:r>
              <a:rPr lang="en-US" sz="2000" err="1"/>
              <a:t>Brafman</a:t>
            </a:r>
            <a:endParaRPr lang="en-US" sz="2000"/>
          </a:p>
          <a:p>
            <a:r>
              <a:rPr lang="en-US" sz="2000" i="1"/>
              <a:t>Creating Safe Spaces for Communication,</a:t>
            </a:r>
            <a:r>
              <a:rPr lang="en-US" sz="2000"/>
              <a:t> by Julia </a:t>
            </a:r>
            <a:r>
              <a:rPr lang="en-US" sz="2000" err="1"/>
              <a:t>Chaitin</a:t>
            </a:r>
            <a:r>
              <a:rPr lang="en-US" sz="2000"/>
              <a:t>, retrievable at </a:t>
            </a:r>
            <a:r>
              <a:rPr lang="en-US" sz="2000">
                <a:hlinkClick r:id="rId3"/>
              </a:rPr>
              <a:t>http://www.beyondintractability.org/essay/safe-spaces</a:t>
            </a:r>
            <a:r>
              <a:rPr lang="en-US" sz="2000"/>
              <a:t> </a:t>
            </a:r>
          </a:p>
          <a:p>
            <a:r>
              <a:rPr lang="en-US" sz="2000"/>
              <a:t>Richardson, Joan (1999).  Norms put the ‘Golden Rule’ into Practice for Groups. </a:t>
            </a:r>
            <a:r>
              <a:rPr lang="en-US" sz="2000" i="1"/>
              <a:t>National Staff Development Council</a:t>
            </a:r>
            <a:r>
              <a:rPr lang="en-US" sz="2000"/>
              <a:t>. Retrieved from </a:t>
            </a:r>
            <a:r>
              <a:rPr lang="en-US" sz="2000" u="sng">
                <a:hlinkClick r:id="rId4"/>
              </a:rPr>
              <a:t>http://learningforward.org/docs/tools-for-learning-schools/tools8-99.pdf?sfvrsn</a:t>
            </a:r>
            <a:endParaRPr lang="en-US" sz="2000"/>
          </a:p>
          <a:p>
            <a:r>
              <a:rPr lang="en-US" sz="2000"/>
              <a:t>Warnock, Jim (2008).  Norm Development Handbook. Retrieved from </a:t>
            </a:r>
            <a:r>
              <a:rPr lang="en-US" sz="2000" u="sng">
                <a:hlinkClick r:id="rId5"/>
              </a:rPr>
              <a:t>http://www.data4ss.org/downloads/conditions_for_professional_learning/norms.pdf</a:t>
            </a:r>
            <a:endParaRPr lang="en-US" sz="2000"/>
          </a:p>
          <a:p>
            <a:r>
              <a:rPr lang="en-US" sz="2000" err="1"/>
              <a:t>Heathfield</a:t>
            </a:r>
            <a:r>
              <a:rPr lang="en-US" sz="2000"/>
              <a:t>, Suzanne.  Team Norms Sample.  Retrieved from </a:t>
            </a:r>
            <a:r>
              <a:rPr lang="en-US" sz="2000" u="sng">
                <a:hlinkClick r:id="rId6"/>
              </a:rPr>
              <a:t>http://humanresources.about.com/od/teambuilding/qt/norms_sample.htm</a:t>
            </a:r>
            <a:r>
              <a:rPr lang="en-US" sz="2000"/>
              <a:t>.</a:t>
            </a:r>
          </a:p>
        </p:txBody>
      </p:sp>
    </p:spTree>
    <p:extLst>
      <p:ext uri="{BB962C8B-B14F-4D97-AF65-F5344CB8AC3E}">
        <p14:creationId xmlns:p14="http://schemas.microsoft.com/office/powerpoint/2010/main" val="173198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CB7FCA-AC69-4A69-AA2C-0B6739150C33}"/>
              </a:ext>
            </a:extLst>
          </p:cNvPr>
          <p:cNvSpPr>
            <a:spLocks noGrp="1"/>
          </p:cNvSpPr>
          <p:nvPr>
            <p:ph idx="1"/>
          </p:nvPr>
        </p:nvSpPr>
        <p:spPr>
          <a:xfrm>
            <a:off x="628650" y="1686303"/>
            <a:ext cx="7886700" cy="769440"/>
          </a:xfrm>
        </p:spPr>
        <p:txBody>
          <a:bodyPr/>
          <a:lstStyle/>
          <a:p>
            <a:pPr marL="0" indent="0" algn="ctr">
              <a:buNone/>
            </a:pPr>
            <a:r>
              <a:rPr lang="en-US" sz="2400"/>
              <a:t>Interested in collaborating with multi-classroom leaders across the country? Join the Facebook group:</a:t>
            </a:r>
          </a:p>
        </p:txBody>
      </p:sp>
      <p:sp>
        <p:nvSpPr>
          <p:cNvPr id="3" name="Text Placeholder 2">
            <a:extLst>
              <a:ext uri="{FF2B5EF4-FFF2-40B4-BE49-F238E27FC236}">
                <a16:creationId xmlns:a16="http://schemas.microsoft.com/office/drawing/2014/main" id="{5B8B5FA5-B5EF-45F7-9096-2DF58F084718}"/>
              </a:ext>
            </a:extLst>
          </p:cNvPr>
          <p:cNvSpPr>
            <a:spLocks noGrp="1"/>
          </p:cNvSpPr>
          <p:nvPr>
            <p:ph type="body" sz="quarter" idx="17"/>
          </p:nvPr>
        </p:nvSpPr>
        <p:spPr/>
        <p:txBody>
          <a:bodyPr/>
          <a:lstStyle/>
          <a:p>
            <a:r>
              <a:rPr lang="en-US" sz="2900"/>
              <a:t>Connect with Other Multi-Classroom Leaders!</a:t>
            </a:r>
          </a:p>
        </p:txBody>
      </p:sp>
      <p:pic>
        <p:nvPicPr>
          <p:cNvPr id="4" name="Picture 2" descr="https://en.facebookbrand.com/wp-content/uploads/2019/04/f_logo_RGB-Hex-Blue_512.png">
            <a:extLst>
              <a:ext uri="{FF2B5EF4-FFF2-40B4-BE49-F238E27FC236}">
                <a16:creationId xmlns:a16="http://schemas.microsoft.com/office/drawing/2014/main" id="{E7D4245A-A3E5-4A9C-B6FE-E90167474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5" y="2910378"/>
            <a:ext cx="769440" cy="7694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B58BD0-06FF-408E-8643-35D907C40B43}"/>
              </a:ext>
            </a:extLst>
          </p:cNvPr>
          <p:cNvSpPr txBox="1"/>
          <p:nvPr/>
        </p:nvSpPr>
        <p:spPr>
          <a:xfrm>
            <a:off x="808155" y="3002711"/>
            <a:ext cx="8380692" cy="584775"/>
          </a:xfrm>
          <a:prstGeom prst="rect">
            <a:avLst/>
          </a:prstGeom>
          <a:noFill/>
        </p:spPr>
        <p:txBody>
          <a:bodyPr wrap="none" rtlCol="0">
            <a:spAutoFit/>
          </a:bodyPr>
          <a:lstStyle/>
          <a:p>
            <a:r>
              <a:rPr lang="en-US" sz="3200">
                <a:hlinkClick r:id="rId3"/>
              </a:rPr>
              <a:t>Facebook.com/groups/</a:t>
            </a:r>
            <a:r>
              <a:rPr lang="en-US" sz="3200" err="1">
                <a:hlinkClick r:id="rId3"/>
              </a:rPr>
              <a:t>OpportunityCultureMCLs</a:t>
            </a:r>
            <a:r>
              <a:rPr lang="en-US" sz="3200">
                <a:hlinkClick r:id="rId3"/>
              </a:rPr>
              <a:t>/</a:t>
            </a:r>
            <a:endParaRPr lang="en-US" sz="3200"/>
          </a:p>
        </p:txBody>
      </p:sp>
      <p:sp>
        <p:nvSpPr>
          <p:cNvPr id="7" name="TextBox 6">
            <a:extLst>
              <a:ext uri="{FF2B5EF4-FFF2-40B4-BE49-F238E27FC236}">
                <a16:creationId xmlns:a16="http://schemas.microsoft.com/office/drawing/2014/main" id="{DD90D3C6-64CA-4508-A999-BE118EB32782}"/>
              </a:ext>
            </a:extLst>
          </p:cNvPr>
          <p:cNvSpPr txBox="1"/>
          <p:nvPr/>
        </p:nvSpPr>
        <p:spPr>
          <a:xfrm>
            <a:off x="808155" y="4134453"/>
            <a:ext cx="7561007" cy="1015663"/>
          </a:xfrm>
          <a:prstGeom prst="rect">
            <a:avLst/>
          </a:prstGeom>
          <a:noFill/>
        </p:spPr>
        <p:txBody>
          <a:bodyPr wrap="square" rtlCol="0">
            <a:spAutoFit/>
          </a:bodyPr>
          <a:lstStyle/>
          <a:p>
            <a:pPr algn="ctr"/>
            <a:r>
              <a:rPr lang="en-US" sz="2000"/>
              <a:t>This is a private group open only to multi-classroom leaders, to connect MCLs across districts and states—a place to share advice and materials, collaborate, discuss education topics, and share experiences. </a:t>
            </a:r>
          </a:p>
        </p:txBody>
      </p:sp>
    </p:spTree>
    <p:extLst>
      <p:ext uri="{BB962C8B-B14F-4D97-AF65-F5344CB8AC3E}">
        <p14:creationId xmlns:p14="http://schemas.microsoft.com/office/powerpoint/2010/main" val="2009835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366A1-DC7E-4907-83F9-10BF39EDE9A1}"/>
              </a:ext>
            </a:extLst>
          </p:cNvPr>
          <p:cNvSpPr>
            <a:spLocks noGrp="1"/>
          </p:cNvSpPr>
          <p:nvPr>
            <p:ph type="body" sz="quarter" idx="17"/>
          </p:nvPr>
        </p:nvSpPr>
        <p:spPr>
          <a:xfrm>
            <a:off x="0" y="369895"/>
            <a:ext cx="9144000" cy="769440"/>
          </a:xfrm>
        </p:spPr>
        <p:txBody>
          <a:bodyPr/>
          <a:lstStyle/>
          <a:p>
            <a:r>
              <a:rPr lang="en-US"/>
              <a:t>Follow Us!</a:t>
            </a:r>
          </a:p>
        </p:txBody>
      </p:sp>
      <p:sp>
        <p:nvSpPr>
          <p:cNvPr id="9" name="TextBox 8">
            <a:extLst>
              <a:ext uri="{FF2B5EF4-FFF2-40B4-BE49-F238E27FC236}">
                <a16:creationId xmlns:a16="http://schemas.microsoft.com/office/drawing/2014/main" id="{E246A8B6-FCC6-4EC8-BFF2-E8F8BF046D3B}"/>
              </a:ext>
            </a:extLst>
          </p:cNvPr>
          <p:cNvSpPr txBox="1"/>
          <p:nvPr/>
        </p:nvSpPr>
        <p:spPr>
          <a:xfrm>
            <a:off x="5293717" y="2454970"/>
            <a:ext cx="14768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OppCulture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C071B32-D72D-4957-902F-E233A58AEFBB}"/>
              </a:ext>
            </a:extLst>
          </p:cNvPr>
          <p:cNvSpPr txBox="1"/>
          <p:nvPr/>
        </p:nvSpPr>
        <p:spPr>
          <a:xfrm>
            <a:off x="5293717" y="3083266"/>
            <a:ext cx="34692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Facebook.com/</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OpportunityCulture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36D19B0-6E26-4C91-AE97-80B66A5B1FD0}"/>
              </a:ext>
            </a:extLst>
          </p:cNvPr>
          <p:cNvSpPr txBox="1"/>
          <p:nvPr/>
        </p:nvSpPr>
        <p:spPr>
          <a:xfrm>
            <a:off x="1106395" y="2466846"/>
            <a:ext cx="16065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PublicImpact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EAD6A7C-A47A-4BFF-B81F-DECCE4A30096}"/>
              </a:ext>
            </a:extLst>
          </p:cNvPr>
          <p:cNvSpPr txBox="1"/>
          <p:nvPr/>
        </p:nvSpPr>
        <p:spPr>
          <a:xfrm>
            <a:off x="1106395" y="3104771"/>
            <a:ext cx="28423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Facebook.com/</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PublicImpact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6D7B9C8-9D2F-4443-9D4A-D318388BDD2F}"/>
              </a:ext>
            </a:extLst>
          </p:cNvPr>
          <p:cNvSpPr txBox="1"/>
          <p:nvPr/>
        </p:nvSpPr>
        <p:spPr>
          <a:xfrm>
            <a:off x="1106395" y="3839259"/>
            <a:ext cx="52191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LinkedIn.com/company/public-impact---chapel-hill-</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nc</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1F8DF38-D30F-46B4-89AB-54E6975F89FE}"/>
              </a:ext>
            </a:extLst>
          </p:cNvPr>
          <p:cNvSpPr txBox="1"/>
          <p:nvPr/>
        </p:nvSpPr>
        <p:spPr>
          <a:xfrm>
            <a:off x="0" y="4588694"/>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Subscribe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to the quarterly Opportunity Culture newsletters, with content by and for Opportunity Culture educators, and sign up to get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Remind</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messages for them:</a:t>
            </a:r>
          </a:p>
        </p:txBody>
      </p:sp>
      <p:pic>
        <p:nvPicPr>
          <p:cNvPr id="19" name="Picture 18">
            <a:extLst>
              <a:ext uri="{FF2B5EF4-FFF2-40B4-BE49-F238E27FC236}">
                <a16:creationId xmlns:a16="http://schemas.microsoft.com/office/drawing/2014/main" id="{F1DFF6F0-F212-4159-AC1D-223E7920B6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8581" y="5553828"/>
            <a:ext cx="492211" cy="395999"/>
          </a:xfrm>
          <a:prstGeom prst="rect">
            <a:avLst/>
          </a:prstGeom>
        </p:spPr>
      </p:pic>
      <p:sp>
        <p:nvSpPr>
          <p:cNvPr id="20" name="TextBox 19">
            <a:extLst>
              <a:ext uri="{FF2B5EF4-FFF2-40B4-BE49-F238E27FC236}">
                <a16:creationId xmlns:a16="http://schemas.microsoft.com/office/drawing/2014/main" id="{00613AA8-7E62-4EC6-87DE-27F6A41500EF}"/>
              </a:ext>
            </a:extLst>
          </p:cNvPr>
          <p:cNvSpPr txBox="1"/>
          <p:nvPr/>
        </p:nvSpPr>
        <p:spPr>
          <a:xfrm>
            <a:off x="5413298" y="5528280"/>
            <a:ext cx="25091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Remind.com/join/</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ocnew</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81D33BB-F451-4A6B-B9EB-E1989CE9B727}"/>
              </a:ext>
            </a:extLst>
          </p:cNvPr>
          <p:cNvSpPr txBox="1"/>
          <p:nvPr/>
        </p:nvSpPr>
        <p:spPr>
          <a:xfrm>
            <a:off x="664974" y="1378803"/>
            <a:ext cx="763325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Keep up to date on Opportunity Culture with</a:t>
            </a:r>
            <a:b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resources and research from Public Impact by following:</a:t>
            </a:r>
          </a:p>
        </p:txBody>
      </p:sp>
      <p:pic>
        <p:nvPicPr>
          <p:cNvPr id="1026" name="Picture 2" descr="https://en.facebookbrand.com/wp-content/uploads/2019/04/f_logo_RGB-Hex-Blue_512.png">
            <a:extLst>
              <a:ext uri="{FF2B5EF4-FFF2-40B4-BE49-F238E27FC236}">
                <a16:creationId xmlns:a16="http://schemas.microsoft.com/office/drawing/2014/main" id="{63373344-9357-4448-BAE4-B41DC0534E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184" y="3045296"/>
            <a:ext cx="492211" cy="4922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en.facebookbrand.com/wp-content/uploads/2019/04/f_logo_RGB-Hex-Blue_512.png">
            <a:extLst>
              <a:ext uri="{FF2B5EF4-FFF2-40B4-BE49-F238E27FC236}">
                <a16:creationId xmlns:a16="http://schemas.microsoft.com/office/drawing/2014/main" id="{6B156E84-8622-419A-99A6-35C79EB31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1506" y="3043331"/>
            <a:ext cx="492211" cy="4922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64D4808-3AEB-403C-B323-A6283591B9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183" y="2391802"/>
            <a:ext cx="492212" cy="492212"/>
          </a:xfrm>
          <a:prstGeom prst="rect">
            <a:avLst/>
          </a:prstGeom>
        </p:spPr>
      </p:pic>
      <p:pic>
        <p:nvPicPr>
          <p:cNvPr id="23" name="Picture 22">
            <a:extLst>
              <a:ext uri="{FF2B5EF4-FFF2-40B4-BE49-F238E27FC236}">
                <a16:creationId xmlns:a16="http://schemas.microsoft.com/office/drawing/2014/main" id="{B7C584C7-ACCF-499E-AC37-5AB3E2104D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505" y="2391802"/>
            <a:ext cx="492212" cy="492212"/>
          </a:xfrm>
          <a:prstGeom prst="rect">
            <a:avLst/>
          </a:prstGeom>
        </p:spPr>
      </p:pic>
      <p:pic>
        <p:nvPicPr>
          <p:cNvPr id="6" name="Picture 5">
            <a:extLst>
              <a:ext uri="{FF2B5EF4-FFF2-40B4-BE49-F238E27FC236}">
                <a16:creationId xmlns:a16="http://schemas.microsoft.com/office/drawing/2014/main" id="{7A80C841-C226-4AA7-8A8A-242318238E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892" y="3787722"/>
            <a:ext cx="578804" cy="492211"/>
          </a:xfrm>
          <a:prstGeom prst="rect">
            <a:avLst/>
          </a:prstGeom>
        </p:spPr>
      </p:pic>
      <p:sp>
        <p:nvSpPr>
          <p:cNvPr id="18" name="TextBox 17">
            <a:extLst>
              <a:ext uri="{FF2B5EF4-FFF2-40B4-BE49-F238E27FC236}">
                <a16:creationId xmlns:a16="http://schemas.microsoft.com/office/drawing/2014/main" id="{D0AC4FFA-623F-4978-9D9E-CF61219570D0}"/>
              </a:ext>
            </a:extLst>
          </p:cNvPr>
          <p:cNvSpPr txBox="1"/>
          <p:nvPr/>
        </p:nvSpPr>
        <p:spPr>
          <a:xfrm>
            <a:off x="1170828" y="5545423"/>
            <a:ext cx="35808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OpportunityCulture.org/mailing-list/</a:t>
            </a:r>
          </a:p>
        </p:txBody>
      </p:sp>
      <p:pic>
        <p:nvPicPr>
          <p:cNvPr id="24" name="Graphic 23" descr="Open envelope">
            <a:extLst>
              <a:ext uri="{FF2B5EF4-FFF2-40B4-BE49-F238E27FC236}">
                <a16:creationId xmlns:a16="http://schemas.microsoft.com/office/drawing/2014/main" id="{6BFB83D1-BE0F-4FB8-B209-2DAC308E8A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6111" y="5442810"/>
            <a:ext cx="492211" cy="492211"/>
          </a:xfrm>
          <a:prstGeom prst="rect">
            <a:avLst/>
          </a:prstGeom>
        </p:spPr>
      </p:pic>
    </p:spTree>
    <p:extLst>
      <p:ext uri="{BB962C8B-B14F-4D97-AF65-F5344CB8AC3E}">
        <p14:creationId xmlns:p14="http://schemas.microsoft.com/office/powerpoint/2010/main" val="3770049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FA0B6-CE29-43A8-B6E5-8448D478396E}"/>
              </a:ext>
            </a:extLst>
          </p:cNvPr>
          <p:cNvSpPr>
            <a:spLocks noGrp="1"/>
          </p:cNvSpPr>
          <p:nvPr>
            <p:ph type="body" sz="quarter" idx="17"/>
          </p:nvPr>
        </p:nvSpPr>
        <p:spPr/>
        <p:txBody>
          <a:bodyPr/>
          <a:lstStyle/>
          <a:p>
            <a:r>
              <a:rPr lang="en-US"/>
              <a:t>Build Team Cohesion</a:t>
            </a:r>
          </a:p>
        </p:txBody>
      </p:sp>
      <p:sp>
        <p:nvSpPr>
          <p:cNvPr id="3" name="Rectangle 2">
            <a:extLst>
              <a:ext uri="{FF2B5EF4-FFF2-40B4-BE49-F238E27FC236}">
                <a16:creationId xmlns:a16="http://schemas.microsoft.com/office/drawing/2014/main" id="{436A4845-12C3-4FDD-8E37-ECD309BB02D6}"/>
              </a:ext>
            </a:extLst>
          </p:cNvPr>
          <p:cNvSpPr/>
          <p:nvPr/>
        </p:nvSpPr>
        <p:spPr>
          <a:xfrm>
            <a:off x="1290181" y="1615068"/>
            <a:ext cx="3181611" cy="1766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Build Relationships</a:t>
            </a:r>
          </a:p>
        </p:txBody>
      </p:sp>
      <p:sp>
        <p:nvSpPr>
          <p:cNvPr id="4" name="Rectangle 3">
            <a:extLst>
              <a:ext uri="{FF2B5EF4-FFF2-40B4-BE49-F238E27FC236}">
                <a16:creationId xmlns:a16="http://schemas.microsoft.com/office/drawing/2014/main" id="{EAAB119E-C6FA-4A19-86EF-A1B9D1D497A9}"/>
              </a:ext>
            </a:extLst>
          </p:cNvPr>
          <p:cNvSpPr/>
          <p:nvPr/>
        </p:nvSpPr>
        <p:spPr>
          <a:xfrm>
            <a:off x="1290181" y="3625497"/>
            <a:ext cx="3181611" cy="1766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Address Challenges</a:t>
            </a:r>
          </a:p>
        </p:txBody>
      </p:sp>
      <p:sp>
        <p:nvSpPr>
          <p:cNvPr id="5" name="Rectangle 4">
            <a:extLst>
              <a:ext uri="{FF2B5EF4-FFF2-40B4-BE49-F238E27FC236}">
                <a16:creationId xmlns:a16="http://schemas.microsoft.com/office/drawing/2014/main" id="{E96E404D-EAC9-49A5-A946-20219D04367A}"/>
              </a:ext>
            </a:extLst>
          </p:cNvPr>
          <p:cNvSpPr/>
          <p:nvPr/>
        </p:nvSpPr>
        <p:spPr>
          <a:xfrm>
            <a:off x="4722313" y="1615068"/>
            <a:ext cx="3181611" cy="1766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Collaborate</a:t>
            </a:r>
          </a:p>
        </p:txBody>
      </p:sp>
      <p:sp>
        <p:nvSpPr>
          <p:cNvPr id="6" name="Rectangle 5">
            <a:extLst>
              <a:ext uri="{FF2B5EF4-FFF2-40B4-BE49-F238E27FC236}">
                <a16:creationId xmlns:a16="http://schemas.microsoft.com/office/drawing/2014/main" id="{0CA9CCF4-DA11-4B84-8636-7188550BCBBB}"/>
              </a:ext>
            </a:extLst>
          </p:cNvPr>
          <p:cNvSpPr/>
          <p:nvPr/>
        </p:nvSpPr>
        <p:spPr>
          <a:xfrm>
            <a:off x="4722313" y="3625497"/>
            <a:ext cx="3181611" cy="1766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Celebrate Successes</a:t>
            </a:r>
            <a:r>
              <a:rPr lang="en-US" sz="4000"/>
              <a:t> </a:t>
            </a:r>
          </a:p>
        </p:txBody>
      </p:sp>
      <p:sp>
        <p:nvSpPr>
          <p:cNvPr id="11" name="L-Shape 10">
            <a:extLst>
              <a:ext uri="{FF2B5EF4-FFF2-40B4-BE49-F238E27FC236}">
                <a16:creationId xmlns:a16="http://schemas.microsoft.com/office/drawing/2014/main" id="{F3FB0BDF-5263-470F-8C42-8D1C85E9BF8C}"/>
              </a:ext>
            </a:extLst>
          </p:cNvPr>
          <p:cNvSpPr/>
          <p:nvPr/>
        </p:nvSpPr>
        <p:spPr>
          <a:xfrm flipH="1">
            <a:off x="1240075" y="1351722"/>
            <a:ext cx="7360585" cy="4240695"/>
          </a:xfrm>
          <a:prstGeom prst="corner">
            <a:avLst>
              <a:gd name="adj1" fmla="val 50000"/>
              <a:gd name="adj2" fmla="val 93810"/>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538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80D14E-A450-4797-9102-EE1BC383E742}"/>
              </a:ext>
            </a:extLst>
          </p:cNvPr>
          <p:cNvSpPr>
            <a:spLocks noGrp="1"/>
          </p:cNvSpPr>
          <p:nvPr>
            <p:ph type="body" sz="quarter" idx="17"/>
          </p:nvPr>
        </p:nvSpPr>
        <p:spPr/>
        <p:txBody>
          <a:bodyPr/>
          <a:lstStyle/>
          <a:p>
            <a:r>
              <a:rPr lang="en-US"/>
              <a:t>Building Relationships</a:t>
            </a:r>
          </a:p>
        </p:txBody>
      </p:sp>
      <p:graphicFrame>
        <p:nvGraphicFramePr>
          <p:cNvPr id="3" name="Diagram 2">
            <a:extLst>
              <a:ext uri="{FF2B5EF4-FFF2-40B4-BE49-F238E27FC236}">
                <a16:creationId xmlns:a16="http://schemas.microsoft.com/office/drawing/2014/main" id="{4C8BEC12-A92A-4E4B-B036-4132673D85A7}"/>
              </a:ext>
            </a:extLst>
          </p:cNvPr>
          <p:cNvGraphicFramePr/>
          <p:nvPr/>
        </p:nvGraphicFramePr>
        <p:xfrm>
          <a:off x="-980662" y="1251226"/>
          <a:ext cx="6758609" cy="4765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close up of a logo&#10;&#10;Description automatically generated">
            <a:extLst>
              <a:ext uri="{FF2B5EF4-FFF2-40B4-BE49-F238E27FC236}">
                <a16:creationId xmlns:a16="http://schemas.microsoft.com/office/drawing/2014/main" id="{3622306A-316A-410D-99AF-EA08507EE6DB}"/>
              </a:ext>
            </a:extLst>
          </p:cNvPr>
          <p:cNvPicPr>
            <a:picLocks noChangeAspect="1"/>
          </p:cNvPicPr>
          <p:nvPr/>
        </p:nvPicPr>
        <p:blipFill rotWithShape="1">
          <a:blip r:embed="rId8">
            <a:extLst>
              <a:ext uri="{28A0092B-C50C-407E-A947-70E740481C1C}">
                <a14:useLocalDpi xmlns:a14="http://schemas.microsoft.com/office/drawing/2010/main" val="0"/>
              </a:ext>
            </a:extLst>
          </a:blip>
          <a:srcRect l="23881" r="11736" b="14521"/>
          <a:stretch/>
        </p:blipFill>
        <p:spPr>
          <a:xfrm>
            <a:off x="4771301" y="2219932"/>
            <a:ext cx="2550987" cy="3386842"/>
          </a:xfrm>
          <a:prstGeom prst="rect">
            <a:avLst/>
          </a:prstGeom>
        </p:spPr>
      </p:pic>
      <p:grpSp>
        <p:nvGrpSpPr>
          <p:cNvPr id="5" name="Group 4">
            <a:extLst>
              <a:ext uri="{FF2B5EF4-FFF2-40B4-BE49-F238E27FC236}">
                <a16:creationId xmlns:a16="http://schemas.microsoft.com/office/drawing/2014/main" id="{F97F8EFE-9736-4EF2-B695-7DFF0F26A476}"/>
              </a:ext>
            </a:extLst>
          </p:cNvPr>
          <p:cNvGrpSpPr/>
          <p:nvPr/>
        </p:nvGrpSpPr>
        <p:grpSpPr>
          <a:xfrm>
            <a:off x="7066696" y="2162942"/>
            <a:ext cx="2077304" cy="3561253"/>
            <a:chOff x="6596045" y="1428516"/>
            <a:chExt cx="2434225" cy="4096011"/>
          </a:xfrm>
        </p:grpSpPr>
        <p:pic>
          <p:nvPicPr>
            <p:cNvPr id="6" name="Picture 5" descr="A close up of a logo&#10;&#10;Description automatically generated">
              <a:extLst>
                <a:ext uri="{FF2B5EF4-FFF2-40B4-BE49-F238E27FC236}">
                  <a16:creationId xmlns:a16="http://schemas.microsoft.com/office/drawing/2014/main" id="{C28224F8-7357-473B-86F5-8FE451DECF2C}"/>
                </a:ext>
              </a:extLst>
            </p:cNvPr>
            <p:cNvPicPr>
              <a:picLocks noChangeAspect="1"/>
            </p:cNvPicPr>
            <p:nvPr/>
          </p:nvPicPr>
          <p:blipFill rotWithShape="1">
            <a:blip r:embed="rId9">
              <a:extLst>
                <a:ext uri="{28A0092B-C50C-407E-A947-70E740481C1C}">
                  <a14:useLocalDpi xmlns:a14="http://schemas.microsoft.com/office/drawing/2010/main" val="0"/>
                </a:ext>
              </a:extLst>
            </a:blip>
            <a:srcRect l="50000" r="13105" b="31317"/>
            <a:stretch/>
          </p:blipFill>
          <p:spPr>
            <a:xfrm flipH="1">
              <a:off x="6596045" y="1428516"/>
              <a:ext cx="2200268" cy="4096011"/>
            </a:xfrm>
            <a:prstGeom prst="rect">
              <a:avLst/>
            </a:prstGeom>
          </p:spPr>
        </p:pic>
        <p:sp>
          <p:nvSpPr>
            <p:cNvPr id="7" name="Rectangle 6">
              <a:extLst>
                <a:ext uri="{FF2B5EF4-FFF2-40B4-BE49-F238E27FC236}">
                  <a16:creationId xmlns:a16="http://schemas.microsoft.com/office/drawing/2014/main" id="{527BA33A-FB17-45EF-A9CA-944E09A7A790}"/>
                </a:ext>
              </a:extLst>
            </p:cNvPr>
            <p:cNvSpPr/>
            <p:nvPr/>
          </p:nvSpPr>
          <p:spPr>
            <a:xfrm>
              <a:off x="8394192" y="3253635"/>
              <a:ext cx="636078" cy="951109"/>
            </a:xfrm>
            <a:custGeom>
              <a:avLst/>
              <a:gdLst>
                <a:gd name="connsiteX0" fmla="*/ 0 w 495870"/>
                <a:gd name="connsiteY0" fmla="*/ 0 h 613776"/>
                <a:gd name="connsiteX1" fmla="*/ 495870 w 495870"/>
                <a:gd name="connsiteY1" fmla="*/ 0 h 613776"/>
                <a:gd name="connsiteX2" fmla="*/ 495870 w 495870"/>
                <a:gd name="connsiteY2" fmla="*/ 613776 h 613776"/>
                <a:gd name="connsiteX3" fmla="*/ 0 w 495870"/>
                <a:gd name="connsiteY3" fmla="*/ 613776 h 613776"/>
                <a:gd name="connsiteX4" fmla="*/ 0 w 495870"/>
                <a:gd name="connsiteY4" fmla="*/ 0 h 613776"/>
                <a:gd name="connsiteX0" fmla="*/ 0 w 495870"/>
                <a:gd name="connsiteY0" fmla="*/ 0 h 613776"/>
                <a:gd name="connsiteX1" fmla="*/ 495870 w 495870"/>
                <a:gd name="connsiteY1" fmla="*/ 0 h 613776"/>
                <a:gd name="connsiteX2" fmla="*/ 495870 w 495870"/>
                <a:gd name="connsiteY2" fmla="*/ 613776 h 613776"/>
                <a:gd name="connsiteX3" fmla="*/ 75157 w 495870"/>
                <a:gd name="connsiteY3" fmla="*/ 613776 h 613776"/>
                <a:gd name="connsiteX4" fmla="*/ 0 w 495870"/>
                <a:gd name="connsiteY4" fmla="*/ 0 h 613776"/>
                <a:gd name="connsiteX0" fmla="*/ 0 w 495870"/>
                <a:gd name="connsiteY0" fmla="*/ 0 h 713984"/>
                <a:gd name="connsiteX1" fmla="*/ 495870 w 495870"/>
                <a:gd name="connsiteY1" fmla="*/ 0 h 713984"/>
                <a:gd name="connsiteX2" fmla="*/ 495870 w 495870"/>
                <a:gd name="connsiteY2" fmla="*/ 613776 h 713984"/>
                <a:gd name="connsiteX3" fmla="*/ 75157 w 495870"/>
                <a:gd name="connsiteY3" fmla="*/ 613776 h 713984"/>
                <a:gd name="connsiteX4" fmla="*/ 0 w 495870"/>
                <a:gd name="connsiteY4" fmla="*/ 0 h 713984"/>
                <a:gd name="connsiteX0" fmla="*/ 75156 w 571026"/>
                <a:gd name="connsiteY0" fmla="*/ 0 h 706732"/>
                <a:gd name="connsiteX1" fmla="*/ 571026 w 571026"/>
                <a:gd name="connsiteY1" fmla="*/ 0 h 706732"/>
                <a:gd name="connsiteX2" fmla="*/ 571026 w 571026"/>
                <a:gd name="connsiteY2" fmla="*/ 613776 h 706732"/>
                <a:gd name="connsiteX3" fmla="*/ 0 w 571026"/>
                <a:gd name="connsiteY3" fmla="*/ 603898 h 706732"/>
                <a:gd name="connsiteX4" fmla="*/ 75156 w 571026"/>
                <a:gd name="connsiteY4" fmla="*/ 0 h 706732"/>
                <a:gd name="connsiteX0" fmla="*/ 100208 w 571026"/>
                <a:gd name="connsiteY0" fmla="*/ 69144 h 706732"/>
                <a:gd name="connsiteX1" fmla="*/ 571026 w 571026"/>
                <a:gd name="connsiteY1" fmla="*/ 0 h 706732"/>
                <a:gd name="connsiteX2" fmla="*/ 571026 w 571026"/>
                <a:gd name="connsiteY2" fmla="*/ 613776 h 706732"/>
                <a:gd name="connsiteX3" fmla="*/ 0 w 571026"/>
                <a:gd name="connsiteY3" fmla="*/ 603898 h 706732"/>
                <a:gd name="connsiteX4" fmla="*/ 100208 w 571026"/>
                <a:gd name="connsiteY4" fmla="*/ 69144 h 706732"/>
                <a:gd name="connsiteX0" fmla="*/ 122698 w 571026"/>
                <a:gd name="connsiteY0" fmla="*/ 108654 h 706732"/>
                <a:gd name="connsiteX1" fmla="*/ 571026 w 571026"/>
                <a:gd name="connsiteY1" fmla="*/ 0 h 706732"/>
                <a:gd name="connsiteX2" fmla="*/ 571026 w 571026"/>
                <a:gd name="connsiteY2" fmla="*/ 613776 h 706732"/>
                <a:gd name="connsiteX3" fmla="*/ 0 w 571026"/>
                <a:gd name="connsiteY3" fmla="*/ 603898 h 706732"/>
                <a:gd name="connsiteX4" fmla="*/ 122698 w 571026"/>
                <a:gd name="connsiteY4" fmla="*/ 108654 h 706732"/>
                <a:gd name="connsiteX0" fmla="*/ 122698 w 571026"/>
                <a:gd name="connsiteY0" fmla="*/ 108654 h 690753"/>
                <a:gd name="connsiteX1" fmla="*/ 571026 w 571026"/>
                <a:gd name="connsiteY1" fmla="*/ 0 h 690753"/>
                <a:gd name="connsiteX2" fmla="*/ 458576 w 571026"/>
                <a:gd name="connsiteY2" fmla="*/ 544632 h 690753"/>
                <a:gd name="connsiteX3" fmla="*/ 0 w 571026"/>
                <a:gd name="connsiteY3" fmla="*/ 603898 h 690753"/>
                <a:gd name="connsiteX4" fmla="*/ 122698 w 571026"/>
                <a:gd name="connsiteY4" fmla="*/ 108654 h 690753"/>
                <a:gd name="connsiteX0" fmla="*/ 122698 w 571026"/>
                <a:gd name="connsiteY0" fmla="*/ 167920 h 750019"/>
                <a:gd name="connsiteX1" fmla="*/ 571026 w 571026"/>
                <a:gd name="connsiteY1" fmla="*/ 0 h 750019"/>
                <a:gd name="connsiteX2" fmla="*/ 458576 w 571026"/>
                <a:gd name="connsiteY2" fmla="*/ 603898 h 750019"/>
                <a:gd name="connsiteX3" fmla="*/ 0 w 571026"/>
                <a:gd name="connsiteY3" fmla="*/ 663164 h 750019"/>
                <a:gd name="connsiteX4" fmla="*/ 122698 w 571026"/>
                <a:gd name="connsiteY4" fmla="*/ 167920 h 75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026" h="750019">
                  <a:moveTo>
                    <a:pt x="122698" y="167920"/>
                  </a:moveTo>
                  <a:lnTo>
                    <a:pt x="571026" y="0"/>
                  </a:lnTo>
                  <a:lnTo>
                    <a:pt x="458576" y="603898"/>
                  </a:lnTo>
                  <a:cubicBezTo>
                    <a:pt x="318338" y="603898"/>
                    <a:pt x="365706" y="888632"/>
                    <a:pt x="0" y="663164"/>
                  </a:cubicBezTo>
                  <a:lnTo>
                    <a:pt x="122698" y="1679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0684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9FEDB9-39A7-456F-A41F-1C24BED9AC1B}"/>
              </a:ext>
            </a:extLst>
          </p:cNvPr>
          <p:cNvSpPr>
            <a:spLocks noGrp="1"/>
          </p:cNvSpPr>
          <p:nvPr>
            <p:ph type="body" sz="quarter" idx="17"/>
          </p:nvPr>
        </p:nvSpPr>
        <p:spPr/>
        <p:txBody>
          <a:bodyPr/>
          <a:lstStyle/>
          <a:p>
            <a:r>
              <a:rPr lang="en-US" sz="3200"/>
              <a:t>Tactics for Building Relationships: Vulnerability</a:t>
            </a:r>
          </a:p>
        </p:txBody>
      </p:sp>
      <p:sp>
        <p:nvSpPr>
          <p:cNvPr id="6" name="Content Placeholder 2">
            <a:extLst>
              <a:ext uri="{FF2B5EF4-FFF2-40B4-BE49-F238E27FC236}">
                <a16:creationId xmlns:a16="http://schemas.microsoft.com/office/drawing/2014/main" id="{134D9B72-923D-4AB4-BB35-71B748186F4D}"/>
              </a:ext>
            </a:extLst>
          </p:cNvPr>
          <p:cNvSpPr>
            <a:spLocks noGrp="1"/>
          </p:cNvSpPr>
          <p:nvPr>
            <p:ph idx="1"/>
          </p:nvPr>
        </p:nvSpPr>
        <p:spPr>
          <a:xfrm>
            <a:off x="457200" y="1595166"/>
            <a:ext cx="8229600" cy="990601"/>
          </a:xfrm>
        </p:spPr>
        <p:txBody>
          <a:bodyPr>
            <a:normAutofit fontScale="85000" lnSpcReduction="20000"/>
          </a:bodyPr>
          <a:lstStyle/>
          <a:p>
            <a:pPr marL="0" indent="0" algn="ctr">
              <a:buNone/>
            </a:pPr>
            <a:r>
              <a:rPr lang="en-US" sz="4100"/>
              <a:t>Vulnerability</a:t>
            </a:r>
            <a:r>
              <a:rPr lang="en-US" sz="4100" b="1"/>
              <a:t> </a:t>
            </a:r>
            <a:r>
              <a:rPr lang="en-US" sz="4100"/>
              <a:t>≠</a:t>
            </a:r>
            <a:r>
              <a:rPr lang="en-US" sz="4100" b="1"/>
              <a:t> Weakness</a:t>
            </a:r>
          </a:p>
          <a:p>
            <a:pPr marL="0" indent="0" algn="ctr">
              <a:buNone/>
            </a:pPr>
            <a:r>
              <a:rPr lang="en-US" sz="4100"/>
              <a:t>Vulnerability</a:t>
            </a:r>
            <a:r>
              <a:rPr lang="en-US" sz="4100" b="1"/>
              <a:t> </a:t>
            </a:r>
            <a:r>
              <a:rPr lang="en-US" sz="4100"/>
              <a:t>=</a:t>
            </a:r>
            <a:r>
              <a:rPr lang="en-US" sz="4100" b="1"/>
              <a:t> Relatability</a:t>
            </a:r>
          </a:p>
          <a:p>
            <a:pPr marL="0" indent="0" algn="ctr">
              <a:buNone/>
            </a:pPr>
            <a:endParaRPr lang="en-US"/>
          </a:p>
          <a:p>
            <a:pPr marL="0" indent="0">
              <a:buNone/>
            </a:pPr>
            <a:endParaRPr lang="en-US"/>
          </a:p>
        </p:txBody>
      </p:sp>
      <p:grpSp>
        <p:nvGrpSpPr>
          <p:cNvPr id="2" name="Group 1">
            <a:extLst>
              <a:ext uri="{FF2B5EF4-FFF2-40B4-BE49-F238E27FC236}">
                <a16:creationId xmlns:a16="http://schemas.microsoft.com/office/drawing/2014/main" id="{191B2667-D3DE-4CE2-85FF-5D4C074E6E56}"/>
              </a:ext>
            </a:extLst>
          </p:cNvPr>
          <p:cNvGrpSpPr/>
          <p:nvPr/>
        </p:nvGrpSpPr>
        <p:grpSpPr>
          <a:xfrm>
            <a:off x="228600" y="2893612"/>
            <a:ext cx="8686800" cy="2941035"/>
            <a:chOff x="228600" y="2893612"/>
            <a:chExt cx="8686800" cy="2941035"/>
          </a:xfrm>
        </p:grpSpPr>
        <p:sp>
          <p:nvSpPr>
            <p:cNvPr id="4" name="Rounded Rectangle 3">
              <a:extLst>
                <a:ext uri="{FF2B5EF4-FFF2-40B4-BE49-F238E27FC236}">
                  <a16:creationId xmlns:a16="http://schemas.microsoft.com/office/drawing/2014/main" id="{4678FCD6-CE11-44BA-953D-DB3419965D7C}"/>
                </a:ext>
              </a:extLst>
            </p:cNvPr>
            <p:cNvSpPr/>
            <p:nvPr/>
          </p:nvSpPr>
          <p:spPr>
            <a:xfrm>
              <a:off x="5569788" y="3624533"/>
              <a:ext cx="3345612" cy="2210114"/>
            </a:xfrm>
            <a:prstGeom prst="roundRect">
              <a:avLst/>
            </a:prstGeom>
            <a:solidFill>
              <a:schemeClr val="tx2">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2">
              <a:extLst>
                <a:ext uri="{FF2B5EF4-FFF2-40B4-BE49-F238E27FC236}">
                  <a16:creationId xmlns:a16="http://schemas.microsoft.com/office/drawing/2014/main" id="{361FEA89-5D66-453C-8A1F-39059CC94858}"/>
                </a:ext>
              </a:extLst>
            </p:cNvPr>
            <p:cNvSpPr/>
            <p:nvPr/>
          </p:nvSpPr>
          <p:spPr>
            <a:xfrm>
              <a:off x="228600" y="3624533"/>
              <a:ext cx="5112588" cy="2210114"/>
            </a:xfrm>
            <a:prstGeom prst="round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294AB43-B30F-4952-B7A9-A26604FD3EC9}"/>
                </a:ext>
              </a:extLst>
            </p:cNvPr>
            <p:cNvSpPr txBox="1"/>
            <p:nvPr/>
          </p:nvSpPr>
          <p:spPr>
            <a:xfrm>
              <a:off x="270000" y="4843733"/>
              <a:ext cx="1642188" cy="830997"/>
            </a:xfrm>
            <a:prstGeom prst="rect">
              <a:avLst/>
            </a:prstGeom>
            <a:noFill/>
          </p:spPr>
          <p:txBody>
            <a:bodyPr wrap="square" rtlCol="0">
              <a:spAutoFit/>
            </a:bodyPr>
            <a:lstStyle/>
            <a:p>
              <a:pPr algn="ctr"/>
              <a:r>
                <a:rPr lang="en-US" sz="2400" b="1">
                  <a:solidFill>
                    <a:schemeClr val="tx2">
                      <a:lumMod val="50000"/>
                    </a:schemeClr>
                  </a:solidFill>
                </a:rPr>
                <a:t>Phatic Statements</a:t>
              </a:r>
            </a:p>
          </p:txBody>
        </p:sp>
        <p:sp>
          <p:nvSpPr>
            <p:cNvPr id="8" name="TextBox 7">
              <a:extLst>
                <a:ext uri="{FF2B5EF4-FFF2-40B4-BE49-F238E27FC236}">
                  <a16:creationId xmlns:a16="http://schemas.microsoft.com/office/drawing/2014/main" id="{CA951271-FD56-4E95-966A-78F9FA0D4BFC}"/>
                </a:ext>
              </a:extLst>
            </p:cNvPr>
            <p:cNvSpPr txBox="1"/>
            <p:nvPr/>
          </p:nvSpPr>
          <p:spPr>
            <a:xfrm>
              <a:off x="1828800" y="3873237"/>
              <a:ext cx="1676400" cy="830997"/>
            </a:xfrm>
            <a:prstGeom prst="rect">
              <a:avLst/>
            </a:prstGeom>
            <a:noFill/>
          </p:spPr>
          <p:txBody>
            <a:bodyPr wrap="square" rtlCol="0">
              <a:spAutoFit/>
            </a:bodyPr>
            <a:lstStyle/>
            <a:p>
              <a:pPr algn="ctr"/>
              <a:r>
                <a:rPr lang="en-US" sz="2400" b="1">
                  <a:solidFill>
                    <a:schemeClr val="tx2">
                      <a:lumMod val="50000"/>
                    </a:schemeClr>
                  </a:solidFill>
                </a:rPr>
                <a:t>Factual Statements</a:t>
              </a:r>
            </a:p>
          </p:txBody>
        </p:sp>
        <p:sp>
          <p:nvSpPr>
            <p:cNvPr id="9" name="TextBox 8">
              <a:extLst>
                <a:ext uri="{FF2B5EF4-FFF2-40B4-BE49-F238E27FC236}">
                  <a16:creationId xmlns:a16="http://schemas.microsoft.com/office/drawing/2014/main" id="{8FE0F93D-2787-4FDA-B910-D44CC56DE7D5}"/>
                </a:ext>
              </a:extLst>
            </p:cNvPr>
            <p:cNvSpPr txBox="1"/>
            <p:nvPr/>
          </p:nvSpPr>
          <p:spPr>
            <a:xfrm>
              <a:off x="3429000" y="4853942"/>
              <a:ext cx="1828800" cy="830997"/>
            </a:xfrm>
            <a:prstGeom prst="rect">
              <a:avLst/>
            </a:prstGeom>
            <a:noFill/>
          </p:spPr>
          <p:txBody>
            <a:bodyPr wrap="square" rtlCol="0">
              <a:spAutoFit/>
            </a:bodyPr>
            <a:lstStyle/>
            <a:p>
              <a:pPr algn="ctr"/>
              <a:r>
                <a:rPr lang="en-US" sz="2400" b="1">
                  <a:solidFill>
                    <a:schemeClr val="tx2">
                      <a:lumMod val="50000"/>
                    </a:schemeClr>
                  </a:solidFill>
                </a:rPr>
                <a:t>Evaluative Statements</a:t>
              </a:r>
            </a:p>
          </p:txBody>
        </p:sp>
        <p:sp>
          <p:nvSpPr>
            <p:cNvPr id="10" name="TextBox 9">
              <a:extLst>
                <a:ext uri="{FF2B5EF4-FFF2-40B4-BE49-F238E27FC236}">
                  <a16:creationId xmlns:a16="http://schemas.microsoft.com/office/drawing/2014/main" id="{F9A352C2-7129-4756-B1BE-869FB10F9AE9}"/>
                </a:ext>
              </a:extLst>
            </p:cNvPr>
            <p:cNvSpPr txBox="1"/>
            <p:nvPr/>
          </p:nvSpPr>
          <p:spPr>
            <a:xfrm>
              <a:off x="5789426" y="3873236"/>
              <a:ext cx="1676400" cy="830997"/>
            </a:xfrm>
            <a:prstGeom prst="rect">
              <a:avLst/>
            </a:prstGeom>
            <a:noFill/>
          </p:spPr>
          <p:txBody>
            <a:bodyPr wrap="square" rtlCol="0">
              <a:spAutoFit/>
            </a:bodyPr>
            <a:lstStyle/>
            <a:p>
              <a:pPr algn="ctr"/>
              <a:r>
                <a:rPr lang="en-US" sz="2400" b="1">
                  <a:solidFill>
                    <a:schemeClr val="tx2">
                      <a:lumMod val="50000"/>
                    </a:schemeClr>
                  </a:solidFill>
                </a:rPr>
                <a:t>Gut-Level Statements</a:t>
              </a:r>
            </a:p>
          </p:txBody>
        </p:sp>
        <p:sp>
          <p:nvSpPr>
            <p:cNvPr id="11" name="TextBox 10">
              <a:extLst>
                <a:ext uri="{FF2B5EF4-FFF2-40B4-BE49-F238E27FC236}">
                  <a16:creationId xmlns:a16="http://schemas.microsoft.com/office/drawing/2014/main" id="{82543561-B38F-4ABA-B15A-010D1078602B}"/>
                </a:ext>
              </a:extLst>
            </p:cNvPr>
            <p:cNvSpPr txBox="1"/>
            <p:nvPr/>
          </p:nvSpPr>
          <p:spPr>
            <a:xfrm>
              <a:off x="7231812" y="4838982"/>
              <a:ext cx="1683588" cy="830997"/>
            </a:xfrm>
            <a:prstGeom prst="rect">
              <a:avLst/>
            </a:prstGeom>
            <a:noFill/>
          </p:spPr>
          <p:txBody>
            <a:bodyPr wrap="square" rtlCol="0">
              <a:spAutoFit/>
            </a:bodyPr>
            <a:lstStyle/>
            <a:p>
              <a:pPr algn="ctr"/>
              <a:r>
                <a:rPr lang="en-US" sz="2400" b="1">
                  <a:solidFill>
                    <a:schemeClr val="tx2">
                      <a:lumMod val="50000"/>
                    </a:schemeClr>
                  </a:solidFill>
                </a:rPr>
                <a:t>Peak Statements</a:t>
              </a:r>
            </a:p>
          </p:txBody>
        </p:sp>
        <p:sp>
          <p:nvSpPr>
            <p:cNvPr id="13" name="TextBox 12">
              <a:extLst>
                <a:ext uri="{FF2B5EF4-FFF2-40B4-BE49-F238E27FC236}">
                  <a16:creationId xmlns:a16="http://schemas.microsoft.com/office/drawing/2014/main" id="{4C4D801A-8F31-4441-8697-E146E297D7CB}"/>
                </a:ext>
              </a:extLst>
            </p:cNvPr>
            <p:cNvSpPr txBox="1"/>
            <p:nvPr/>
          </p:nvSpPr>
          <p:spPr>
            <a:xfrm>
              <a:off x="1305318" y="2893612"/>
              <a:ext cx="2809482" cy="584775"/>
            </a:xfrm>
            <a:prstGeom prst="rect">
              <a:avLst/>
            </a:prstGeom>
            <a:noFill/>
          </p:spPr>
          <p:txBody>
            <a:bodyPr wrap="square" rtlCol="0">
              <a:spAutoFit/>
            </a:bodyPr>
            <a:lstStyle/>
            <a:p>
              <a:r>
                <a:rPr lang="en-US" sz="3200" b="1"/>
                <a:t>Transactional</a:t>
              </a:r>
            </a:p>
          </p:txBody>
        </p:sp>
        <p:sp>
          <p:nvSpPr>
            <p:cNvPr id="14" name="TextBox 13">
              <a:extLst>
                <a:ext uri="{FF2B5EF4-FFF2-40B4-BE49-F238E27FC236}">
                  <a16:creationId xmlns:a16="http://schemas.microsoft.com/office/drawing/2014/main" id="{E6B51308-EE4F-41D2-AAEC-A22C745DB2CD}"/>
                </a:ext>
              </a:extLst>
            </p:cNvPr>
            <p:cNvSpPr txBox="1"/>
            <p:nvPr/>
          </p:nvSpPr>
          <p:spPr>
            <a:xfrm>
              <a:off x="6054012" y="2917391"/>
              <a:ext cx="2632788" cy="584775"/>
            </a:xfrm>
            <a:prstGeom prst="rect">
              <a:avLst/>
            </a:prstGeom>
            <a:noFill/>
          </p:spPr>
          <p:txBody>
            <a:bodyPr wrap="square" rtlCol="0">
              <a:spAutoFit/>
            </a:bodyPr>
            <a:lstStyle/>
            <a:p>
              <a:pPr algn="ctr"/>
              <a:r>
                <a:rPr lang="en-US" sz="3200" b="1"/>
                <a:t>Connective</a:t>
              </a:r>
            </a:p>
          </p:txBody>
        </p:sp>
        <p:cxnSp>
          <p:nvCxnSpPr>
            <p:cNvPr id="15" name="Straight Arrow Connector 14">
              <a:extLst>
                <a:ext uri="{FF2B5EF4-FFF2-40B4-BE49-F238E27FC236}">
                  <a16:creationId xmlns:a16="http://schemas.microsoft.com/office/drawing/2014/main" id="{2AE0F67B-E5C9-42BF-A57C-F1C659C13B37}"/>
                </a:ext>
              </a:extLst>
            </p:cNvPr>
            <p:cNvCxnSpPr>
              <a:cxnSpLocks/>
            </p:cNvCxnSpPr>
            <p:nvPr/>
          </p:nvCxnSpPr>
          <p:spPr>
            <a:xfrm>
              <a:off x="270000" y="4767533"/>
              <a:ext cx="8500188" cy="0"/>
            </a:xfrm>
            <a:prstGeom prst="straightConnector1">
              <a:avLst/>
            </a:prstGeom>
            <a:ln w="76200">
              <a:solidFill>
                <a:schemeClr val="accent4">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B78EA888-4DFD-48A5-AE20-67BE5A843D01}"/>
              </a:ext>
            </a:extLst>
          </p:cNvPr>
          <p:cNvSpPr txBox="1"/>
          <p:nvPr/>
        </p:nvSpPr>
        <p:spPr>
          <a:xfrm>
            <a:off x="228600" y="5987364"/>
            <a:ext cx="5867400" cy="276999"/>
          </a:xfrm>
          <a:prstGeom prst="rect">
            <a:avLst/>
          </a:prstGeom>
          <a:noFill/>
        </p:spPr>
        <p:txBody>
          <a:bodyPr wrap="square" rtlCol="0">
            <a:spAutoFit/>
          </a:bodyPr>
          <a:lstStyle/>
          <a:p>
            <a:r>
              <a:rPr lang="en-US" sz="1200" b="1" i="1"/>
              <a:t>Source: </a:t>
            </a:r>
            <a:r>
              <a:rPr lang="en-US" sz="1200" i="1"/>
              <a:t>Click,</a:t>
            </a:r>
            <a:r>
              <a:rPr lang="en-US" sz="1200"/>
              <a:t> by </a:t>
            </a:r>
            <a:r>
              <a:rPr lang="en-US" sz="1200" err="1"/>
              <a:t>Ori</a:t>
            </a:r>
            <a:r>
              <a:rPr lang="en-US" sz="1200"/>
              <a:t> </a:t>
            </a:r>
            <a:r>
              <a:rPr lang="en-US" sz="1200" err="1"/>
              <a:t>Brafman</a:t>
            </a:r>
            <a:r>
              <a:rPr lang="en-US" sz="1200"/>
              <a:t> and Rom </a:t>
            </a:r>
            <a:r>
              <a:rPr lang="en-US" sz="1200" err="1"/>
              <a:t>Brafman</a:t>
            </a:r>
            <a:endParaRPr lang="en-US" sz="1200"/>
          </a:p>
        </p:txBody>
      </p:sp>
    </p:spTree>
    <p:extLst>
      <p:ext uri="{BB962C8B-B14F-4D97-AF65-F5344CB8AC3E}">
        <p14:creationId xmlns:p14="http://schemas.microsoft.com/office/powerpoint/2010/main" val="51452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9FEDB9-39A7-456F-A41F-1C24BED9AC1B}"/>
              </a:ext>
            </a:extLst>
          </p:cNvPr>
          <p:cNvSpPr>
            <a:spLocks noGrp="1"/>
          </p:cNvSpPr>
          <p:nvPr>
            <p:ph type="body" sz="quarter" idx="17"/>
          </p:nvPr>
        </p:nvSpPr>
        <p:spPr/>
        <p:txBody>
          <a:bodyPr/>
          <a:lstStyle/>
          <a:p>
            <a:pPr algn="l"/>
            <a:r>
              <a:rPr lang="en-US" dirty="0"/>
              <a:t>               Practice: Vulnerability</a:t>
            </a:r>
          </a:p>
        </p:txBody>
      </p:sp>
      <p:sp>
        <p:nvSpPr>
          <p:cNvPr id="12" name="Content Placeholder 11">
            <a:extLst>
              <a:ext uri="{FF2B5EF4-FFF2-40B4-BE49-F238E27FC236}">
                <a16:creationId xmlns:a16="http://schemas.microsoft.com/office/drawing/2014/main" id="{31AF7FB1-5099-46E1-926F-D60FA682F0B8}"/>
              </a:ext>
            </a:extLst>
          </p:cNvPr>
          <p:cNvSpPr>
            <a:spLocks noGrp="1"/>
          </p:cNvSpPr>
          <p:nvPr>
            <p:ph idx="1"/>
          </p:nvPr>
        </p:nvSpPr>
        <p:spPr>
          <a:xfrm>
            <a:off x="0" y="1381702"/>
            <a:ext cx="9159161" cy="1060874"/>
          </a:xfrm>
          <a:solidFill>
            <a:schemeClr val="accent3">
              <a:lumMod val="20000"/>
              <a:lumOff val="80000"/>
            </a:schemeClr>
          </a:solidFill>
        </p:spPr>
        <p:txBody>
          <a:bodyPr lIns="274320" rIns="274320"/>
          <a:lstStyle/>
          <a:p>
            <a:pPr marL="0" indent="0">
              <a:buNone/>
            </a:pPr>
            <a:r>
              <a:rPr lang="en-US" sz="2400" b="1"/>
              <a:t>Directions: </a:t>
            </a:r>
            <a:r>
              <a:rPr lang="en-US" sz="2400"/>
              <a:t>With a partner, come up with a </a:t>
            </a:r>
            <a:r>
              <a:rPr lang="en-US" sz="2400" b="1">
                <a:solidFill>
                  <a:schemeClr val="accent1"/>
                </a:solidFill>
              </a:rPr>
              <a:t>gut-level</a:t>
            </a:r>
            <a:r>
              <a:rPr lang="en-US" sz="2400"/>
              <a:t> or </a:t>
            </a:r>
            <a:r>
              <a:rPr lang="en-US" sz="2400" b="1">
                <a:solidFill>
                  <a:schemeClr val="accent1"/>
                </a:solidFill>
              </a:rPr>
              <a:t>peak statement </a:t>
            </a:r>
            <a:r>
              <a:rPr lang="en-US" sz="2400"/>
              <a:t>that you could use to make yourself more approachable in a conversation with a team teacher about her struggles. </a:t>
            </a:r>
          </a:p>
          <a:p>
            <a:pPr marL="0" indent="0">
              <a:buNone/>
            </a:pPr>
            <a:endParaRPr lang="en-US"/>
          </a:p>
        </p:txBody>
      </p:sp>
      <p:pic>
        <p:nvPicPr>
          <p:cNvPr id="6" name="Picture 5">
            <a:extLst>
              <a:ext uri="{FF2B5EF4-FFF2-40B4-BE49-F238E27FC236}">
                <a16:creationId xmlns:a16="http://schemas.microsoft.com/office/drawing/2014/main" id="{81BF4611-5FE3-4ACD-9F1E-5189DDB39B55}"/>
              </a:ext>
            </a:extLst>
          </p:cNvPr>
          <p:cNvPicPr>
            <a:picLocks noChangeAspect="1"/>
          </p:cNvPicPr>
          <p:nvPr/>
        </p:nvPicPr>
        <p:blipFill rotWithShape="1">
          <a:blip r:embed="rId3">
            <a:extLst>
              <a:ext uri="{28A0092B-C50C-407E-A947-70E740481C1C}">
                <a14:useLocalDpi xmlns:a14="http://schemas.microsoft.com/office/drawing/2010/main" val="0"/>
              </a:ext>
            </a:extLst>
          </a:blip>
          <a:srcRect t="4419" b="7184"/>
          <a:stretch/>
        </p:blipFill>
        <p:spPr>
          <a:xfrm>
            <a:off x="1832240" y="2769713"/>
            <a:ext cx="5479520" cy="3302477"/>
          </a:xfrm>
          <a:prstGeom prst="rect">
            <a:avLst/>
          </a:prstGeom>
          <a:effectLst>
            <a:outerShdw blurRad="50800" dist="38100" dir="5400000" algn="t" rotWithShape="0">
              <a:prstClr val="black">
                <a:alpha val="40000"/>
              </a:prstClr>
            </a:outerShdw>
          </a:effectLst>
        </p:spPr>
      </p:pic>
      <p:sp>
        <p:nvSpPr>
          <p:cNvPr id="17" name="Rectangle 16">
            <a:extLst>
              <a:ext uri="{FF2B5EF4-FFF2-40B4-BE49-F238E27FC236}">
                <a16:creationId xmlns:a16="http://schemas.microsoft.com/office/drawing/2014/main" id="{B08AA2DB-E7EE-4FE4-89CD-55DCB0C07792}"/>
              </a:ext>
            </a:extLst>
          </p:cNvPr>
          <p:cNvSpPr/>
          <p:nvPr/>
        </p:nvSpPr>
        <p:spPr>
          <a:xfrm>
            <a:off x="4953000" y="5673969"/>
            <a:ext cx="4191000" cy="515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F4CC1B1-C963-4204-AD33-31F875E3BE86}"/>
              </a:ext>
            </a:extLst>
          </p:cNvPr>
          <p:cNvSpPr txBox="1"/>
          <p:nvPr/>
        </p:nvSpPr>
        <p:spPr>
          <a:xfrm>
            <a:off x="4953000" y="5820453"/>
            <a:ext cx="4191000" cy="369332"/>
          </a:xfrm>
          <a:prstGeom prst="rect">
            <a:avLst/>
          </a:prstGeom>
          <a:solidFill>
            <a:srgbClr val="C9C9C9"/>
          </a:solidFill>
          <a:ln>
            <a:solidFill>
              <a:schemeClr val="accent4">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Time for this activity: </a:t>
            </a:r>
            <a:r>
              <a:rPr lang="en-US" b="1" noProof="0">
                <a:solidFill>
                  <a:prstClr val="black"/>
                </a:solidFill>
                <a:latin typeface="Calibri" panose="020F0502020204030204"/>
              </a:rPr>
              <a:t>3</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minutes</a:t>
            </a:r>
          </a:p>
        </p:txBody>
      </p:sp>
      <p:sp>
        <p:nvSpPr>
          <p:cNvPr id="7" name="Oval 6">
            <a:extLst>
              <a:ext uri="{FF2B5EF4-FFF2-40B4-BE49-F238E27FC236}">
                <a16:creationId xmlns:a16="http://schemas.microsoft.com/office/drawing/2014/main" id="{966A6FC5-10C9-431A-A186-242012C239EB}"/>
              </a:ext>
            </a:extLst>
          </p:cNvPr>
          <p:cNvSpPr/>
          <p:nvPr/>
        </p:nvSpPr>
        <p:spPr>
          <a:xfrm>
            <a:off x="7537377" y="274733"/>
            <a:ext cx="1041546" cy="98578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b="1" dirty="0">
                <a:solidFill>
                  <a:schemeClr val="tx1"/>
                </a:solidFill>
              </a:rPr>
              <a:t>See Handout</a:t>
            </a:r>
            <a:endParaRPr lang="en-US" sz="1400" b="1" dirty="0">
              <a:solidFill>
                <a:schemeClr val="tx1"/>
              </a:solidFill>
              <a:highlight>
                <a:srgbClr val="FFFF00"/>
              </a:highlight>
            </a:endParaRPr>
          </a:p>
        </p:txBody>
      </p:sp>
    </p:spTree>
    <p:extLst>
      <p:ext uri="{BB962C8B-B14F-4D97-AF65-F5344CB8AC3E}">
        <p14:creationId xmlns:p14="http://schemas.microsoft.com/office/powerpoint/2010/main" val="124787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80000" fill="hold"/>
                                        <p:tgtEl>
                                          <p:spTgt spid="17"/>
                                        </p:tgtEl>
                                        <p:attrNameLst>
                                          <p:attrName>ppt_x</p:attrName>
                                        </p:attrNameLst>
                                      </p:cBhvr>
                                      <p:tavLst>
                                        <p:tav tm="0">
                                          <p:val>
                                            <p:strVal val="1+#ppt_w/2"/>
                                          </p:val>
                                        </p:tav>
                                        <p:tav tm="100000">
                                          <p:val>
                                            <p:strVal val="#ppt_x"/>
                                          </p:val>
                                        </p:tav>
                                      </p:tavLst>
                                    </p:anim>
                                    <p:anim calcmode="lin" valueType="num">
                                      <p:cBhvr additive="base">
                                        <p:cTn id="8" dur="180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687C3C-C157-433F-8E55-2C73370D85C6}"/>
              </a:ext>
            </a:extLst>
          </p:cNvPr>
          <p:cNvSpPr>
            <a:spLocks noGrp="1"/>
          </p:cNvSpPr>
          <p:nvPr>
            <p:ph type="body" sz="quarter" idx="17"/>
          </p:nvPr>
        </p:nvSpPr>
        <p:spPr/>
        <p:txBody>
          <a:bodyPr/>
          <a:lstStyle/>
          <a:p>
            <a:r>
              <a:rPr lang="en-US" sz="3200"/>
              <a:t>Tactics for Building Relationships: Proximity</a:t>
            </a:r>
          </a:p>
        </p:txBody>
      </p:sp>
      <p:grpSp>
        <p:nvGrpSpPr>
          <p:cNvPr id="46" name="Group 45">
            <a:extLst>
              <a:ext uri="{FF2B5EF4-FFF2-40B4-BE49-F238E27FC236}">
                <a16:creationId xmlns:a16="http://schemas.microsoft.com/office/drawing/2014/main" id="{026ABF52-45B1-4AEA-AF26-927387188A03}"/>
              </a:ext>
            </a:extLst>
          </p:cNvPr>
          <p:cNvGrpSpPr/>
          <p:nvPr/>
        </p:nvGrpSpPr>
        <p:grpSpPr>
          <a:xfrm>
            <a:off x="5097332" y="1515133"/>
            <a:ext cx="3505200" cy="1595387"/>
            <a:chOff x="304800" y="1698250"/>
            <a:chExt cx="3810000" cy="894013"/>
          </a:xfrm>
          <a:solidFill>
            <a:schemeClr val="accent6"/>
          </a:solidFill>
        </p:grpSpPr>
        <p:sp>
          <p:nvSpPr>
            <p:cNvPr id="47" name="Rounded Rectangle 21">
              <a:extLst>
                <a:ext uri="{FF2B5EF4-FFF2-40B4-BE49-F238E27FC236}">
                  <a16:creationId xmlns:a16="http://schemas.microsoft.com/office/drawing/2014/main" id="{9DD6DD44-147C-41C0-8944-2D3C06D1EF7B}"/>
                </a:ext>
              </a:extLst>
            </p:cNvPr>
            <p:cNvSpPr/>
            <p:nvPr/>
          </p:nvSpPr>
          <p:spPr>
            <a:xfrm>
              <a:off x="304800" y="1698250"/>
              <a:ext cx="3810000" cy="89401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160F6DD1-92A7-49D6-AF94-A3D9E17404CF}"/>
                </a:ext>
              </a:extLst>
            </p:cNvPr>
            <p:cNvSpPr txBox="1"/>
            <p:nvPr/>
          </p:nvSpPr>
          <p:spPr>
            <a:xfrm>
              <a:off x="457200" y="1951621"/>
              <a:ext cx="3505200" cy="327693"/>
            </a:xfrm>
            <a:prstGeom prst="rect">
              <a:avLst/>
            </a:prstGeom>
            <a:grpFill/>
            <a:ln w="38100">
              <a:noFill/>
            </a:ln>
          </p:spPr>
          <p:txBody>
            <a:bodyPr wrap="square" rtlCol="0">
              <a:spAutoFit/>
            </a:bodyPr>
            <a:lstStyle/>
            <a:p>
              <a:pPr algn="ctr"/>
              <a:r>
                <a:rPr lang="en-US" sz="3200" b="1"/>
                <a:t>Passive Contact</a:t>
              </a:r>
            </a:p>
          </p:txBody>
        </p:sp>
      </p:grpSp>
      <p:grpSp>
        <p:nvGrpSpPr>
          <p:cNvPr id="49" name="Group 48">
            <a:extLst>
              <a:ext uri="{FF2B5EF4-FFF2-40B4-BE49-F238E27FC236}">
                <a16:creationId xmlns:a16="http://schemas.microsoft.com/office/drawing/2014/main" id="{E04F4336-C7AF-484F-B395-D0A173A6FCF1}"/>
              </a:ext>
            </a:extLst>
          </p:cNvPr>
          <p:cNvGrpSpPr/>
          <p:nvPr/>
        </p:nvGrpSpPr>
        <p:grpSpPr>
          <a:xfrm>
            <a:off x="5097332" y="3747480"/>
            <a:ext cx="3505200" cy="1595387"/>
            <a:chOff x="304800" y="1698250"/>
            <a:chExt cx="3810000" cy="894013"/>
          </a:xfrm>
          <a:solidFill>
            <a:schemeClr val="accent6">
              <a:lumMod val="60000"/>
              <a:lumOff val="40000"/>
            </a:schemeClr>
          </a:solidFill>
        </p:grpSpPr>
        <p:sp>
          <p:nvSpPr>
            <p:cNvPr id="50" name="Rounded Rectangle 24">
              <a:extLst>
                <a:ext uri="{FF2B5EF4-FFF2-40B4-BE49-F238E27FC236}">
                  <a16:creationId xmlns:a16="http://schemas.microsoft.com/office/drawing/2014/main" id="{4B9B105F-CFCA-4B63-8F09-90DF76D4A087}"/>
                </a:ext>
              </a:extLst>
            </p:cNvPr>
            <p:cNvSpPr/>
            <p:nvPr/>
          </p:nvSpPr>
          <p:spPr>
            <a:xfrm>
              <a:off x="304800" y="1698250"/>
              <a:ext cx="3810000" cy="89401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9A011F9A-6C05-4606-9269-FEC20A26D01E}"/>
                </a:ext>
              </a:extLst>
            </p:cNvPr>
            <p:cNvSpPr txBox="1"/>
            <p:nvPr/>
          </p:nvSpPr>
          <p:spPr>
            <a:xfrm>
              <a:off x="457200" y="1813644"/>
              <a:ext cx="3505200" cy="603645"/>
            </a:xfrm>
            <a:prstGeom prst="rect">
              <a:avLst/>
            </a:prstGeom>
            <a:grpFill/>
            <a:ln w="38100">
              <a:noFill/>
            </a:ln>
          </p:spPr>
          <p:txBody>
            <a:bodyPr wrap="square" rtlCol="0">
              <a:spAutoFit/>
            </a:bodyPr>
            <a:lstStyle/>
            <a:p>
              <a:pPr algn="ctr"/>
              <a:r>
                <a:rPr lang="en-US" sz="3200" b="1"/>
                <a:t>Spontaneous Communication</a:t>
              </a:r>
            </a:p>
          </p:txBody>
        </p:sp>
      </p:grpSp>
      <p:sp>
        <p:nvSpPr>
          <p:cNvPr id="10" name="TextBox 9">
            <a:extLst>
              <a:ext uri="{FF2B5EF4-FFF2-40B4-BE49-F238E27FC236}">
                <a16:creationId xmlns:a16="http://schemas.microsoft.com/office/drawing/2014/main" id="{8419F7C8-ACF0-4239-980C-A95D7022B22A}"/>
              </a:ext>
            </a:extLst>
          </p:cNvPr>
          <p:cNvSpPr txBox="1"/>
          <p:nvPr/>
        </p:nvSpPr>
        <p:spPr>
          <a:xfrm>
            <a:off x="1947797" y="5456846"/>
            <a:ext cx="5248406" cy="830997"/>
          </a:xfrm>
          <a:prstGeom prst="rect">
            <a:avLst/>
          </a:prstGeom>
          <a:noFill/>
        </p:spPr>
        <p:txBody>
          <a:bodyPr wrap="square" rtlCol="0">
            <a:spAutoFit/>
          </a:bodyPr>
          <a:lstStyle/>
          <a:p>
            <a:pPr algn="ctr"/>
            <a:r>
              <a:rPr lang="en-US" sz="2400" b="1" i="1">
                <a:solidFill>
                  <a:schemeClr val="accent2"/>
                </a:solidFill>
              </a:rPr>
              <a:t>What are some ways you can use proximity to build connections?</a:t>
            </a:r>
          </a:p>
        </p:txBody>
      </p:sp>
      <p:pic>
        <p:nvPicPr>
          <p:cNvPr id="6" name="Picture 5" descr="A close up of a logo&#10;&#10;Description automatically generated">
            <a:extLst>
              <a:ext uri="{FF2B5EF4-FFF2-40B4-BE49-F238E27FC236}">
                <a16:creationId xmlns:a16="http://schemas.microsoft.com/office/drawing/2014/main" id="{36EC7D05-76DC-432C-BA20-BBD906B3319B}"/>
              </a:ext>
            </a:extLst>
          </p:cNvPr>
          <p:cNvPicPr>
            <a:picLocks noChangeAspect="1"/>
          </p:cNvPicPr>
          <p:nvPr/>
        </p:nvPicPr>
        <p:blipFill rotWithShape="1">
          <a:blip r:embed="rId3">
            <a:extLst>
              <a:ext uri="{28A0092B-C50C-407E-A947-70E740481C1C}">
                <a14:useLocalDpi xmlns:a14="http://schemas.microsoft.com/office/drawing/2010/main" val="0"/>
              </a:ext>
            </a:extLst>
          </a:blip>
          <a:srcRect l="23881" r="11736" b="14521"/>
          <a:stretch/>
        </p:blipFill>
        <p:spPr>
          <a:xfrm>
            <a:off x="349615" y="1895593"/>
            <a:ext cx="2550987" cy="3386842"/>
          </a:xfrm>
          <a:prstGeom prst="rect">
            <a:avLst/>
          </a:prstGeom>
        </p:spPr>
      </p:pic>
      <p:grpSp>
        <p:nvGrpSpPr>
          <p:cNvPr id="16" name="Group 15">
            <a:extLst>
              <a:ext uri="{FF2B5EF4-FFF2-40B4-BE49-F238E27FC236}">
                <a16:creationId xmlns:a16="http://schemas.microsoft.com/office/drawing/2014/main" id="{B8FC2F10-01A2-4821-B1F0-2C6DD61DCD1B}"/>
              </a:ext>
            </a:extLst>
          </p:cNvPr>
          <p:cNvGrpSpPr/>
          <p:nvPr/>
        </p:nvGrpSpPr>
        <p:grpSpPr>
          <a:xfrm>
            <a:off x="2645010" y="1838603"/>
            <a:ext cx="2077304" cy="3561253"/>
            <a:chOff x="6596045" y="1428516"/>
            <a:chExt cx="2434225" cy="4096011"/>
          </a:xfrm>
        </p:grpSpPr>
        <p:pic>
          <p:nvPicPr>
            <p:cNvPr id="17" name="Picture 16" descr="A close up of a logo&#10;&#10;Description automatically generated">
              <a:extLst>
                <a:ext uri="{FF2B5EF4-FFF2-40B4-BE49-F238E27FC236}">
                  <a16:creationId xmlns:a16="http://schemas.microsoft.com/office/drawing/2014/main" id="{3BCC6987-D51E-48A9-8BC1-4013C5D8767A}"/>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r="13105" b="31317"/>
            <a:stretch/>
          </p:blipFill>
          <p:spPr>
            <a:xfrm flipH="1">
              <a:off x="6596045" y="1428516"/>
              <a:ext cx="2200268" cy="4096011"/>
            </a:xfrm>
            <a:prstGeom prst="rect">
              <a:avLst/>
            </a:prstGeom>
          </p:spPr>
        </p:pic>
        <p:sp>
          <p:nvSpPr>
            <p:cNvPr id="18" name="Rectangle 6">
              <a:extLst>
                <a:ext uri="{FF2B5EF4-FFF2-40B4-BE49-F238E27FC236}">
                  <a16:creationId xmlns:a16="http://schemas.microsoft.com/office/drawing/2014/main" id="{CD21EE9F-2557-4E48-BEFE-33FF242D7FB2}"/>
                </a:ext>
              </a:extLst>
            </p:cNvPr>
            <p:cNvSpPr/>
            <p:nvPr/>
          </p:nvSpPr>
          <p:spPr>
            <a:xfrm>
              <a:off x="8394192" y="3253635"/>
              <a:ext cx="636078" cy="951109"/>
            </a:xfrm>
            <a:custGeom>
              <a:avLst/>
              <a:gdLst>
                <a:gd name="connsiteX0" fmla="*/ 0 w 495870"/>
                <a:gd name="connsiteY0" fmla="*/ 0 h 613776"/>
                <a:gd name="connsiteX1" fmla="*/ 495870 w 495870"/>
                <a:gd name="connsiteY1" fmla="*/ 0 h 613776"/>
                <a:gd name="connsiteX2" fmla="*/ 495870 w 495870"/>
                <a:gd name="connsiteY2" fmla="*/ 613776 h 613776"/>
                <a:gd name="connsiteX3" fmla="*/ 0 w 495870"/>
                <a:gd name="connsiteY3" fmla="*/ 613776 h 613776"/>
                <a:gd name="connsiteX4" fmla="*/ 0 w 495870"/>
                <a:gd name="connsiteY4" fmla="*/ 0 h 613776"/>
                <a:gd name="connsiteX0" fmla="*/ 0 w 495870"/>
                <a:gd name="connsiteY0" fmla="*/ 0 h 613776"/>
                <a:gd name="connsiteX1" fmla="*/ 495870 w 495870"/>
                <a:gd name="connsiteY1" fmla="*/ 0 h 613776"/>
                <a:gd name="connsiteX2" fmla="*/ 495870 w 495870"/>
                <a:gd name="connsiteY2" fmla="*/ 613776 h 613776"/>
                <a:gd name="connsiteX3" fmla="*/ 75157 w 495870"/>
                <a:gd name="connsiteY3" fmla="*/ 613776 h 613776"/>
                <a:gd name="connsiteX4" fmla="*/ 0 w 495870"/>
                <a:gd name="connsiteY4" fmla="*/ 0 h 613776"/>
                <a:gd name="connsiteX0" fmla="*/ 0 w 495870"/>
                <a:gd name="connsiteY0" fmla="*/ 0 h 713984"/>
                <a:gd name="connsiteX1" fmla="*/ 495870 w 495870"/>
                <a:gd name="connsiteY1" fmla="*/ 0 h 713984"/>
                <a:gd name="connsiteX2" fmla="*/ 495870 w 495870"/>
                <a:gd name="connsiteY2" fmla="*/ 613776 h 713984"/>
                <a:gd name="connsiteX3" fmla="*/ 75157 w 495870"/>
                <a:gd name="connsiteY3" fmla="*/ 613776 h 713984"/>
                <a:gd name="connsiteX4" fmla="*/ 0 w 495870"/>
                <a:gd name="connsiteY4" fmla="*/ 0 h 713984"/>
                <a:gd name="connsiteX0" fmla="*/ 75156 w 571026"/>
                <a:gd name="connsiteY0" fmla="*/ 0 h 706732"/>
                <a:gd name="connsiteX1" fmla="*/ 571026 w 571026"/>
                <a:gd name="connsiteY1" fmla="*/ 0 h 706732"/>
                <a:gd name="connsiteX2" fmla="*/ 571026 w 571026"/>
                <a:gd name="connsiteY2" fmla="*/ 613776 h 706732"/>
                <a:gd name="connsiteX3" fmla="*/ 0 w 571026"/>
                <a:gd name="connsiteY3" fmla="*/ 603898 h 706732"/>
                <a:gd name="connsiteX4" fmla="*/ 75156 w 571026"/>
                <a:gd name="connsiteY4" fmla="*/ 0 h 706732"/>
                <a:gd name="connsiteX0" fmla="*/ 100208 w 571026"/>
                <a:gd name="connsiteY0" fmla="*/ 69144 h 706732"/>
                <a:gd name="connsiteX1" fmla="*/ 571026 w 571026"/>
                <a:gd name="connsiteY1" fmla="*/ 0 h 706732"/>
                <a:gd name="connsiteX2" fmla="*/ 571026 w 571026"/>
                <a:gd name="connsiteY2" fmla="*/ 613776 h 706732"/>
                <a:gd name="connsiteX3" fmla="*/ 0 w 571026"/>
                <a:gd name="connsiteY3" fmla="*/ 603898 h 706732"/>
                <a:gd name="connsiteX4" fmla="*/ 100208 w 571026"/>
                <a:gd name="connsiteY4" fmla="*/ 69144 h 706732"/>
                <a:gd name="connsiteX0" fmla="*/ 122698 w 571026"/>
                <a:gd name="connsiteY0" fmla="*/ 108654 h 706732"/>
                <a:gd name="connsiteX1" fmla="*/ 571026 w 571026"/>
                <a:gd name="connsiteY1" fmla="*/ 0 h 706732"/>
                <a:gd name="connsiteX2" fmla="*/ 571026 w 571026"/>
                <a:gd name="connsiteY2" fmla="*/ 613776 h 706732"/>
                <a:gd name="connsiteX3" fmla="*/ 0 w 571026"/>
                <a:gd name="connsiteY3" fmla="*/ 603898 h 706732"/>
                <a:gd name="connsiteX4" fmla="*/ 122698 w 571026"/>
                <a:gd name="connsiteY4" fmla="*/ 108654 h 706732"/>
                <a:gd name="connsiteX0" fmla="*/ 122698 w 571026"/>
                <a:gd name="connsiteY0" fmla="*/ 108654 h 690753"/>
                <a:gd name="connsiteX1" fmla="*/ 571026 w 571026"/>
                <a:gd name="connsiteY1" fmla="*/ 0 h 690753"/>
                <a:gd name="connsiteX2" fmla="*/ 458576 w 571026"/>
                <a:gd name="connsiteY2" fmla="*/ 544632 h 690753"/>
                <a:gd name="connsiteX3" fmla="*/ 0 w 571026"/>
                <a:gd name="connsiteY3" fmla="*/ 603898 h 690753"/>
                <a:gd name="connsiteX4" fmla="*/ 122698 w 571026"/>
                <a:gd name="connsiteY4" fmla="*/ 108654 h 690753"/>
                <a:gd name="connsiteX0" fmla="*/ 122698 w 571026"/>
                <a:gd name="connsiteY0" fmla="*/ 167920 h 750019"/>
                <a:gd name="connsiteX1" fmla="*/ 571026 w 571026"/>
                <a:gd name="connsiteY1" fmla="*/ 0 h 750019"/>
                <a:gd name="connsiteX2" fmla="*/ 458576 w 571026"/>
                <a:gd name="connsiteY2" fmla="*/ 603898 h 750019"/>
                <a:gd name="connsiteX3" fmla="*/ 0 w 571026"/>
                <a:gd name="connsiteY3" fmla="*/ 663164 h 750019"/>
                <a:gd name="connsiteX4" fmla="*/ 122698 w 571026"/>
                <a:gd name="connsiteY4" fmla="*/ 167920 h 75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026" h="750019">
                  <a:moveTo>
                    <a:pt x="122698" y="167920"/>
                  </a:moveTo>
                  <a:lnTo>
                    <a:pt x="571026" y="0"/>
                  </a:lnTo>
                  <a:lnTo>
                    <a:pt x="458576" y="603898"/>
                  </a:lnTo>
                  <a:cubicBezTo>
                    <a:pt x="318338" y="603898"/>
                    <a:pt x="365706" y="888632"/>
                    <a:pt x="0" y="663164"/>
                  </a:cubicBezTo>
                  <a:lnTo>
                    <a:pt x="122698" y="1679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862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DB09E"/>
      </a:dk2>
      <a:lt2>
        <a:srgbClr val="E7E6E6"/>
      </a:lt2>
      <a:accent1>
        <a:srgbClr val="3DB09E"/>
      </a:accent1>
      <a:accent2>
        <a:srgbClr val="E24E31"/>
      </a:accent2>
      <a:accent3>
        <a:srgbClr val="A5A5A5"/>
      </a:accent3>
      <a:accent4>
        <a:srgbClr val="E7E6E6"/>
      </a:accent4>
      <a:accent5>
        <a:srgbClr val="BFBFBF"/>
      </a:accent5>
      <a:accent6>
        <a:srgbClr val="A5A5A5"/>
      </a:accent6>
      <a:hlink>
        <a:srgbClr val="3DB09E"/>
      </a:hlink>
      <a:folHlink>
        <a:srgbClr val="E24E3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SharedWithUsers xmlns="fbf88c96-2400-42d8-8ed9-06e8d33894c2">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146101D1FB634CA675AE9DE6A05809" ma:contentTypeVersion="3" ma:contentTypeDescription="Create a new document." ma:contentTypeScope="" ma:versionID="42aae360701da0331b817796472c1f11">
  <xsd:schema xmlns:xsd="http://www.w3.org/2001/XMLSchema" xmlns:xs="http://www.w3.org/2001/XMLSchema" xmlns:p="http://schemas.microsoft.com/office/2006/metadata/properties" xmlns:ns2="c7fefaca-fb44-4f1d-81bc-6e3871ee8006" xmlns:ns3="fbf88c96-2400-42d8-8ed9-06e8d33894c2" xmlns:ns4="http://schemas.microsoft.com/sharepoint/v4" targetNamespace="http://schemas.microsoft.com/office/2006/metadata/properties" ma:root="true" ma:fieldsID="977a48789190ffb6f7321d13c4ee1f88" ns2:_="" ns3:_="" ns4:_="">
    <xsd:import namespace="c7fefaca-fb44-4f1d-81bc-6e3871ee8006"/>
    <xsd:import namespace="fbf88c96-2400-42d8-8ed9-06e8d33894c2"/>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4:IconOverlay"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efaca-fb44-4f1d-81bc-6e3871ee80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f88c96-2400-42d8-8ed9-06e8d33894c2"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FF6247-DDBB-4EA9-B02F-F1BF606F4F2D}">
  <ds:schemaRefs>
    <ds:schemaRef ds:uri="http://schemas.microsoft.com/sharepoint/v3/contenttype/forms"/>
  </ds:schemaRefs>
</ds:datastoreItem>
</file>

<file path=customXml/itemProps2.xml><?xml version="1.0" encoding="utf-8"?>
<ds:datastoreItem xmlns:ds="http://schemas.openxmlformats.org/officeDocument/2006/customXml" ds:itemID="{3BB9A1C5-2AAA-4FFD-AD71-297C49C93F49}">
  <ds:schemaRefs>
    <ds:schemaRef ds:uri="http://purl.org/dc/elements/1.1/"/>
    <ds:schemaRef ds:uri="http://schemas.microsoft.com/office/2006/metadata/properties"/>
    <ds:schemaRef ds:uri="http://schemas.microsoft.com/office/2006/documentManagement/types"/>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c7fefaca-fb44-4f1d-81bc-6e3871ee8006"/>
    <ds:schemaRef ds:uri="fbf88c96-2400-42d8-8ed9-06e8d33894c2"/>
    <ds:schemaRef ds:uri="http://www.w3.org/XML/1998/namespace"/>
  </ds:schemaRefs>
</ds:datastoreItem>
</file>

<file path=customXml/itemProps3.xml><?xml version="1.0" encoding="utf-8"?>
<ds:datastoreItem xmlns:ds="http://schemas.openxmlformats.org/officeDocument/2006/customXml" ds:itemID="{1A94F1B8-00E7-4455-B8A4-8231E6110F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fefaca-fb44-4f1d-81bc-6e3871ee8006"/>
    <ds:schemaRef ds:uri="fbf88c96-2400-42d8-8ed9-06e8d33894c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TotalTime>
  <Words>7514</Words>
  <Application>Microsoft Office PowerPoint</Application>
  <PresentationFormat>On-screen Show (4:3)</PresentationFormat>
  <Paragraphs>834</Paragraphs>
  <Slides>44</Slides>
  <Notes>43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Cambria</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Beverley Tyndall</dc:creator>
  <cp:lastModifiedBy>Beverley Tyndall</cp:lastModifiedBy>
  <cp:revision>5</cp:revision>
  <dcterms:modified xsi:type="dcterms:W3CDTF">2019-11-08T21:38:14Z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0x010100E3146101D1FB634CA675AE9DE6A05809</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URL">
    <vt:lpwstr/>
  </property>
</Properties>
</file>