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sldIdLst>
    <p:sldId id="319" r:id="rId5"/>
    <p:sldId id="258" r:id="rId6"/>
    <p:sldId id="324" r:id="rId7"/>
    <p:sldId id="296" r:id="rId8"/>
    <p:sldId id="309" r:id="rId9"/>
    <p:sldId id="265" r:id="rId10"/>
    <p:sldId id="268" r:id="rId11"/>
    <p:sldId id="310" r:id="rId12"/>
    <p:sldId id="321" r:id="rId13"/>
    <p:sldId id="270" r:id="rId14"/>
    <p:sldId id="298" r:id="rId15"/>
    <p:sldId id="313" r:id="rId16"/>
    <p:sldId id="325" r:id="rId17"/>
    <p:sldId id="314" r:id="rId18"/>
    <p:sldId id="323" r:id="rId19"/>
    <p:sldId id="315" r:id="rId20"/>
    <p:sldId id="305" r:id="rId21"/>
    <p:sldId id="316" r:id="rId22"/>
    <p:sldId id="60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ucy Steiner" initials="LS" lastIdx="1" clrIdx="6">
    <p:extLst>
      <p:ext uri="{19B8F6BF-5375-455C-9EA6-DF929625EA0E}">
        <p15:presenceInfo xmlns:p15="http://schemas.microsoft.com/office/powerpoint/2012/main" userId="S::lucy.steiner@publicimpact.com::0f2ed1e5-7682-4a37-91cf-95987ad3bb3c" providerId="AD"/>
      </p:ext>
    </p:extLst>
  </p:cmAuthor>
  <p:cmAuthor id="1" name="Cassie Lutterloh" initials="CL" lastIdx="8" clrIdx="0">
    <p:extLst>
      <p:ext uri="{19B8F6BF-5375-455C-9EA6-DF929625EA0E}">
        <p15:presenceInfo xmlns:p15="http://schemas.microsoft.com/office/powerpoint/2012/main" userId="Cassie Lutterloh" providerId="None"/>
      </p:ext>
    </p:extLst>
  </p:cmAuthor>
  <p:cmAuthor id="8" name="Sharon Barrett" initials="SB" lastIdx="1" clrIdx="7">
    <p:extLst>
      <p:ext uri="{19B8F6BF-5375-455C-9EA6-DF929625EA0E}">
        <p15:presenceInfo xmlns:p15="http://schemas.microsoft.com/office/powerpoint/2012/main" userId="Sharon Barrett" providerId="None"/>
      </p:ext>
    </p:extLst>
  </p:cmAuthor>
  <p:cmAuthor id="2" name="Cassie Lutterloh" initials="CL [2]" lastIdx="1" clrIdx="1">
    <p:extLst>
      <p:ext uri="{19B8F6BF-5375-455C-9EA6-DF929625EA0E}">
        <p15:presenceInfo xmlns:p15="http://schemas.microsoft.com/office/powerpoint/2012/main" userId="S0033FFF8F815F83@LIVE.COM" providerId="AD"/>
      </p:ext>
    </p:extLst>
  </p:cmAuthor>
  <p:cmAuthor id="9" name="Troy Smith" initials="TS [2]" lastIdx="1" clrIdx="8">
    <p:extLst>
      <p:ext uri="{19B8F6BF-5375-455C-9EA6-DF929625EA0E}">
        <p15:presenceInfo xmlns:p15="http://schemas.microsoft.com/office/powerpoint/2012/main" userId="S::troy.smith@publicimpact.com::4d48e911-d170-4973-9e3b-99658c9907ca" providerId="AD"/>
      </p:ext>
    </p:extLst>
  </p:cmAuthor>
  <p:cmAuthor id="3" name="Julia Fisher" initials="JF" lastIdx="21" clrIdx="2">
    <p:extLst>
      <p:ext uri="{19B8F6BF-5375-455C-9EA6-DF929625EA0E}">
        <p15:presenceInfo xmlns:p15="http://schemas.microsoft.com/office/powerpoint/2012/main" userId="Julia Fisher" providerId="None"/>
      </p:ext>
    </p:extLst>
  </p:cmAuthor>
  <p:cmAuthor id="4" name="Troy Smith" initials="TS" lastIdx="1" clrIdx="3">
    <p:extLst>
      <p:ext uri="{19B8F6BF-5375-455C-9EA6-DF929625EA0E}">
        <p15:presenceInfo xmlns:p15="http://schemas.microsoft.com/office/powerpoint/2012/main" userId="Troy Smith" providerId="None"/>
      </p:ext>
    </p:extLst>
  </p:cmAuthor>
  <p:cmAuthor id="5" name="Cassie Lutterloh" initials="CL [3]" lastIdx="1" clrIdx="4">
    <p:extLst>
      <p:ext uri="{19B8F6BF-5375-455C-9EA6-DF929625EA0E}">
        <p15:presenceInfo xmlns:p15="http://schemas.microsoft.com/office/powerpoint/2012/main" userId="S::Cassie.Lutterloh@publicimpact.com::e217f83d-e97a-49ea-bf57-fb921dbfb87f" providerId="AD"/>
      </p:ext>
    </p:extLst>
  </p:cmAuthor>
  <p:cmAuthor id="6" name="Jessica Jenkins" initials="JJ" lastIdx="2" clrIdx="5">
    <p:extLst>
      <p:ext uri="{19B8F6BF-5375-455C-9EA6-DF929625EA0E}">
        <p15:presenceInfo xmlns:p15="http://schemas.microsoft.com/office/powerpoint/2012/main" userId="S::jessica.jenkins@publicimpact.com::f8594302-f49f-472f-9dee-37ecdda694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064"/>
    <a:srgbClr val="3FAB9B"/>
    <a:srgbClr val="3DB09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A0B042-27CF-40CD-82EB-68069CAC36A9}" v="6" dt="2019-11-13T19:30:58.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39" autoAdjust="0"/>
  </p:normalViewPr>
  <p:slideViewPr>
    <p:cSldViewPr snapToGrid="0">
      <p:cViewPr varScale="1">
        <p:scale>
          <a:sx n="52" d="100"/>
          <a:sy n="52" d="100"/>
        </p:scale>
        <p:origin x="1260" y="78"/>
      </p:cViewPr>
      <p:guideLst/>
    </p:cSldViewPr>
  </p:slideViewPr>
  <p:notesTextViewPr>
    <p:cViewPr>
      <p:scale>
        <a:sx n="1" d="1"/>
        <a:sy n="1" d="1"/>
      </p:scale>
      <p:origin x="0" y="0"/>
    </p:cViewPr>
  </p:notesTextViewPr>
  <p:notesViewPr>
    <p:cSldViewPr snapToGrid="0">
      <p:cViewPr varScale="1">
        <p:scale>
          <a:sx n="46" d="100"/>
          <a:sy n="46" d="100"/>
        </p:scale>
        <p:origin x="20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Gilliam" userId="S::paola.gilliam@publicimpact.com::1e5351c2-6db1-4282-b9a4-70313b8c54c7" providerId="AD" clId="Web-{2935DDFE-CE7F-7E25-171A-231458AEE71F}"/>
    <pc:docChg chg="addSld delSld">
      <pc:chgData name="Paola Gilliam" userId="S::paola.gilliam@publicimpact.com::1e5351c2-6db1-4282-b9a4-70313b8c54c7" providerId="AD" clId="Web-{2935DDFE-CE7F-7E25-171A-231458AEE71F}" dt="2019-11-01T18:46:05.927" v="1"/>
      <pc:docMkLst>
        <pc:docMk/>
      </pc:docMkLst>
      <pc:sldChg chg="del">
        <pc:chgData name="Paola Gilliam" userId="S::paola.gilliam@publicimpact.com::1e5351c2-6db1-4282-b9a4-70313b8c54c7" providerId="AD" clId="Web-{2935DDFE-CE7F-7E25-171A-231458AEE71F}" dt="2019-11-01T18:46:05.927" v="1"/>
        <pc:sldMkLst>
          <pc:docMk/>
          <pc:sldMk cId="3915324196" sldId="600"/>
        </pc:sldMkLst>
      </pc:sldChg>
      <pc:sldChg chg="add">
        <pc:chgData name="Paola Gilliam" userId="S::paola.gilliam@publicimpact.com::1e5351c2-6db1-4282-b9a4-70313b8c54c7" providerId="AD" clId="Web-{2935DDFE-CE7F-7E25-171A-231458AEE71F}" dt="2019-11-01T18:46:02.036" v="0"/>
        <pc:sldMkLst>
          <pc:docMk/>
          <pc:sldMk cId="3746265828" sldId="601"/>
        </pc:sldMkLst>
      </pc:sldChg>
      <pc:sldMasterChg chg="addSldLayout">
        <pc:chgData name="Paola Gilliam" userId="S::paola.gilliam@publicimpact.com::1e5351c2-6db1-4282-b9a4-70313b8c54c7" providerId="AD" clId="Web-{2935DDFE-CE7F-7E25-171A-231458AEE71F}" dt="2019-11-01T18:46:02.036" v="0"/>
        <pc:sldMasterMkLst>
          <pc:docMk/>
          <pc:sldMasterMk cId="2100559752" sldId="2147483660"/>
        </pc:sldMasterMkLst>
        <pc:sldLayoutChg chg="add">
          <pc:chgData name="Paola Gilliam" userId="S::paola.gilliam@publicimpact.com::1e5351c2-6db1-4282-b9a4-70313b8c54c7" providerId="AD" clId="Web-{2935DDFE-CE7F-7E25-171A-231458AEE71F}" dt="2019-11-01T18:46:02.036" v="0"/>
          <pc:sldLayoutMkLst>
            <pc:docMk/>
            <pc:sldMasterMk cId="2100559752" sldId="2147483660"/>
            <pc:sldLayoutMk cId="1049356701" sldId="2147483693"/>
          </pc:sldLayoutMkLst>
        </pc:sldLayoutChg>
        <pc:sldLayoutChg chg="add">
          <pc:chgData name="Paola Gilliam" userId="S::paola.gilliam@publicimpact.com::1e5351c2-6db1-4282-b9a4-70313b8c54c7" providerId="AD" clId="Web-{2935DDFE-CE7F-7E25-171A-231458AEE71F}" dt="2019-11-01T18:46:02.036" v="0"/>
          <pc:sldLayoutMkLst>
            <pc:docMk/>
            <pc:sldMasterMk cId="2100559752" sldId="2147483660"/>
            <pc:sldLayoutMk cId="2602687185" sldId="2147483694"/>
          </pc:sldLayoutMkLst>
        </pc:sldLayoutChg>
      </pc:sldMasterChg>
    </pc:docChg>
  </pc:docChgLst>
  <pc:docChgLst>
    <pc:chgData name="Paola Gilliam" userId="1e5351c2-6db1-4282-b9a4-70313b8c54c7" providerId="ADAL" clId="{719CF957-B0EE-405D-9DA1-8A8878277EE9}"/>
    <pc:docChg chg="addSld modSld">
      <pc:chgData name="Paola Gilliam" userId="1e5351c2-6db1-4282-b9a4-70313b8c54c7" providerId="ADAL" clId="{719CF957-B0EE-405D-9DA1-8A8878277EE9}" dt="2019-06-14T15:58:21.452" v="0"/>
      <pc:docMkLst>
        <pc:docMk/>
      </pc:docMkLst>
      <pc:sldChg chg="add">
        <pc:chgData name="Paola Gilliam" userId="1e5351c2-6db1-4282-b9a4-70313b8c54c7" providerId="ADAL" clId="{719CF957-B0EE-405D-9DA1-8A8878277EE9}" dt="2019-06-14T15:58:21.452" v="0"/>
        <pc:sldMkLst>
          <pc:docMk/>
          <pc:sldMk cId="3915324196" sldId="600"/>
        </pc:sldMkLst>
      </pc:sldChg>
    </pc:docChg>
  </pc:docChgLst>
  <pc:docChgLst>
    <pc:chgData name="Beverley Tyndall" userId="788f043e-28d2-46fd-a06d-254047806ba2" providerId="ADAL" clId="{95A0B042-27CF-40CD-82EB-68069CAC36A9}"/>
    <pc:docChg chg="custSel modSld">
      <pc:chgData name="Beverley Tyndall" userId="788f043e-28d2-46fd-a06d-254047806ba2" providerId="ADAL" clId="{95A0B042-27CF-40CD-82EB-68069CAC36A9}" dt="2019-11-13T19:30:58.817" v="38"/>
      <pc:docMkLst>
        <pc:docMk/>
      </pc:docMkLst>
      <pc:sldChg chg="addSp delSp modSp">
        <pc:chgData name="Beverley Tyndall" userId="788f043e-28d2-46fd-a06d-254047806ba2" providerId="ADAL" clId="{95A0B042-27CF-40CD-82EB-68069CAC36A9}" dt="2019-11-13T19:29:47.410" v="21" actId="1038"/>
        <pc:sldMkLst>
          <pc:docMk/>
          <pc:sldMk cId="2834533443" sldId="265"/>
        </pc:sldMkLst>
        <pc:spChg chg="del">
          <ac:chgData name="Beverley Tyndall" userId="788f043e-28d2-46fd-a06d-254047806ba2" providerId="ADAL" clId="{95A0B042-27CF-40CD-82EB-68069CAC36A9}" dt="2019-11-13T19:29:37.607" v="9" actId="478"/>
          <ac:spMkLst>
            <pc:docMk/>
            <pc:sldMk cId="2834533443" sldId="265"/>
            <ac:spMk id="4" creationId="{605FDB27-1ED5-46F0-A75A-8FD06359B2F4}"/>
          </ac:spMkLst>
        </pc:spChg>
        <pc:spChg chg="add mod">
          <ac:chgData name="Beverley Tyndall" userId="788f043e-28d2-46fd-a06d-254047806ba2" providerId="ADAL" clId="{95A0B042-27CF-40CD-82EB-68069CAC36A9}" dt="2019-11-13T19:29:47.410" v="21" actId="1038"/>
          <ac:spMkLst>
            <pc:docMk/>
            <pc:sldMk cId="2834533443" sldId="265"/>
            <ac:spMk id="5" creationId="{96D1C95B-E2AB-4B4A-8700-51E2418317FB}"/>
          </ac:spMkLst>
        </pc:spChg>
      </pc:sldChg>
      <pc:sldChg chg="addSp delSp modSp">
        <pc:chgData name="Beverley Tyndall" userId="788f043e-28d2-46fd-a06d-254047806ba2" providerId="ADAL" clId="{95A0B042-27CF-40CD-82EB-68069CAC36A9}" dt="2019-11-13T19:30:29.727" v="36" actId="1038"/>
        <pc:sldMkLst>
          <pc:docMk/>
          <pc:sldMk cId="3032675739" sldId="270"/>
        </pc:sldMkLst>
        <pc:spChg chg="del">
          <ac:chgData name="Beverley Tyndall" userId="788f043e-28d2-46fd-a06d-254047806ba2" providerId="ADAL" clId="{95A0B042-27CF-40CD-82EB-68069CAC36A9}" dt="2019-11-13T19:30:25.216" v="25" actId="478"/>
          <ac:spMkLst>
            <pc:docMk/>
            <pc:sldMk cId="3032675739" sldId="270"/>
            <ac:spMk id="8" creationId="{C84398AC-233B-4FE7-BA4E-280B375E6FC5}"/>
          </ac:spMkLst>
        </pc:spChg>
        <pc:spChg chg="add mod">
          <ac:chgData name="Beverley Tyndall" userId="788f043e-28d2-46fd-a06d-254047806ba2" providerId="ADAL" clId="{95A0B042-27CF-40CD-82EB-68069CAC36A9}" dt="2019-11-13T19:30:29.727" v="36" actId="1038"/>
          <ac:spMkLst>
            <pc:docMk/>
            <pc:sldMk cId="3032675739" sldId="270"/>
            <ac:spMk id="9" creationId="{D426E7E5-18CE-4B7F-9E10-1C12E938458F}"/>
          </ac:spMkLst>
        </pc:spChg>
      </pc:sldChg>
      <pc:sldChg chg="modNotesTx">
        <pc:chgData name="Beverley Tyndall" userId="788f043e-28d2-46fd-a06d-254047806ba2" providerId="ADAL" clId="{95A0B042-27CF-40CD-82EB-68069CAC36A9}" dt="2019-11-13T19:30:13.265" v="24" actId="20577"/>
        <pc:sldMkLst>
          <pc:docMk/>
          <pc:sldMk cId="2743535093" sldId="319"/>
        </pc:sldMkLst>
      </pc:sldChg>
      <pc:sldChg chg="addSp delSp">
        <pc:chgData name="Beverley Tyndall" userId="788f043e-28d2-46fd-a06d-254047806ba2" providerId="ADAL" clId="{95A0B042-27CF-40CD-82EB-68069CAC36A9}" dt="2019-11-13T19:30:58.817" v="38"/>
        <pc:sldMkLst>
          <pc:docMk/>
          <pc:sldMk cId="2245615850" sldId="325"/>
        </pc:sldMkLst>
        <pc:spChg chg="del">
          <ac:chgData name="Beverley Tyndall" userId="788f043e-28d2-46fd-a06d-254047806ba2" providerId="ADAL" clId="{95A0B042-27CF-40CD-82EB-68069CAC36A9}" dt="2019-11-13T19:30:56.843" v="37" actId="478"/>
          <ac:spMkLst>
            <pc:docMk/>
            <pc:sldMk cId="2245615850" sldId="325"/>
            <ac:spMk id="5" creationId="{20A87B84-8EE6-4C0C-9A60-C4D31AE57556}"/>
          </ac:spMkLst>
        </pc:spChg>
        <pc:spChg chg="add">
          <ac:chgData name="Beverley Tyndall" userId="788f043e-28d2-46fd-a06d-254047806ba2" providerId="ADAL" clId="{95A0B042-27CF-40CD-82EB-68069CAC36A9}" dt="2019-11-13T19:30:58.817" v="38"/>
          <ac:spMkLst>
            <pc:docMk/>
            <pc:sldMk cId="2245615850" sldId="325"/>
            <ac:spMk id="7" creationId="{EF035339-8E4A-4B4A-AF00-08DC8776896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9809882044484"/>
          <c:y val="1.8677404458458217E-2"/>
          <c:w val="0.86474203431925267"/>
          <c:h val="0.8407755905511811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36C54"/>
              </a:solidFill>
              <a:ln>
                <a:noFill/>
              </a:ln>
              <a:effectLst/>
            </c:spPr>
            <c:extLst>
              <c:ext xmlns:c16="http://schemas.microsoft.com/office/drawing/2014/chart" uri="{C3380CC4-5D6E-409C-BE32-E72D297353CC}">
                <c16:uniqueId val="{00000003-EC1D-43DA-8CC0-AF23B1F733E1}"/>
              </c:ext>
            </c:extLst>
          </c:dPt>
          <c:dLbls>
            <c:dLbl>
              <c:idx val="0"/>
              <c:layout>
                <c:manualLayout>
                  <c:x val="0"/>
                  <c:y val="-0.26521914331010671"/>
                </c:manualLayout>
              </c:layout>
              <c:tx>
                <c:rich>
                  <a:bodyPr/>
                  <a:lstStyle/>
                  <a:p>
                    <a:fld id="{BE550B7B-FAE8-4B46-A4CD-CB27A07C77DC}" type="VALUE">
                      <a:rPr lang="en-US" smtClean="0"/>
                      <a:pPr/>
                      <a:t>[VALUE]</a:t>
                    </a:fld>
                    <a:r>
                      <a:rPr lang="en-US" baseline="30000" err="1"/>
                      <a:t>th</a:t>
                    </a:r>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1D-43DA-8CC0-AF23B1F733E1}"/>
                </c:ext>
              </c:extLst>
            </c:dLbl>
            <c:dLbl>
              <c:idx val="1"/>
              <c:layout>
                <c:manualLayout>
                  <c:x val="0"/>
                  <c:y val="-0.39222549362762255"/>
                </c:manualLayout>
              </c:layout>
              <c:tx>
                <c:rich>
                  <a:bodyPr/>
                  <a:lstStyle/>
                  <a:p>
                    <a:r>
                      <a:rPr lang="en-US"/>
                      <a:t>66</a:t>
                    </a:r>
                    <a:r>
                      <a:rPr lang="en-US" baseline="30000"/>
                      <a:t>th</a:t>
                    </a:r>
                    <a:r>
                      <a:rPr lang="en-US"/>
                      <a:t>-72</a:t>
                    </a:r>
                    <a:r>
                      <a:rPr lang="en-US" baseline="30000"/>
                      <a:t>nd</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AC-48B8-A8DA-6ABB52452ACE}"/>
                </c:ext>
              </c:extLst>
            </c:dLbl>
            <c:dLbl>
              <c:idx val="2"/>
              <c:layout>
                <c:manualLayout>
                  <c:x val="-2.3866222867675135E-3"/>
                  <c:y val="-0.4744060732448388"/>
                </c:manualLayout>
              </c:layout>
              <c:tx>
                <c:rich>
                  <a:bodyPr/>
                  <a:lstStyle/>
                  <a:p>
                    <a:r>
                      <a:rPr lang="en-US"/>
                      <a:t>75</a:t>
                    </a:r>
                    <a:r>
                      <a:rPr lang="en-US" baseline="30000"/>
                      <a:t>th</a:t>
                    </a:r>
                    <a:r>
                      <a:rPr lang="en-US"/>
                      <a:t>-85</a:t>
                    </a:r>
                    <a:r>
                      <a:rPr lang="en-US" baseline="30000"/>
                      <a:t>th</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AC-48B8-A8DA-6ABB52452AC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Reading &amp; Math</c:v>
                </c:pt>
                <c:pt idx="1">
                  <c:v>Reading*</c:v>
                </c:pt>
                <c:pt idx="2">
                  <c:v>Math</c:v>
                </c:pt>
              </c:strCache>
            </c:strRef>
          </c:cat>
          <c:val>
            <c:numRef>
              <c:f>Sheet1!$B$2:$B$4</c:f>
              <c:numCache>
                <c:formatCode>General</c:formatCode>
                <c:ptCount val="3"/>
                <c:pt idx="0">
                  <c:v>50</c:v>
                </c:pt>
                <c:pt idx="1">
                  <c:v>66</c:v>
                </c:pt>
                <c:pt idx="2">
                  <c:v>75</c:v>
                </c:pt>
              </c:numCache>
            </c:numRef>
          </c:val>
          <c:extLst>
            <c:ext xmlns:c16="http://schemas.microsoft.com/office/drawing/2014/chart" uri="{C3380CC4-5D6E-409C-BE32-E72D297353CC}">
              <c16:uniqueId val="{00000000-EC1D-43DA-8CC0-AF23B1F733E1}"/>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Sheet1!$A$2:$A$4</c:f>
              <c:strCache>
                <c:ptCount val="3"/>
                <c:pt idx="0">
                  <c:v>Reading &amp; Math</c:v>
                </c:pt>
                <c:pt idx="1">
                  <c:v>Reading*</c:v>
                </c:pt>
                <c:pt idx="2">
                  <c:v>Math</c:v>
                </c:pt>
              </c:strCache>
            </c:strRef>
          </c:cat>
          <c:val>
            <c:numRef>
              <c:f>Sheet1!$C$2:$C$4</c:f>
              <c:numCache>
                <c:formatCode>General</c:formatCode>
                <c:ptCount val="3"/>
                <c:pt idx="1">
                  <c:v>6</c:v>
                </c:pt>
                <c:pt idx="2">
                  <c:v>10</c:v>
                </c:pt>
              </c:numCache>
            </c:numRef>
          </c:val>
          <c:extLst>
            <c:ext xmlns:c16="http://schemas.microsoft.com/office/drawing/2014/chart" uri="{C3380CC4-5D6E-409C-BE32-E72D297353CC}">
              <c16:uniqueId val="{00000002-AEE3-4F9C-9E1F-8E9C1459215C}"/>
            </c:ext>
          </c:extLst>
        </c:ser>
        <c:dLbls>
          <c:showLegendKey val="0"/>
          <c:showVal val="0"/>
          <c:showCatName val="0"/>
          <c:showSerName val="0"/>
          <c:showPercent val="0"/>
          <c:showBubbleSize val="0"/>
        </c:dLbls>
        <c:gapWidth val="111"/>
        <c:overlap val="100"/>
        <c:axId val="588548744"/>
        <c:axId val="588556616"/>
      </c:barChart>
      <c:catAx>
        <c:axId val="588548744"/>
        <c:scaling>
          <c:orientation val="minMax"/>
        </c:scaling>
        <c:delete val="1"/>
        <c:axPos val="b"/>
        <c:numFmt formatCode="General" sourceLinked="1"/>
        <c:majorTickMark val="none"/>
        <c:minorTickMark val="none"/>
        <c:tickLblPos val="nextTo"/>
        <c:crossAx val="588556616"/>
        <c:crosses val="autoZero"/>
        <c:auto val="1"/>
        <c:lblAlgn val="ctr"/>
        <c:lblOffset val="100"/>
        <c:noMultiLvlLbl val="0"/>
      </c:catAx>
      <c:valAx>
        <c:axId val="588556616"/>
        <c:scaling>
          <c:orientation val="minMax"/>
        </c:scaling>
        <c:delete val="1"/>
        <c:axPos val="l"/>
        <c:numFmt formatCode="General" sourceLinked="1"/>
        <c:majorTickMark val="none"/>
        <c:minorTickMark val="none"/>
        <c:tickLblPos val="nextTo"/>
        <c:crossAx val="588548744"/>
        <c:crosses val="autoZero"/>
        <c:crossBetween val="between"/>
        <c:majorUnit val="50"/>
      </c:valAx>
      <c:spPr>
        <a:noFill/>
        <a:ln w="25400">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4763E-61E3-491D-87BD-47131285C9B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4705BAC-4947-4C9A-A3A7-786AAC38DA24}">
      <dgm:prSet phldrT="[Text]"/>
      <dgm:spPr>
        <a:solidFill>
          <a:schemeClr val="accent1">
            <a:lumMod val="50000"/>
          </a:schemeClr>
        </a:solidFill>
      </dgm:spPr>
      <dgm:t>
        <a:bodyPr/>
        <a:lstStyle/>
        <a:p>
          <a:r>
            <a:rPr lang="en-US" b="1"/>
            <a:t>Support Visits</a:t>
          </a:r>
        </a:p>
      </dgm:t>
    </dgm:pt>
    <dgm:pt modelId="{507E8CCF-DED6-4540-988A-00C9048D5D62}" type="parTrans" cxnId="{A1B3CC9F-5A11-4D33-98E7-DD8A3BD98D0C}">
      <dgm:prSet/>
      <dgm:spPr/>
      <dgm:t>
        <a:bodyPr/>
        <a:lstStyle/>
        <a:p>
          <a:endParaRPr lang="en-US"/>
        </a:p>
      </dgm:t>
    </dgm:pt>
    <dgm:pt modelId="{DB6C9234-EC63-4A02-8276-39C5422D5A33}" type="sibTrans" cxnId="{A1B3CC9F-5A11-4D33-98E7-DD8A3BD98D0C}">
      <dgm:prSet/>
      <dgm:spPr/>
      <dgm:t>
        <a:bodyPr/>
        <a:lstStyle/>
        <a:p>
          <a:endParaRPr lang="en-US"/>
        </a:p>
      </dgm:t>
    </dgm:pt>
    <dgm:pt modelId="{BEBD12E1-F8CD-4D31-8142-D5901ACC9859}">
      <dgm:prSet phldrT="[Text]"/>
      <dgm:spPr/>
      <dgm:t>
        <a:bodyPr/>
        <a:lstStyle/>
        <a:p>
          <a:r>
            <a:rPr lang="en-US" b="1"/>
            <a:t>Data Collection</a:t>
          </a:r>
        </a:p>
      </dgm:t>
    </dgm:pt>
    <dgm:pt modelId="{5B44AC22-A918-4CC3-9797-6B6EC604082F}" type="parTrans" cxnId="{7726BF21-8492-47A5-BE19-3A531197160F}">
      <dgm:prSet/>
      <dgm:spPr/>
      <dgm:t>
        <a:bodyPr/>
        <a:lstStyle/>
        <a:p>
          <a:endParaRPr lang="en-US"/>
        </a:p>
      </dgm:t>
    </dgm:pt>
    <dgm:pt modelId="{4B0C53DA-9607-4583-9B9C-B143D83E195B}" type="sibTrans" cxnId="{7726BF21-8492-47A5-BE19-3A531197160F}">
      <dgm:prSet/>
      <dgm:spPr/>
      <dgm:t>
        <a:bodyPr/>
        <a:lstStyle/>
        <a:p>
          <a:endParaRPr lang="en-US"/>
        </a:p>
      </dgm:t>
    </dgm:pt>
    <dgm:pt modelId="{3B21468C-28DB-4F2B-9E99-8BFBEA3C7E28}">
      <dgm:prSet phldrT="[Text]"/>
      <dgm:spPr/>
      <dgm:t>
        <a:bodyPr/>
        <a:lstStyle/>
        <a:p>
          <a:r>
            <a:rPr lang="en-US" b="1"/>
            <a:t>Redesign Session </a:t>
          </a:r>
        </a:p>
      </dgm:t>
    </dgm:pt>
    <dgm:pt modelId="{B7149E9A-5A38-4845-8CCD-5A964C54B51F}" type="parTrans" cxnId="{B54AF2B3-470F-4553-82CA-03DF562416A9}">
      <dgm:prSet/>
      <dgm:spPr/>
      <dgm:t>
        <a:bodyPr/>
        <a:lstStyle/>
        <a:p>
          <a:endParaRPr lang="en-US"/>
        </a:p>
      </dgm:t>
    </dgm:pt>
    <dgm:pt modelId="{0E58A0C2-BFDA-4DD8-8BAD-0267FAFB0E7D}" type="sibTrans" cxnId="{B54AF2B3-470F-4553-82CA-03DF562416A9}">
      <dgm:prSet/>
      <dgm:spPr/>
      <dgm:t>
        <a:bodyPr/>
        <a:lstStyle/>
        <a:p>
          <a:endParaRPr lang="en-US"/>
        </a:p>
      </dgm:t>
    </dgm:pt>
    <dgm:pt modelId="{A43C85F1-3F80-48C6-8C7A-5F129ED9418D}">
      <dgm:prSet phldrT="[Text]"/>
      <dgm:spPr/>
      <dgm:t>
        <a:bodyPr/>
        <a:lstStyle/>
        <a:p>
          <a:r>
            <a:rPr lang="en-US" b="1"/>
            <a:t>Professional Development</a:t>
          </a:r>
        </a:p>
      </dgm:t>
    </dgm:pt>
    <dgm:pt modelId="{C6972FB1-C2E3-443A-AA77-756691830CC1}" type="parTrans" cxnId="{B6A817D2-B11A-4679-AAEF-6D236071BE02}">
      <dgm:prSet/>
      <dgm:spPr/>
      <dgm:t>
        <a:bodyPr/>
        <a:lstStyle/>
        <a:p>
          <a:endParaRPr lang="en-US"/>
        </a:p>
      </dgm:t>
    </dgm:pt>
    <dgm:pt modelId="{8EE91A16-A931-4A82-9D1F-1991A45574D4}" type="sibTrans" cxnId="{B6A817D2-B11A-4679-AAEF-6D236071BE02}">
      <dgm:prSet/>
      <dgm:spPr/>
      <dgm:t>
        <a:bodyPr/>
        <a:lstStyle/>
        <a:p>
          <a:endParaRPr lang="en-US"/>
        </a:p>
      </dgm:t>
    </dgm:pt>
    <dgm:pt modelId="{6297E674-4B79-4D1D-97E3-9CD17EFC5306}" type="pres">
      <dgm:prSet presAssocID="{A394763E-61E3-491D-87BD-47131285C9B1}" presName="cycle" presStyleCnt="0">
        <dgm:presLayoutVars>
          <dgm:dir/>
          <dgm:resizeHandles val="exact"/>
        </dgm:presLayoutVars>
      </dgm:prSet>
      <dgm:spPr/>
    </dgm:pt>
    <dgm:pt modelId="{972E88B8-4A5F-468E-AD84-25F0E1EE76F3}" type="pres">
      <dgm:prSet presAssocID="{84705BAC-4947-4C9A-A3A7-786AAC38DA24}" presName="node" presStyleLbl="node1" presStyleIdx="0" presStyleCnt="4">
        <dgm:presLayoutVars>
          <dgm:bulletEnabled val="1"/>
        </dgm:presLayoutVars>
      </dgm:prSet>
      <dgm:spPr/>
    </dgm:pt>
    <dgm:pt modelId="{B9BA9086-0351-49E1-8571-ED93BCD7AEFC}" type="pres">
      <dgm:prSet presAssocID="{84705BAC-4947-4C9A-A3A7-786AAC38DA24}" presName="spNode" presStyleCnt="0"/>
      <dgm:spPr/>
    </dgm:pt>
    <dgm:pt modelId="{95F2B145-A2E7-43BA-8296-C8CC91348145}" type="pres">
      <dgm:prSet presAssocID="{DB6C9234-EC63-4A02-8276-39C5422D5A33}" presName="sibTrans" presStyleLbl="sibTrans1D1" presStyleIdx="0" presStyleCnt="4"/>
      <dgm:spPr/>
    </dgm:pt>
    <dgm:pt modelId="{2B759077-0307-4F73-8985-2C8AEFF1CC35}" type="pres">
      <dgm:prSet presAssocID="{BEBD12E1-F8CD-4D31-8142-D5901ACC9859}" presName="node" presStyleLbl="node1" presStyleIdx="1" presStyleCnt="4">
        <dgm:presLayoutVars>
          <dgm:bulletEnabled val="1"/>
        </dgm:presLayoutVars>
      </dgm:prSet>
      <dgm:spPr/>
    </dgm:pt>
    <dgm:pt modelId="{EC0ACFC6-5481-4469-B3F1-6AD49A317F55}" type="pres">
      <dgm:prSet presAssocID="{BEBD12E1-F8CD-4D31-8142-D5901ACC9859}" presName="spNode" presStyleCnt="0"/>
      <dgm:spPr/>
    </dgm:pt>
    <dgm:pt modelId="{2CF828CA-88E8-4D30-BA16-889565B55149}" type="pres">
      <dgm:prSet presAssocID="{4B0C53DA-9607-4583-9B9C-B143D83E195B}" presName="sibTrans" presStyleLbl="sibTrans1D1" presStyleIdx="1" presStyleCnt="4"/>
      <dgm:spPr/>
    </dgm:pt>
    <dgm:pt modelId="{AA292620-71B3-458D-8BE9-0BB436115C85}" type="pres">
      <dgm:prSet presAssocID="{3B21468C-28DB-4F2B-9E99-8BFBEA3C7E28}" presName="node" presStyleLbl="node1" presStyleIdx="2" presStyleCnt="4">
        <dgm:presLayoutVars>
          <dgm:bulletEnabled val="1"/>
        </dgm:presLayoutVars>
      </dgm:prSet>
      <dgm:spPr/>
    </dgm:pt>
    <dgm:pt modelId="{1A2D56B0-A94E-4B43-ABD4-D17DF4D65C21}" type="pres">
      <dgm:prSet presAssocID="{3B21468C-28DB-4F2B-9E99-8BFBEA3C7E28}" presName="spNode" presStyleCnt="0"/>
      <dgm:spPr/>
    </dgm:pt>
    <dgm:pt modelId="{24EAF22C-F619-49CD-81AA-CA5437AB8FCE}" type="pres">
      <dgm:prSet presAssocID="{0E58A0C2-BFDA-4DD8-8BAD-0267FAFB0E7D}" presName="sibTrans" presStyleLbl="sibTrans1D1" presStyleIdx="2" presStyleCnt="4"/>
      <dgm:spPr/>
    </dgm:pt>
    <dgm:pt modelId="{026B9D3F-F16A-43CB-82E5-5B84605706BC}" type="pres">
      <dgm:prSet presAssocID="{A43C85F1-3F80-48C6-8C7A-5F129ED9418D}" presName="node" presStyleLbl="node1" presStyleIdx="3" presStyleCnt="4" custRadScaleRad="99349" custRadScaleInc="1138">
        <dgm:presLayoutVars>
          <dgm:bulletEnabled val="1"/>
        </dgm:presLayoutVars>
      </dgm:prSet>
      <dgm:spPr/>
    </dgm:pt>
    <dgm:pt modelId="{19D83C1E-3177-4D30-9D62-55CA795B9BFE}" type="pres">
      <dgm:prSet presAssocID="{A43C85F1-3F80-48C6-8C7A-5F129ED9418D}" presName="spNode" presStyleCnt="0"/>
      <dgm:spPr/>
    </dgm:pt>
    <dgm:pt modelId="{B5929CE7-0C38-4884-916D-D0EFB88DD39F}" type="pres">
      <dgm:prSet presAssocID="{8EE91A16-A931-4A82-9D1F-1991A45574D4}" presName="sibTrans" presStyleLbl="sibTrans1D1" presStyleIdx="3" presStyleCnt="4"/>
      <dgm:spPr/>
    </dgm:pt>
  </dgm:ptLst>
  <dgm:cxnLst>
    <dgm:cxn modelId="{21AA9901-1E91-4473-928D-FD4C7AA40EC6}" type="presOf" srcId="{3B21468C-28DB-4F2B-9E99-8BFBEA3C7E28}" destId="{AA292620-71B3-458D-8BE9-0BB436115C85}" srcOrd="0" destOrd="0" presId="urn:microsoft.com/office/officeart/2005/8/layout/cycle5"/>
    <dgm:cxn modelId="{D851F41E-747A-40B2-9B09-BE0E6469049C}" type="presOf" srcId="{A394763E-61E3-491D-87BD-47131285C9B1}" destId="{6297E674-4B79-4D1D-97E3-9CD17EFC5306}" srcOrd="0" destOrd="0" presId="urn:microsoft.com/office/officeart/2005/8/layout/cycle5"/>
    <dgm:cxn modelId="{7726BF21-8492-47A5-BE19-3A531197160F}" srcId="{A394763E-61E3-491D-87BD-47131285C9B1}" destId="{BEBD12E1-F8CD-4D31-8142-D5901ACC9859}" srcOrd="1" destOrd="0" parTransId="{5B44AC22-A918-4CC3-9797-6B6EC604082F}" sibTransId="{4B0C53DA-9607-4583-9B9C-B143D83E195B}"/>
    <dgm:cxn modelId="{4D111734-7BA9-4447-B7FC-36E287C5F8C5}" type="presOf" srcId="{84705BAC-4947-4C9A-A3A7-786AAC38DA24}" destId="{972E88B8-4A5F-468E-AD84-25F0E1EE76F3}" srcOrd="0" destOrd="0" presId="urn:microsoft.com/office/officeart/2005/8/layout/cycle5"/>
    <dgm:cxn modelId="{FBBE156B-2B44-4483-A5CF-729E965E5B29}" type="presOf" srcId="{0E58A0C2-BFDA-4DD8-8BAD-0267FAFB0E7D}" destId="{24EAF22C-F619-49CD-81AA-CA5437AB8FCE}" srcOrd="0" destOrd="0" presId="urn:microsoft.com/office/officeart/2005/8/layout/cycle5"/>
    <dgm:cxn modelId="{D79CE876-0133-4A77-A54F-05C956A04914}" type="presOf" srcId="{A43C85F1-3F80-48C6-8C7A-5F129ED9418D}" destId="{026B9D3F-F16A-43CB-82E5-5B84605706BC}" srcOrd="0" destOrd="0" presId="urn:microsoft.com/office/officeart/2005/8/layout/cycle5"/>
    <dgm:cxn modelId="{A1B3CC9F-5A11-4D33-98E7-DD8A3BD98D0C}" srcId="{A394763E-61E3-491D-87BD-47131285C9B1}" destId="{84705BAC-4947-4C9A-A3A7-786AAC38DA24}" srcOrd="0" destOrd="0" parTransId="{507E8CCF-DED6-4540-988A-00C9048D5D62}" sibTransId="{DB6C9234-EC63-4A02-8276-39C5422D5A33}"/>
    <dgm:cxn modelId="{B54AF2B3-470F-4553-82CA-03DF562416A9}" srcId="{A394763E-61E3-491D-87BD-47131285C9B1}" destId="{3B21468C-28DB-4F2B-9E99-8BFBEA3C7E28}" srcOrd="2" destOrd="0" parTransId="{B7149E9A-5A38-4845-8CCD-5A964C54B51F}" sibTransId="{0E58A0C2-BFDA-4DD8-8BAD-0267FAFB0E7D}"/>
    <dgm:cxn modelId="{5043C5BF-13D3-45AC-B9E6-0E0A24EBDAC6}" type="presOf" srcId="{DB6C9234-EC63-4A02-8276-39C5422D5A33}" destId="{95F2B145-A2E7-43BA-8296-C8CC91348145}" srcOrd="0" destOrd="0" presId="urn:microsoft.com/office/officeart/2005/8/layout/cycle5"/>
    <dgm:cxn modelId="{B6A817D2-B11A-4679-AAEF-6D236071BE02}" srcId="{A394763E-61E3-491D-87BD-47131285C9B1}" destId="{A43C85F1-3F80-48C6-8C7A-5F129ED9418D}" srcOrd="3" destOrd="0" parTransId="{C6972FB1-C2E3-443A-AA77-756691830CC1}" sibTransId="{8EE91A16-A931-4A82-9D1F-1991A45574D4}"/>
    <dgm:cxn modelId="{9DFC53DF-462E-4A0A-89D8-861BEA8C0997}" type="presOf" srcId="{8EE91A16-A931-4A82-9D1F-1991A45574D4}" destId="{B5929CE7-0C38-4884-916D-D0EFB88DD39F}" srcOrd="0" destOrd="0" presId="urn:microsoft.com/office/officeart/2005/8/layout/cycle5"/>
    <dgm:cxn modelId="{901B02F0-2FE2-44C4-9A77-B30B7D75D42F}" type="presOf" srcId="{4B0C53DA-9607-4583-9B9C-B143D83E195B}" destId="{2CF828CA-88E8-4D30-BA16-889565B55149}" srcOrd="0" destOrd="0" presId="urn:microsoft.com/office/officeart/2005/8/layout/cycle5"/>
    <dgm:cxn modelId="{473D53F0-7118-435B-BCC5-E4CD036FA077}" type="presOf" srcId="{BEBD12E1-F8CD-4D31-8142-D5901ACC9859}" destId="{2B759077-0307-4F73-8985-2C8AEFF1CC35}" srcOrd="0" destOrd="0" presId="urn:microsoft.com/office/officeart/2005/8/layout/cycle5"/>
    <dgm:cxn modelId="{C1E48650-FA53-4EBC-8C49-8D19764B05FC}" type="presParOf" srcId="{6297E674-4B79-4D1D-97E3-9CD17EFC5306}" destId="{972E88B8-4A5F-468E-AD84-25F0E1EE76F3}" srcOrd="0" destOrd="0" presId="urn:microsoft.com/office/officeart/2005/8/layout/cycle5"/>
    <dgm:cxn modelId="{498153F8-EA65-4440-BEAE-9FD6D6874CD1}" type="presParOf" srcId="{6297E674-4B79-4D1D-97E3-9CD17EFC5306}" destId="{B9BA9086-0351-49E1-8571-ED93BCD7AEFC}" srcOrd="1" destOrd="0" presId="urn:microsoft.com/office/officeart/2005/8/layout/cycle5"/>
    <dgm:cxn modelId="{805B954C-995C-4C74-9F17-0DA0F250DD96}" type="presParOf" srcId="{6297E674-4B79-4D1D-97E3-9CD17EFC5306}" destId="{95F2B145-A2E7-43BA-8296-C8CC91348145}" srcOrd="2" destOrd="0" presId="urn:microsoft.com/office/officeart/2005/8/layout/cycle5"/>
    <dgm:cxn modelId="{CC3FDF5C-81D3-4014-A06C-BC47BC8887A6}" type="presParOf" srcId="{6297E674-4B79-4D1D-97E3-9CD17EFC5306}" destId="{2B759077-0307-4F73-8985-2C8AEFF1CC35}" srcOrd="3" destOrd="0" presId="urn:microsoft.com/office/officeart/2005/8/layout/cycle5"/>
    <dgm:cxn modelId="{D9512A60-09A4-4AE8-9C0D-1078B90A0315}" type="presParOf" srcId="{6297E674-4B79-4D1D-97E3-9CD17EFC5306}" destId="{EC0ACFC6-5481-4469-B3F1-6AD49A317F55}" srcOrd="4" destOrd="0" presId="urn:microsoft.com/office/officeart/2005/8/layout/cycle5"/>
    <dgm:cxn modelId="{166EB66D-4B59-4123-9F9C-2B3A71845B95}" type="presParOf" srcId="{6297E674-4B79-4D1D-97E3-9CD17EFC5306}" destId="{2CF828CA-88E8-4D30-BA16-889565B55149}" srcOrd="5" destOrd="0" presId="urn:microsoft.com/office/officeart/2005/8/layout/cycle5"/>
    <dgm:cxn modelId="{5AFE8296-D557-45DF-9413-22E75B2AF662}" type="presParOf" srcId="{6297E674-4B79-4D1D-97E3-9CD17EFC5306}" destId="{AA292620-71B3-458D-8BE9-0BB436115C85}" srcOrd="6" destOrd="0" presId="urn:microsoft.com/office/officeart/2005/8/layout/cycle5"/>
    <dgm:cxn modelId="{967FCEAF-0F0E-44D4-B54F-F0BAAFFC6BC3}" type="presParOf" srcId="{6297E674-4B79-4D1D-97E3-9CD17EFC5306}" destId="{1A2D56B0-A94E-4B43-ABD4-D17DF4D65C21}" srcOrd="7" destOrd="0" presId="urn:microsoft.com/office/officeart/2005/8/layout/cycle5"/>
    <dgm:cxn modelId="{B783A3ED-2FE5-4349-B373-E18A0758B252}" type="presParOf" srcId="{6297E674-4B79-4D1D-97E3-9CD17EFC5306}" destId="{24EAF22C-F619-49CD-81AA-CA5437AB8FCE}" srcOrd="8" destOrd="0" presId="urn:microsoft.com/office/officeart/2005/8/layout/cycle5"/>
    <dgm:cxn modelId="{12D91728-1DB2-493A-8F5B-0A8AEEB95B36}" type="presParOf" srcId="{6297E674-4B79-4D1D-97E3-9CD17EFC5306}" destId="{026B9D3F-F16A-43CB-82E5-5B84605706BC}" srcOrd="9" destOrd="0" presId="urn:microsoft.com/office/officeart/2005/8/layout/cycle5"/>
    <dgm:cxn modelId="{AC0AA3A2-A0C2-4B97-9BD4-9CE3A4EF9A6B}" type="presParOf" srcId="{6297E674-4B79-4D1D-97E3-9CD17EFC5306}" destId="{19D83C1E-3177-4D30-9D62-55CA795B9BFE}" srcOrd="10" destOrd="0" presId="urn:microsoft.com/office/officeart/2005/8/layout/cycle5"/>
    <dgm:cxn modelId="{DE2193FA-C20C-4B22-90E3-6FF5B3268439}" type="presParOf" srcId="{6297E674-4B79-4D1D-97E3-9CD17EFC5306}" destId="{B5929CE7-0C38-4884-916D-D0EFB88DD39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94763E-61E3-491D-87BD-47131285C9B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4705BAC-4947-4C9A-A3A7-786AAC38DA24}">
      <dgm:prSet phldrT="[Text]"/>
      <dgm:spPr/>
      <dgm:t>
        <a:bodyPr/>
        <a:lstStyle/>
        <a:p>
          <a:r>
            <a:rPr lang="en-US" b="1"/>
            <a:t>Support Visits</a:t>
          </a:r>
        </a:p>
      </dgm:t>
    </dgm:pt>
    <dgm:pt modelId="{507E8CCF-DED6-4540-988A-00C9048D5D62}" type="parTrans" cxnId="{A1B3CC9F-5A11-4D33-98E7-DD8A3BD98D0C}">
      <dgm:prSet/>
      <dgm:spPr/>
      <dgm:t>
        <a:bodyPr/>
        <a:lstStyle/>
        <a:p>
          <a:endParaRPr lang="en-US"/>
        </a:p>
      </dgm:t>
    </dgm:pt>
    <dgm:pt modelId="{DB6C9234-EC63-4A02-8276-39C5422D5A33}" type="sibTrans" cxnId="{A1B3CC9F-5A11-4D33-98E7-DD8A3BD98D0C}">
      <dgm:prSet/>
      <dgm:spPr/>
      <dgm:t>
        <a:bodyPr/>
        <a:lstStyle/>
        <a:p>
          <a:endParaRPr lang="en-US"/>
        </a:p>
      </dgm:t>
    </dgm:pt>
    <dgm:pt modelId="{BEBD12E1-F8CD-4D31-8142-D5901ACC9859}">
      <dgm:prSet phldrT="[Text]"/>
      <dgm:spPr>
        <a:solidFill>
          <a:schemeClr val="accent1">
            <a:lumMod val="50000"/>
          </a:schemeClr>
        </a:solidFill>
      </dgm:spPr>
      <dgm:t>
        <a:bodyPr/>
        <a:lstStyle/>
        <a:p>
          <a:r>
            <a:rPr lang="en-US" b="1"/>
            <a:t>Data Collection</a:t>
          </a:r>
        </a:p>
      </dgm:t>
    </dgm:pt>
    <dgm:pt modelId="{5B44AC22-A918-4CC3-9797-6B6EC604082F}" type="parTrans" cxnId="{7726BF21-8492-47A5-BE19-3A531197160F}">
      <dgm:prSet/>
      <dgm:spPr/>
      <dgm:t>
        <a:bodyPr/>
        <a:lstStyle/>
        <a:p>
          <a:endParaRPr lang="en-US"/>
        </a:p>
      </dgm:t>
    </dgm:pt>
    <dgm:pt modelId="{4B0C53DA-9607-4583-9B9C-B143D83E195B}" type="sibTrans" cxnId="{7726BF21-8492-47A5-BE19-3A531197160F}">
      <dgm:prSet/>
      <dgm:spPr/>
      <dgm:t>
        <a:bodyPr/>
        <a:lstStyle/>
        <a:p>
          <a:endParaRPr lang="en-US"/>
        </a:p>
      </dgm:t>
    </dgm:pt>
    <dgm:pt modelId="{3B21468C-28DB-4F2B-9E99-8BFBEA3C7E28}">
      <dgm:prSet phldrT="[Text]"/>
      <dgm:spPr/>
      <dgm:t>
        <a:bodyPr/>
        <a:lstStyle/>
        <a:p>
          <a:r>
            <a:rPr lang="en-US" b="1"/>
            <a:t>Redesign Session </a:t>
          </a:r>
        </a:p>
      </dgm:t>
    </dgm:pt>
    <dgm:pt modelId="{B7149E9A-5A38-4845-8CCD-5A964C54B51F}" type="parTrans" cxnId="{B54AF2B3-470F-4553-82CA-03DF562416A9}">
      <dgm:prSet/>
      <dgm:spPr/>
      <dgm:t>
        <a:bodyPr/>
        <a:lstStyle/>
        <a:p>
          <a:endParaRPr lang="en-US"/>
        </a:p>
      </dgm:t>
    </dgm:pt>
    <dgm:pt modelId="{0E58A0C2-BFDA-4DD8-8BAD-0267FAFB0E7D}" type="sibTrans" cxnId="{B54AF2B3-470F-4553-82CA-03DF562416A9}">
      <dgm:prSet/>
      <dgm:spPr/>
      <dgm:t>
        <a:bodyPr/>
        <a:lstStyle/>
        <a:p>
          <a:endParaRPr lang="en-US"/>
        </a:p>
      </dgm:t>
    </dgm:pt>
    <dgm:pt modelId="{A43C85F1-3F80-48C6-8C7A-5F129ED9418D}">
      <dgm:prSet phldrT="[Text]"/>
      <dgm:spPr/>
      <dgm:t>
        <a:bodyPr/>
        <a:lstStyle/>
        <a:p>
          <a:r>
            <a:rPr lang="en-US" b="1"/>
            <a:t>Professional Development</a:t>
          </a:r>
        </a:p>
      </dgm:t>
    </dgm:pt>
    <dgm:pt modelId="{C6972FB1-C2E3-443A-AA77-756691830CC1}" type="parTrans" cxnId="{B6A817D2-B11A-4679-AAEF-6D236071BE02}">
      <dgm:prSet/>
      <dgm:spPr/>
      <dgm:t>
        <a:bodyPr/>
        <a:lstStyle/>
        <a:p>
          <a:endParaRPr lang="en-US"/>
        </a:p>
      </dgm:t>
    </dgm:pt>
    <dgm:pt modelId="{8EE91A16-A931-4A82-9D1F-1991A45574D4}" type="sibTrans" cxnId="{B6A817D2-B11A-4679-AAEF-6D236071BE02}">
      <dgm:prSet/>
      <dgm:spPr/>
      <dgm:t>
        <a:bodyPr/>
        <a:lstStyle/>
        <a:p>
          <a:endParaRPr lang="en-US"/>
        </a:p>
      </dgm:t>
    </dgm:pt>
    <dgm:pt modelId="{6297E674-4B79-4D1D-97E3-9CD17EFC5306}" type="pres">
      <dgm:prSet presAssocID="{A394763E-61E3-491D-87BD-47131285C9B1}" presName="cycle" presStyleCnt="0">
        <dgm:presLayoutVars>
          <dgm:dir/>
          <dgm:resizeHandles val="exact"/>
        </dgm:presLayoutVars>
      </dgm:prSet>
      <dgm:spPr/>
    </dgm:pt>
    <dgm:pt modelId="{972E88B8-4A5F-468E-AD84-25F0E1EE76F3}" type="pres">
      <dgm:prSet presAssocID="{84705BAC-4947-4C9A-A3A7-786AAC38DA24}" presName="node" presStyleLbl="node1" presStyleIdx="0" presStyleCnt="4">
        <dgm:presLayoutVars>
          <dgm:bulletEnabled val="1"/>
        </dgm:presLayoutVars>
      </dgm:prSet>
      <dgm:spPr/>
    </dgm:pt>
    <dgm:pt modelId="{B9BA9086-0351-49E1-8571-ED93BCD7AEFC}" type="pres">
      <dgm:prSet presAssocID="{84705BAC-4947-4C9A-A3A7-786AAC38DA24}" presName="spNode" presStyleCnt="0"/>
      <dgm:spPr/>
    </dgm:pt>
    <dgm:pt modelId="{95F2B145-A2E7-43BA-8296-C8CC91348145}" type="pres">
      <dgm:prSet presAssocID="{DB6C9234-EC63-4A02-8276-39C5422D5A33}" presName="sibTrans" presStyleLbl="sibTrans1D1" presStyleIdx="0" presStyleCnt="4"/>
      <dgm:spPr/>
    </dgm:pt>
    <dgm:pt modelId="{2B759077-0307-4F73-8985-2C8AEFF1CC35}" type="pres">
      <dgm:prSet presAssocID="{BEBD12E1-F8CD-4D31-8142-D5901ACC9859}" presName="node" presStyleLbl="node1" presStyleIdx="1" presStyleCnt="4">
        <dgm:presLayoutVars>
          <dgm:bulletEnabled val="1"/>
        </dgm:presLayoutVars>
      </dgm:prSet>
      <dgm:spPr/>
    </dgm:pt>
    <dgm:pt modelId="{EC0ACFC6-5481-4469-B3F1-6AD49A317F55}" type="pres">
      <dgm:prSet presAssocID="{BEBD12E1-F8CD-4D31-8142-D5901ACC9859}" presName="spNode" presStyleCnt="0"/>
      <dgm:spPr/>
    </dgm:pt>
    <dgm:pt modelId="{2CF828CA-88E8-4D30-BA16-889565B55149}" type="pres">
      <dgm:prSet presAssocID="{4B0C53DA-9607-4583-9B9C-B143D83E195B}" presName="sibTrans" presStyleLbl="sibTrans1D1" presStyleIdx="1" presStyleCnt="4"/>
      <dgm:spPr/>
    </dgm:pt>
    <dgm:pt modelId="{AA292620-71B3-458D-8BE9-0BB436115C85}" type="pres">
      <dgm:prSet presAssocID="{3B21468C-28DB-4F2B-9E99-8BFBEA3C7E28}" presName="node" presStyleLbl="node1" presStyleIdx="2" presStyleCnt="4">
        <dgm:presLayoutVars>
          <dgm:bulletEnabled val="1"/>
        </dgm:presLayoutVars>
      </dgm:prSet>
      <dgm:spPr/>
    </dgm:pt>
    <dgm:pt modelId="{1A2D56B0-A94E-4B43-ABD4-D17DF4D65C21}" type="pres">
      <dgm:prSet presAssocID="{3B21468C-28DB-4F2B-9E99-8BFBEA3C7E28}" presName="spNode" presStyleCnt="0"/>
      <dgm:spPr/>
    </dgm:pt>
    <dgm:pt modelId="{24EAF22C-F619-49CD-81AA-CA5437AB8FCE}" type="pres">
      <dgm:prSet presAssocID="{0E58A0C2-BFDA-4DD8-8BAD-0267FAFB0E7D}" presName="sibTrans" presStyleLbl="sibTrans1D1" presStyleIdx="2" presStyleCnt="4"/>
      <dgm:spPr/>
    </dgm:pt>
    <dgm:pt modelId="{026B9D3F-F16A-43CB-82E5-5B84605706BC}" type="pres">
      <dgm:prSet presAssocID="{A43C85F1-3F80-48C6-8C7A-5F129ED9418D}" presName="node" presStyleLbl="node1" presStyleIdx="3" presStyleCnt="4" custRadScaleRad="99349" custRadScaleInc="1138">
        <dgm:presLayoutVars>
          <dgm:bulletEnabled val="1"/>
        </dgm:presLayoutVars>
      </dgm:prSet>
      <dgm:spPr/>
    </dgm:pt>
    <dgm:pt modelId="{19D83C1E-3177-4D30-9D62-55CA795B9BFE}" type="pres">
      <dgm:prSet presAssocID="{A43C85F1-3F80-48C6-8C7A-5F129ED9418D}" presName="spNode" presStyleCnt="0"/>
      <dgm:spPr/>
    </dgm:pt>
    <dgm:pt modelId="{B5929CE7-0C38-4884-916D-D0EFB88DD39F}" type="pres">
      <dgm:prSet presAssocID="{8EE91A16-A931-4A82-9D1F-1991A45574D4}" presName="sibTrans" presStyleLbl="sibTrans1D1" presStyleIdx="3" presStyleCnt="4"/>
      <dgm:spPr/>
    </dgm:pt>
  </dgm:ptLst>
  <dgm:cxnLst>
    <dgm:cxn modelId="{21AA9901-1E91-4473-928D-FD4C7AA40EC6}" type="presOf" srcId="{3B21468C-28DB-4F2B-9E99-8BFBEA3C7E28}" destId="{AA292620-71B3-458D-8BE9-0BB436115C85}" srcOrd="0" destOrd="0" presId="urn:microsoft.com/office/officeart/2005/8/layout/cycle5"/>
    <dgm:cxn modelId="{D851F41E-747A-40B2-9B09-BE0E6469049C}" type="presOf" srcId="{A394763E-61E3-491D-87BD-47131285C9B1}" destId="{6297E674-4B79-4D1D-97E3-9CD17EFC5306}" srcOrd="0" destOrd="0" presId="urn:microsoft.com/office/officeart/2005/8/layout/cycle5"/>
    <dgm:cxn modelId="{7726BF21-8492-47A5-BE19-3A531197160F}" srcId="{A394763E-61E3-491D-87BD-47131285C9B1}" destId="{BEBD12E1-F8CD-4D31-8142-D5901ACC9859}" srcOrd="1" destOrd="0" parTransId="{5B44AC22-A918-4CC3-9797-6B6EC604082F}" sibTransId="{4B0C53DA-9607-4583-9B9C-B143D83E195B}"/>
    <dgm:cxn modelId="{4D111734-7BA9-4447-B7FC-36E287C5F8C5}" type="presOf" srcId="{84705BAC-4947-4C9A-A3A7-786AAC38DA24}" destId="{972E88B8-4A5F-468E-AD84-25F0E1EE76F3}" srcOrd="0" destOrd="0" presId="urn:microsoft.com/office/officeart/2005/8/layout/cycle5"/>
    <dgm:cxn modelId="{FBBE156B-2B44-4483-A5CF-729E965E5B29}" type="presOf" srcId="{0E58A0C2-BFDA-4DD8-8BAD-0267FAFB0E7D}" destId="{24EAF22C-F619-49CD-81AA-CA5437AB8FCE}" srcOrd="0" destOrd="0" presId="urn:microsoft.com/office/officeart/2005/8/layout/cycle5"/>
    <dgm:cxn modelId="{D79CE876-0133-4A77-A54F-05C956A04914}" type="presOf" srcId="{A43C85F1-3F80-48C6-8C7A-5F129ED9418D}" destId="{026B9D3F-F16A-43CB-82E5-5B84605706BC}" srcOrd="0" destOrd="0" presId="urn:microsoft.com/office/officeart/2005/8/layout/cycle5"/>
    <dgm:cxn modelId="{A1B3CC9F-5A11-4D33-98E7-DD8A3BD98D0C}" srcId="{A394763E-61E3-491D-87BD-47131285C9B1}" destId="{84705BAC-4947-4C9A-A3A7-786AAC38DA24}" srcOrd="0" destOrd="0" parTransId="{507E8CCF-DED6-4540-988A-00C9048D5D62}" sibTransId="{DB6C9234-EC63-4A02-8276-39C5422D5A33}"/>
    <dgm:cxn modelId="{B54AF2B3-470F-4553-82CA-03DF562416A9}" srcId="{A394763E-61E3-491D-87BD-47131285C9B1}" destId="{3B21468C-28DB-4F2B-9E99-8BFBEA3C7E28}" srcOrd="2" destOrd="0" parTransId="{B7149E9A-5A38-4845-8CCD-5A964C54B51F}" sibTransId="{0E58A0C2-BFDA-4DD8-8BAD-0267FAFB0E7D}"/>
    <dgm:cxn modelId="{5043C5BF-13D3-45AC-B9E6-0E0A24EBDAC6}" type="presOf" srcId="{DB6C9234-EC63-4A02-8276-39C5422D5A33}" destId="{95F2B145-A2E7-43BA-8296-C8CC91348145}" srcOrd="0" destOrd="0" presId="urn:microsoft.com/office/officeart/2005/8/layout/cycle5"/>
    <dgm:cxn modelId="{B6A817D2-B11A-4679-AAEF-6D236071BE02}" srcId="{A394763E-61E3-491D-87BD-47131285C9B1}" destId="{A43C85F1-3F80-48C6-8C7A-5F129ED9418D}" srcOrd="3" destOrd="0" parTransId="{C6972FB1-C2E3-443A-AA77-756691830CC1}" sibTransId="{8EE91A16-A931-4A82-9D1F-1991A45574D4}"/>
    <dgm:cxn modelId="{9DFC53DF-462E-4A0A-89D8-861BEA8C0997}" type="presOf" srcId="{8EE91A16-A931-4A82-9D1F-1991A45574D4}" destId="{B5929CE7-0C38-4884-916D-D0EFB88DD39F}" srcOrd="0" destOrd="0" presId="urn:microsoft.com/office/officeart/2005/8/layout/cycle5"/>
    <dgm:cxn modelId="{901B02F0-2FE2-44C4-9A77-B30B7D75D42F}" type="presOf" srcId="{4B0C53DA-9607-4583-9B9C-B143D83E195B}" destId="{2CF828CA-88E8-4D30-BA16-889565B55149}" srcOrd="0" destOrd="0" presId="urn:microsoft.com/office/officeart/2005/8/layout/cycle5"/>
    <dgm:cxn modelId="{473D53F0-7118-435B-BCC5-E4CD036FA077}" type="presOf" srcId="{BEBD12E1-F8CD-4D31-8142-D5901ACC9859}" destId="{2B759077-0307-4F73-8985-2C8AEFF1CC35}" srcOrd="0" destOrd="0" presId="urn:microsoft.com/office/officeart/2005/8/layout/cycle5"/>
    <dgm:cxn modelId="{C1E48650-FA53-4EBC-8C49-8D19764B05FC}" type="presParOf" srcId="{6297E674-4B79-4D1D-97E3-9CD17EFC5306}" destId="{972E88B8-4A5F-468E-AD84-25F0E1EE76F3}" srcOrd="0" destOrd="0" presId="urn:microsoft.com/office/officeart/2005/8/layout/cycle5"/>
    <dgm:cxn modelId="{498153F8-EA65-4440-BEAE-9FD6D6874CD1}" type="presParOf" srcId="{6297E674-4B79-4D1D-97E3-9CD17EFC5306}" destId="{B9BA9086-0351-49E1-8571-ED93BCD7AEFC}" srcOrd="1" destOrd="0" presId="urn:microsoft.com/office/officeart/2005/8/layout/cycle5"/>
    <dgm:cxn modelId="{805B954C-995C-4C74-9F17-0DA0F250DD96}" type="presParOf" srcId="{6297E674-4B79-4D1D-97E3-9CD17EFC5306}" destId="{95F2B145-A2E7-43BA-8296-C8CC91348145}" srcOrd="2" destOrd="0" presId="urn:microsoft.com/office/officeart/2005/8/layout/cycle5"/>
    <dgm:cxn modelId="{CC3FDF5C-81D3-4014-A06C-BC47BC8887A6}" type="presParOf" srcId="{6297E674-4B79-4D1D-97E3-9CD17EFC5306}" destId="{2B759077-0307-4F73-8985-2C8AEFF1CC35}" srcOrd="3" destOrd="0" presId="urn:microsoft.com/office/officeart/2005/8/layout/cycle5"/>
    <dgm:cxn modelId="{D9512A60-09A4-4AE8-9C0D-1078B90A0315}" type="presParOf" srcId="{6297E674-4B79-4D1D-97E3-9CD17EFC5306}" destId="{EC0ACFC6-5481-4469-B3F1-6AD49A317F55}" srcOrd="4" destOrd="0" presId="urn:microsoft.com/office/officeart/2005/8/layout/cycle5"/>
    <dgm:cxn modelId="{166EB66D-4B59-4123-9F9C-2B3A71845B95}" type="presParOf" srcId="{6297E674-4B79-4D1D-97E3-9CD17EFC5306}" destId="{2CF828CA-88E8-4D30-BA16-889565B55149}" srcOrd="5" destOrd="0" presId="urn:microsoft.com/office/officeart/2005/8/layout/cycle5"/>
    <dgm:cxn modelId="{5AFE8296-D557-45DF-9413-22E75B2AF662}" type="presParOf" srcId="{6297E674-4B79-4D1D-97E3-9CD17EFC5306}" destId="{AA292620-71B3-458D-8BE9-0BB436115C85}" srcOrd="6" destOrd="0" presId="urn:microsoft.com/office/officeart/2005/8/layout/cycle5"/>
    <dgm:cxn modelId="{967FCEAF-0F0E-44D4-B54F-F0BAAFFC6BC3}" type="presParOf" srcId="{6297E674-4B79-4D1D-97E3-9CD17EFC5306}" destId="{1A2D56B0-A94E-4B43-ABD4-D17DF4D65C21}" srcOrd="7" destOrd="0" presId="urn:microsoft.com/office/officeart/2005/8/layout/cycle5"/>
    <dgm:cxn modelId="{B783A3ED-2FE5-4349-B373-E18A0758B252}" type="presParOf" srcId="{6297E674-4B79-4D1D-97E3-9CD17EFC5306}" destId="{24EAF22C-F619-49CD-81AA-CA5437AB8FCE}" srcOrd="8" destOrd="0" presId="urn:microsoft.com/office/officeart/2005/8/layout/cycle5"/>
    <dgm:cxn modelId="{12D91728-1DB2-493A-8F5B-0A8AEEB95B36}" type="presParOf" srcId="{6297E674-4B79-4D1D-97E3-9CD17EFC5306}" destId="{026B9D3F-F16A-43CB-82E5-5B84605706BC}" srcOrd="9" destOrd="0" presId="urn:microsoft.com/office/officeart/2005/8/layout/cycle5"/>
    <dgm:cxn modelId="{AC0AA3A2-A0C2-4B97-9BD4-9CE3A4EF9A6B}" type="presParOf" srcId="{6297E674-4B79-4D1D-97E3-9CD17EFC5306}" destId="{19D83C1E-3177-4D30-9D62-55CA795B9BFE}" srcOrd="10" destOrd="0" presId="urn:microsoft.com/office/officeart/2005/8/layout/cycle5"/>
    <dgm:cxn modelId="{DE2193FA-C20C-4B22-90E3-6FF5B3268439}" type="presParOf" srcId="{6297E674-4B79-4D1D-97E3-9CD17EFC5306}" destId="{B5929CE7-0C38-4884-916D-D0EFB88DD39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4763E-61E3-491D-87BD-47131285C9B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4705BAC-4947-4C9A-A3A7-786AAC38DA24}">
      <dgm:prSet phldrT="[Text]"/>
      <dgm:spPr/>
      <dgm:t>
        <a:bodyPr/>
        <a:lstStyle/>
        <a:p>
          <a:r>
            <a:rPr lang="en-US" b="1"/>
            <a:t>Support Visits</a:t>
          </a:r>
        </a:p>
      </dgm:t>
    </dgm:pt>
    <dgm:pt modelId="{507E8CCF-DED6-4540-988A-00C9048D5D62}" type="parTrans" cxnId="{A1B3CC9F-5A11-4D33-98E7-DD8A3BD98D0C}">
      <dgm:prSet/>
      <dgm:spPr/>
      <dgm:t>
        <a:bodyPr/>
        <a:lstStyle/>
        <a:p>
          <a:endParaRPr lang="en-US"/>
        </a:p>
      </dgm:t>
    </dgm:pt>
    <dgm:pt modelId="{DB6C9234-EC63-4A02-8276-39C5422D5A33}" type="sibTrans" cxnId="{A1B3CC9F-5A11-4D33-98E7-DD8A3BD98D0C}">
      <dgm:prSet/>
      <dgm:spPr/>
      <dgm:t>
        <a:bodyPr/>
        <a:lstStyle/>
        <a:p>
          <a:endParaRPr lang="en-US"/>
        </a:p>
      </dgm:t>
    </dgm:pt>
    <dgm:pt modelId="{BEBD12E1-F8CD-4D31-8142-D5901ACC9859}">
      <dgm:prSet phldrT="[Text]"/>
      <dgm:spPr/>
      <dgm:t>
        <a:bodyPr/>
        <a:lstStyle/>
        <a:p>
          <a:r>
            <a:rPr lang="en-US" b="1"/>
            <a:t>Data Collection</a:t>
          </a:r>
        </a:p>
      </dgm:t>
    </dgm:pt>
    <dgm:pt modelId="{5B44AC22-A918-4CC3-9797-6B6EC604082F}" type="parTrans" cxnId="{7726BF21-8492-47A5-BE19-3A531197160F}">
      <dgm:prSet/>
      <dgm:spPr/>
      <dgm:t>
        <a:bodyPr/>
        <a:lstStyle/>
        <a:p>
          <a:endParaRPr lang="en-US"/>
        </a:p>
      </dgm:t>
    </dgm:pt>
    <dgm:pt modelId="{4B0C53DA-9607-4583-9B9C-B143D83E195B}" type="sibTrans" cxnId="{7726BF21-8492-47A5-BE19-3A531197160F}">
      <dgm:prSet/>
      <dgm:spPr/>
      <dgm:t>
        <a:bodyPr/>
        <a:lstStyle/>
        <a:p>
          <a:endParaRPr lang="en-US"/>
        </a:p>
      </dgm:t>
    </dgm:pt>
    <dgm:pt modelId="{3B21468C-28DB-4F2B-9E99-8BFBEA3C7E28}">
      <dgm:prSet phldrT="[Text]"/>
      <dgm:spPr>
        <a:solidFill>
          <a:schemeClr val="accent1">
            <a:lumMod val="50000"/>
          </a:schemeClr>
        </a:solidFill>
      </dgm:spPr>
      <dgm:t>
        <a:bodyPr/>
        <a:lstStyle/>
        <a:p>
          <a:r>
            <a:rPr lang="en-US" b="1"/>
            <a:t>Redesign Session </a:t>
          </a:r>
        </a:p>
      </dgm:t>
    </dgm:pt>
    <dgm:pt modelId="{B7149E9A-5A38-4845-8CCD-5A964C54B51F}" type="parTrans" cxnId="{B54AF2B3-470F-4553-82CA-03DF562416A9}">
      <dgm:prSet/>
      <dgm:spPr/>
      <dgm:t>
        <a:bodyPr/>
        <a:lstStyle/>
        <a:p>
          <a:endParaRPr lang="en-US"/>
        </a:p>
      </dgm:t>
    </dgm:pt>
    <dgm:pt modelId="{0E58A0C2-BFDA-4DD8-8BAD-0267FAFB0E7D}" type="sibTrans" cxnId="{B54AF2B3-470F-4553-82CA-03DF562416A9}">
      <dgm:prSet/>
      <dgm:spPr/>
      <dgm:t>
        <a:bodyPr/>
        <a:lstStyle/>
        <a:p>
          <a:endParaRPr lang="en-US"/>
        </a:p>
      </dgm:t>
    </dgm:pt>
    <dgm:pt modelId="{A43C85F1-3F80-48C6-8C7A-5F129ED9418D}">
      <dgm:prSet phldrT="[Text]"/>
      <dgm:spPr/>
      <dgm:t>
        <a:bodyPr/>
        <a:lstStyle/>
        <a:p>
          <a:r>
            <a:rPr lang="en-US" b="1"/>
            <a:t>Professional Development</a:t>
          </a:r>
        </a:p>
      </dgm:t>
    </dgm:pt>
    <dgm:pt modelId="{C6972FB1-C2E3-443A-AA77-756691830CC1}" type="parTrans" cxnId="{B6A817D2-B11A-4679-AAEF-6D236071BE02}">
      <dgm:prSet/>
      <dgm:spPr/>
      <dgm:t>
        <a:bodyPr/>
        <a:lstStyle/>
        <a:p>
          <a:endParaRPr lang="en-US"/>
        </a:p>
      </dgm:t>
    </dgm:pt>
    <dgm:pt modelId="{8EE91A16-A931-4A82-9D1F-1991A45574D4}" type="sibTrans" cxnId="{B6A817D2-B11A-4679-AAEF-6D236071BE02}">
      <dgm:prSet/>
      <dgm:spPr/>
      <dgm:t>
        <a:bodyPr/>
        <a:lstStyle/>
        <a:p>
          <a:endParaRPr lang="en-US"/>
        </a:p>
      </dgm:t>
    </dgm:pt>
    <dgm:pt modelId="{6297E674-4B79-4D1D-97E3-9CD17EFC5306}" type="pres">
      <dgm:prSet presAssocID="{A394763E-61E3-491D-87BD-47131285C9B1}" presName="cycle" presStyleCnt="0">
        <dgm:presLayoutVars>
          <dgm:dir/>
          <dgm:resizeHandles val="exact"/>
        </dgm:presLayoutVars>
      </dgm:prSet>
      <dgm:spPr/>
    </dgm:pt>
    <dgm:pt modelId="{972E88B8-4A5F-468E-AD84-25F0E1EE76F3}" type="pres">
      <dgm:prSet presAssocID="{84705BAC-4947-4C9A-A3A7-786AAC38DA24}" presName="node" presStyleLbl="node1" presStyleIdx="0" presStyleCnt="4">
        <dgm:presLayoutVars>
          <dgm:bulletEnabled val="1"/>
        </dgm:presLayoutVars>
      </dgm:prSet>
      <dgm:spPr/>
    </dgm:pt>
    <dgm:pt modelId="{B9BA9086-0351-49E1-8571-ED93BCD7AEFC}" type="pres">
      <dgm:prSet presAssocID="{84705BAC-4947-4C9A-A3A7-786AAC38DA24}" presName="spNode" presStyleCnt="0"/>
      <dgm:spPr/>
    </dgm:pt>
    <dgm:pt modelId="{95F2B145-A2E7-43BA-8296-C8CC91348145}" type="pres">
      <dgm:prSet presAssocID="{DB6C9234-EC63-4A02-8276-39C5422D5A33}" presName="sibTrans" presStyleLbl="sibTrans1D1" presStyleIdx="0" presStyleCnt="4"/>
      <dgm:spPr/>
    </dgm:pt>
    <dgm:pt modelId="{2B759077-0307-4F73-8985-2C8AEFF1CC35}" type="pres">
      <dgm:prSet presAssocID="{BEBD12E1-F8CD-4D31-8142-D5901ACC9859}" presName="node" presStyleLbl="node1" presStyleIdx="1" presStyleCnt="4">
        <dgm:presLayoutVars>
          <dgm:bulletEnabled val="1"/>
        </dgm:presLayoutVars>
      </dgm:prSet>
      <dgm:spPr/>
    </dgm:pt>
    <dgm:pt modelId="{EC0ACFC6-5481-4469-B3F1-6AD49A317F55}" type="pres">
      <dgm:prSet presAssocID="{BEBD12E1-F8CD-4D31-8142-D5901ACC9859}" presName="spNode" presStyleCnt="0"/>
      <dgm:spPr/>
    </dgm:pt>
    <dgm:pt modelId="{2CF828CA-88E8-4D30-BA16-889565B55149}" type="pres">
      <dgm:prSet presAssocID="{4B0C53DA-9607-4583-9B9C-B143D83E195B}" presName="sibTrans" presStyleLbl="sibTrans1D1" presStyleIdx="1" presStyleCnt="4"/>
      <dgm:spPr/>
    </dgm:pt>
    <dgm:pt modelId="{AA292620-71B3-458D-8BE9-0BB436115C85}" type="pres">
      <dgm:prSet presAssocID="{3B21468C-28DB-4F2B-9E99-8BFBEA3C7E28}" presName="node" presStyleLbl="node1" presStyleIdx="2" presStyleCnt="4">
        <dgm:presLayoutVars>
          <dgm:bulletEnabled val="1"/>
        </dgm:presLayoutVars>
      </dgm:prSet>
      <dgm:spPr/>
    </dgm:pt>
    <dgm:pt modelId="{1A2D56B0-A94E-4B43-ABD4-D17DF4D65C21}" type="pres">
      <dgm:prSet presAssocID="{3B21468C-28DB-4F2B-9E99-8BFBEA3C7E28}" presName="spNode" presStyleCnt="0"/>
      <dgm:spPr/>
    </dgm:pt>
    <dgm:pt modelId="{24EAF22C-F619-49CD-81AA-CA5437AB8FCE}" type="pres">
      <dgm:prSet presAssocID="{0E58A0C2-BFDA-4DD8-8BAD-0267FAFB0E7D}" presName="sibTrans" presStyleLbl="sibTrans1D1" presStyleIdx="2" presStyleCnt="4"/>
      <dgm:spPr/>
    </dgm:pt>
    <dgm:pt modelId="{026B9D3F-F16A-43CB-82E5-5B84605706BC}" type="pres">
      <dgm:prSet presAssocID="{A43C85F1-3F80-48C6-8C7A-5F129ED9418D}" presName="node" presStyleLbl="node1" presStyleIdx="3" presStyleCnt="4" custRadScaleRad="99349" custRadScaleInc="1138">
        <dgm:presLayoutVars>
          <dgm:bulletEnabled val="1"/>
        </dgm:presLayoutVars>
      </dgm:prSet>
      <dgm:spPr/>
    </dgm:pt>
    <dgm:pt modelId="{19D83C1E-3177-4D30-9D62-55CA795B9BFE}" type="pres">
      <dgm:prSet presAssocID="{A43C85F1-3F80-48C6-8C7A-5F129ED9418D}" presName="spNode" presStyleCnt="0"/>
      <dgm:spPr/>
    </dgm:pt>
    <dgm:pt modelId="{B5929CE7-0C38-4884-916D-D0EFB88DD39F}" type="pres">
      <dgm:prSet presAssocID="{8EE91A16-A931-4A82-9D1F-1991A45574D4}" presName="sibTrans" presStyleLbl="sibTrans1D1" presStyleIdx="3" presStyleCnt="4"/>
      <dgm:spPr/>
    </dgm:pt>
  </dgm:ptLst>
  <dgm:cxnLst>
    <dgm:cxn modelId="{21AA9901-1E91-4473-928D-FD4C7AA40EC6}" type="presOf" srcId="{3B21468C-28DB-4F2B-9E99-8BFBEA3C7E28}" destId="{AA292620-71B3-458D-8BE9-0BB436115C85}" srcOrd="0" destOrd="0" presId="urn:microsoft.com/office/officeart/2005/8/layout/cycle5"/>
    <dgm:cxn modelId="{D851F41E-747A-40B2-9B09-BE0E6469049C}" type="presOf" srcId="{A394763E-61E3-491D-87BD-47131285C9B1}" destId="{6297E674-4B79-4D1D-97E3-9CD17EFC5306}" srcOrd="0" destOrd="0" presId="urn:microsoft.com/office/officeart/2005/8/layout/cycle5"/>
    <dgm:cxn modelId="{7726BF21-8492-47A5-BE19-3A531197160F}" srcId="{A394763E-61E3-491D-87BD-47131285C9B1}" destId="{BEBD12E1-F8CD-4D31-8142-D5901ACC9859}" srcOrd="1" destOrd="0" parTransId="{5B44AC22-A918-4CC3-9797-6B6EC604082F}" sibTransId="{4B0C53DA-9607-4583-9B9C-B143D83E195B}"/>
    <dgm:cxn modelId="{4D111734-7BA9-4447-B7FC-36E287C5F8C5}" type="presOf" srcId="{84705BAC-4947-4C9A-A3A7-786AAC38DA24}" destId="{972E88B8-4A5F-468E-AD84-25F0E1EE76F3}" srcOrd="0" destOrd="0" presId="urn:microsoft.com/office/officeart/2005/8/layout/cycle5"/>
    <dgm:cxn modelId="{FBBE156B-2B44-4483-A5CF-729E965E5B29}" type="presOf" srcId="{0E58A0C2-BFDA-4DD8-8BAD-0267FAFB0E7D}" destId="{24EAF22C-F619-49CD-81AA-CA5437AB8FCE}" srcOrd="0" destOrd="0" presId="urn:microsoft.com/office/officeart/2005/8/layout/cycle5"/>
    <dgm:cxn modelId="{D79CE876-0133-4A77-A54F-05C956A04914}" type="presOf" srcId="{A43C85F1-3F80-48C6-8C7A-5F129ED9418D}" destId="{026B9D3F-F16A-43CB-82E5-5B84605706BC}" srcOrd="0" destOrd="0" presId="urn:microsoft.com/office/officeart/2005/8/layout/cycle5"/>
    <dgm:cxn modelId="{A1B3CC9F-5A11-4D33-98E7-DD8A3BD98D0C}" srcId="{A394763E-61E3-491D-87BD-47131285C9B1}" destId="{84705BAC-4947-4C9A-A3A7-786AAC38DA24}" srcOrd="0" destOrd="0" parTransId="{507E8CCF-DED6-4540-988A-00C9048D5D62}" sibTransId="{DB6C9234-EC63-4A02-8276-39C5422D5A33}"/>
    <dgm:cxn modelId="{B54AF2B3-470F-4553-82CA-03DF562416A9}" srcId="{A394763E-61E3-491D-87BD-47131285C9B1}" destId="{3B21468C-28DB-4F2B-9E99-8BFBEA3C7E28}" srcOrd="2" destOrd="0" parTransId="{B7149E9A-5A38-4845-8CCD-5A964C54B51F}" sibTransId="{0E58A0C2-BFDA-4DD8-8BAD-0267FAFB0E7D}"/>
    <dgm:cxn modelId="{5043C5BF-13D3-45AC-B9E6-0E0A24EBDAC6}" type="presOf" srcId="{DB6C9234-EC63-4A02-8276-39C5422D5A33}" destId="{95F2B145-A2E7-43BA-8296-C8CC91348145}" srcOrd="0" destOrd="0" presId="urn:microsoft.com/office/officeart/2005/8/layout/cycle5"/>
    <dgm:cxn modelId="{B6A817D2-B11A-4679-AAEF-6D236071BE02}" srcId="{A394763E-61E3-491D-87BD-47131285C9B1}" destId="{A43C85F1-3F80-48C6-8C7A-5F129ED9418D}" srcOrd="3" destOrd="0" parTransId="{C6972FB1-C2E3-443A-AA77-756691830CC1}" sibTransId="{8EE91A16-A931-4A82-9D1F-1991A45574D4}"/>
    <dgm:cxn modelId="{9DFC53DF-462E-4A0A-89D8-861BEA8C0997}" type="presOf" srcId="{8EE91A16-A931-4A82-9D1F-1991A45574D4}" destId="{B5929CE7-0C38-4884-916D-D0EFB88DD39F}" srcOrd="0" destOrd="0" presId="urn:microsoft.com/office/officeart/2005/8/layout/cycle5"/>
    <dgm:cxn modelId="{901B02F0-2FE2-44C4-9A77-B30B7D75D42F}" type="presOf" srcId="{4B0C53DA-9607-4583-9B9C-B143D83E195B}" destId="{2CF828CA-88E8-4D30-BA16-889565B55149}" srcOrd="0" destOrd="0" presId="urn:microsoft.com/office/officeart/2005/8/layout/cycle5"/>
    <dgm:cxn modelId="{473D53F0-7118-435B-BCC5-E4CD036FA077}" type="presOf" srcId="{BEBD12E1-F8CD-4D31-8142-D5901ACC9859}" destId="{2B759077-0307-4F73-8985-2C8AEFF1CC35}" srcOrd="0" destOrd="0" presId="urn:microsoft.com/office/officeart/2005/8/layout/cycle5"/>
    <dgm:cxn modelId="{C1E48650-FA53-4EBC-8C49-8D19764B05FC}" type="presParOf" srcId="{6297E674-4B79-4D1D-97E3-9CD17EFC5306}" destId="{972E88B8-4A5F-468E-AD84-25F0E1EE76F3}" srcOrd="0" destOrd="0" presId="urn:microsoft.com/office/officeart/2005/8/layout/cycle5"/>
    <dgm:cxn modelId="{498153F8-EA65-4440-BEAE-9FD6D6874CD1}" type="presParOf" srcId="{6297E674-4B79-4D1D-97E3-9CD17EFC5306}" destId="{B9BA9086-0351-49E1-8571-ED93BCD7AEFC}" srcOrd="1" destOrd="0" presId="urn:microsoft.com/office/officeart/2005/8/layout/cycle5"/>
    <dgm:cxn modelId="{805B954C-995C-4C74-9F17-0DA0F250DD96}" type="presParOf" srcId="{6297E674-4B79-4D1D-97E3-9CD17EFC5306}" destId="{95F2B145-A2E7-43BA-8296-C8CC91348145}" srcOrd="2" destOrd="0" presId="urn:microsoft.com/office/officeart/2005/8/layout/cycle5"/>
    <dgm:cxn modelId="{CC3FDF5C-81D3-4014-A06C-BC47BC8887A6}" type="presParOf" srcId="{6297E674-4B79-4D1D-97E3-9CD17EFC5306}" destId="{2B759077-0307-4F73-8985-2C8AEFF1CC35}" srcOrd="3" destOrd="0" presId="urn:microsoft.com/office/officeart/2005/8/layout/cycle5"/>
    <dgm:cxn modelId="{D9512A60-09A4-4AE8-9C0D-1078B90A0315}" type="presParOf" srcId="{6297E674-4B79-4D1D-97E3-9CD17EFC5306}" destId="{EC0ACFC6-5481-4469-B3F1-6AD49A317F55}" srcOrd="4" destOrd="0" presId="urn:microsoft.com/office/officeart/2005/8/layout/cycle5"/>
    <dgm:cxn modelId="{166EB66D-4B59-4123-9F9C-2B3A71845B95}" type="presParOf" srcId="{6297E674-4B79-4D1D-97E3-9CD17EFC5306}" destId="{2CF828CA-88E8-4D30-BA16-889565B55149}" srcOrd="5" destOrd="0" presId="urn:microsoft.com/office/officeart/2005/8/layout/cycle5"/>
    <dgm:cxn modelId="{5AFE8296-D557-45DF-9413-22E75B2AF662}" type="presParOf" srcId="{6297E674-4B79-4D1D-97E3-9CD17EFC5306}" destId="{AA292620-71B3-458D-8BE9-0BB436115C85}" srcOrd="6" destOrd="0" presId="urn:microsoft.com/office/officeart/2005/8/layout/cycle5"/>
    <dgm:cxn modelId="{967FCEAF-0F0E-44D4-B54F-F0BAAFFC6BC3}" type="presParOf" srcId="{6297E674-4B79-4D1D-97E3-9CD17EFC5306}" destId="{1A2D56B0-A94E-4B43-ABD4-D17DF4D65C21}" srcOrd="7" destOrd="0" presId="urn:microsoft.com/office/officeart/2005/8/layout/cycle5"/>
    <dgm:cxn modelId="{B783A3ED-2FE5-4349-B373-E18A0758B252}" type="presParOf" srcId="{6297E674-4B79-4D1D-97E3-9CD17EFC5306}" destId="{24EAF22C-F619-49CD-81AA-CA5437AB8FCE}" srcOrd="8" destOrd="0" presId="urn:microsoft.com/office/officeart/2005/8/layout/cycle5"/>
    <dgm:cxn modelId="{12D91728-1DB2-493A-8F5B-0A8AEEB95B36}" type="presParOf" srcId="{6297E674-4B79-4D1D-97E3-9CD17EFC5306}" destId="{026B9D3F-F16A-43CB-82E5-5B84605706BC}" srcOrd="9" destOrd="0" presId="urn:microsoft.com/office/officeart/2005/8/layout/cycle5"/>
    <dgm:cxn modelId="{AC0AA3A2-A0C2-4B97-9BD4-9CE3A4EF9A6B}" type="presParOf" srcId="{6297E674-4B79-4D1D-97E3-9CD17EFC5306}" destId="{19D83C1E-3177-4D30-9D62-55CA795B9BFE}" srcOrd="10" destOrd="0" presId="urn:microsoft.com/office/officeart/2005/8/layout/cycle5"/>
    <dgm:cxn modelId="{DE2193FA-C20C-4B22-90E3-6FF5B3268439}" type="presParOf" srcId="{6297E674-4B79-4D1D-97E3-9CD17EFC5306}" destId="{B5929CE7-0C38-4884-916D-D0EFB88DD39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94763E-61E3-491D-87BD-47131285C9B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84705BAC-4947-4C9A-A3A7-786AAC38DA24}">
      <dgm:prSet phldrT="[Text]"/>
      <dgm:spPr/>
      <dgm:t>
        <a:bodyPr/>
        <a:lstStyle/>
        <a:p>
          <a:r>
            <a:rPr lang="en-US" b="1"/>
            <a:t>Support Visits</a:t>
          </a:r>
        </a:p>
      </dgm:t>
    </dgm:pt>
    <dgm:pt modelId="{507E8CCF-DED6-4540-988A-00C9048D5D62}" type="parTrans" cxnId="{A1B3CC9F-5A11-4D33-98E7-DD8A3BD98D0C}">
      <dgm:prSet/>
      <dgm:spPr/>
      <dgm:t>
        <a:bodyPr/>
        <a:lstStyle/>
        <a:p>
          <a:endParaRPr lang="en-US"/>
        </a:p>
      </dgm:t>
    </dgm:pt>
    <dgm:pt modelId="{DB6C9234-EC63-4A02-8276-39C5422D5A33}" type="sibTrans" cxnId="{A1B3CC9F-5A11-4D33-98E7-DD8A3BD98D0C}">
      <dgm:prSet/>
      <dgm:spPr/>
      <dgm:t>
        <a:bodyPr/>
        <a:lstStyle/>
        <a:p>
          <a:endParaRPr lang="en-US"/>
        </a:p>
      </dgm:t>
    </dgm:pt>
    <dgm:pt modelId="{BEBD12E1-F8CD-4D31-8142-D5901ACC9859}">
      <dgm:prSet phldrT="[Text]"/>
      <dgm:spPr/>
      <dgm:t>
        <a:bodyPr/>
        <a:lstStyle/>
        <a:p>
          <a:r>
            <a:rPr lang="en-US" b="1"/>
            <a:t>Data Collection</a:t>
          </a:r>
        </a:p>
      </dgm:t>
    </dgm:pt>
    <dgm:pt modelId="{5B44AC22-A918-4CC3-9797-6B6EC604082F}" type="parTrans" cxnId="{7726BF21-8492-47A5-BE19-3A531197160F}">
      <dgm:prSet/>
      <dgm:spPr/>
      <dgm:t>
        <a:bodyPr/>
        <a:lstStyle/>
        <a:p>
          <a:endParaRPr lang="en-US"/>
        </a:p>
      </dgm:t>
    </dgm:pt>
    <dgm:pt modelId="{4B0C53DA-9607-4583-9B9C-B143D83E195B}" type="sibTrans" cxnId="{7726BF21-8492-47A5-BE19-3A531197160F}">
      <dgm:prSet/>
      <dgm:spPr/>
      <dgm:t>
        <a:bodyPr/>
        <a:lstStyle/>
        <a:p>
          <a:endParaRPr lang="en-US"/>
        </a:p>
      </dgm:t>
    </dgm:pt>
    <dgm:pt modelId="{3B21468C-28DB-4F2B-9E99-8BFBEA3C7E28}">
      <dgm:prSet phldrT="[Text]"/>
      <dgm:spPr/>
      <dgm:t>
        <a:bodyPr/>
        <a:lstStyle/>
        <a:p>
          <a:r>
            <a:rPr lang="en-US" b="1"/>
            <a:t>Redesign Session </a:t>
          </a:r>
        </a:p>
      </dgm:t>
    </dgm:pt>
    <dgm:pt modelId="{B7149E9A-5A38-4845-8CCD-5A964C54B51F}" type="parTrans" cxnId="{B54AF2B3-470F-4553-82CA-03DF562416A9}">
      <dgm:prSet/>
      <dgm:spPr/>
      <dgm:t>
        <a:bodyPr/>
        <a:lstStyle/>
        <a:p>
          <a:endParaRPr lang="en-US"/>
        </a:p>
      </dgm:t>
    </dgm:pt>
    <dgm:pt modelId="{0E58A0C2-BFDA-4DD8-8BAD-0267FAFB0E7D}" type="sibTrans" cxnId="{B54AF2B3-470F-4553-82CA-03DF562416A9}">
      <dgm:prSet/>
      <dgm:spPr/>
      <dgm:t>
        <a:bodyPr/>
        <a:lstStyle/>
        <a:p>
          <a:endParaRPr lang="en-US"/>
        </a:p>
      </dgm:t>
    </dgm:pt>
    <dgm:pt modelId="{A43C85F1-3F80-48C6-8C7A-5F129ED9418D}">
      <dgm:prSet phldrT="[Text]"/>
      <dgm:spPr>
        <a:solidFill>
          <a:schemeClr val="accent1">
            <a:lumMod val="50000"/>
          </a:schemeClr>
        </a:solidFill>
      </dgm:spPr>
      <dgm:t>
        <a:bodyPr/>
        <a:lstStyle/>
        <a:p>
          <a:r>
            <a:rPr lang="en-US" b="1"/>
            <a:t>Professional Development</a:t>
          </a:r>
        </a:p>
      </dgm:t>
    </dgm:pt>
    <dgm:pt modelId="{C6972FB1-C2E3-443A-AA77-756691830CC1}" type="parTrans" cxnId="{B6A817D2-B11A-4679-AAEF-6D236071BE02}">
      <dgm:prSet/>
      <dgm:spPr/>
      <dgm:t>
        <a:bodyPr/>
        <a:lstStyle/>
        <a:p>
          <a:endParaRPr lang="en-US"/>
        </a:p>
      </dgm:t>
    </dgm:pt>
    <dgm:pt modelId="{8EE91A16-A931-4A82-9D1F-1991A45574D4}" type="sibTrans" cxnId="{B6A817D2-B11A-4679-AAEF-6D236071BE02}">
      <dgm:prSet/>
      <dgm:spPr/>
      <dgm:t>
        <a:bodyPr/>
        <a:lstStyle/>
        <a:p>
          <a:endParaRPr lang="en-US"/>
        </a:p>
      </dgm:t>
    </dgm:pt>
    <dgm:pt modelId="{6297E674-4B79-4D1D-97E3-9CD17EFC5306}" type="pres">
      <dgm:prSet presAssocID="{A394763E-61E3-491D-87BD-47131285C9B1}" presName="cycle" presStyleCnt="0">
        <dgm:presLayoutVars>
          <dgm:dir/>
          <dgm:resizeHandles val="exact"/>
        </dgm:presLayoutVars>
      </dgm:prSet>
      <dgm:spPr/>
    </dgm:pt>
    <dgm:pt modelId="{972E88B8-4A5F-468E-AD84-25F0E1EE76F3}" type="pres">
      <dgm:prSet presAssocID="{84705BAC-4947-4C9A-A3A7-786AAC38DA24}" presName="node" presStyleLbl="node1" presStyleIdx="0" presStyleCnt="4">
        <dgm:presLayoutVars>
          <dgm:bulletEnabled val="1"/>
        </dgm:presLayoutVars>
      </dgm:prSet>
      <dgm:spPr/>
    </dgm:pt>
    <dgm:pt modelId="{B9BA9086-0351-49E1-8571-ED93BCD7AEFC}" type="pres">
      <dgm:prSet presAssocID="{84705BAC-4947-4C9A-A3A7-786AAC38DA24}" presName="spNode" presStyleCnt="0"/>
      <dgm:spPr/>
    </dgm:pt>
    <dgm:pt modelId="{95F2B145-A2E7-43BA-8296-C8CC91348145}" type="pres">
      <dgm:prSet presAssocID="{DB6C9234-EC63-4A02-8276-39C5422D5A33}" presName="sibTrans" presStyleLbl="sibTrans1D1" presStyleIdx="0" presStyleCnt="4"/>
      <dgm:spPr/>
    </dgm:pt>
    <dgm:pt modelId="{2B759077-0307-4F73-8985-2C8AEFF1CC35}" type="pres">
      <dgm:prSet presAssocID="{BEBD12E1-F8CD-4D31-8142-D5901ACC9859}" presName="node" presStyleLbl="node1" presStyleIdx="1" presStyleCnt="4">
        <dgm:presLayoutVars>
          <dgm:bulletEnabled val="1"/>
        </dgm:presLayoutVars>
      </dgm:prSet>
      <dgm:spPr/>
    </dgm:pt>
    <dgm:pt modelId="{EC0ACFC6-5481-4469-B3F1-6AD49A317F55}" type="pres">
      <dgm:prSet presAssocID="{BEBD12E1-F8CD-4D31-8142-D5901ACC9859}" presName="spNode" presStyleCnt="0"/>
      <dgm:spPr/>
    </dgm:pt>
    <dgm:pt modelId="{2CF828CA-88E8-4D30-BA16-889565B55149}" type="pres">
      <dgm:prSet presAssocID="{4B0C53DA-9607-4583-9B9C-B143D83E195B}" presName="sibTrans" presStyleLbl="sibTrans1D1" presStyleIdx="1" presStyleCnt="4"/>
      <dgm:spPr/>
    </dgm:pt>
    <dgm:pt modelId="{AA292620-71B3-458D-8BE9-0BB436115C85}" type="pres">
      <dgm:prSet presAssocID="{3B21468C-28DB-4F2B-9E99-8BFBEA3C7E28}" presName="node" presStyleLbl="node1" presStyleIdx="2" presStyleCnt="4">
        <dgm:presLayoutVars>
          <dgm:bulletEnabled val="1"/>
        </dgm:presLayoutVars>
      </dgm:prSet>
      <dgm:spPr/>
    </dgm:pt>
    <dgm:pt modelId="{1A2D56B0-A94E-4B43-ABD4-D17DF4D65C21}" type="pres">
      <dgm:prSet presAssocID="{3B21468C-28DB-4F2B-9E99-8BFBEA3C7E28}" presName="spNode" presStyleCnt="0"/>
      <dgm:spPr/>
    </dgm:pt>
    <dgm:pt modelId="{24EAF22C-F619-49CD-81AA-CA5437AB8FCE}" type="pres">
      <dgm:prSet presAssocID="{0E58A0C2-BFDA-4DD8-8BAD-0267FAFB0E7D}" presName="sibTrans" presStyleLbl="sibTrans1D1" presStyleIdx="2" presStyleCnt="4"/>
      <dgm:spPr/>
    </dgm:pt>
    <dgm:pt modelId="{026B9D3F-F16A-43CB-82E5-5B84605706BC}" type="pres">
      <dgm:prSet presAssocID="{A43C85F1-3F80-48C6-8C7A-5F129ED9418D}" presName="node" presStyleLbl="node1" presStyleIdx="3" presStyleCnt="4" custRadScaleRad="99349" custRadScaleInc="1138">
        <dgm:presLayoutVars>
          <dgm:bulletEnabled val="1"/>
        </dgm:presLayoutVars>
      </dgm:prSet>
      <dgm:spPr/>
    </dgm:pt>
    <dgm:pt modelId="{19D83C1E-3177-4D30-9D62-55CA795B9BFE}" type="pres">
      <dgm:prSet presAssocID="{A43C85F1-3F80-48C6-8C7A-5F129ED9418D}" presName="spNode" presStyleCnt="0"/>
      <dgm:spPr/>
    </dgm:pt>
    <dgm:pt modelId="{B5929CE7-0C38-4884-916D-D0EFB88DD39F}" type="pres">
      <dgm:prSet presAssocID="{8EE91A16-A931-4A82-9D1F-1991A45574D4}" presName="sibTrans" presStyleLbl="sibTrans1D1" presStyleIdx="3" presStyleCnt="4"/>
      <dgm:spPr/>
    </dgm:pt>
  </dgm:ptLst>
  <dgm:cxnLst>
    <dgm:cxn modelId="{21AA9901-1E91-4473-928D-FD4C7AA40EC6}" type="presOf" srcId="{3B21468C-28DB-4F2B-9E99-8BFBEA3C7E28}" destId="{AA292620-71B3-458D-8BE9-0BB436115C85}" srcOrd="0" destOrd="0" presId="urn:microsoft.com/office/officeart/2005/8/layout/cycle5"/>
    <dgm:cxn modelId="{D851F41E-747A-40B2-9B09-BE0E6469049C}" type="presOf" srcId="{A394763E-61E3-491D-87BD-47131285C9B1}" destId="{6297E674-4B79-4D1D-97E3-9CD17EFC5306}" srcOrd="0" destOrd="0" presId="urn:microsoft.com/office/officeart/2005/8/layout/cycle5"/>
    <dgm:cxn modelId="{7726BF21-8492-47A5-BE19-3A531197160F}" srcId="{A394763E-61E3-491D-87BD-47131285C9B1}" destId="{BEBD12E1-F8CD-4D31-8142-D5901ACC9859}" srcOrd="1" destOrd="0" parTransId="{5B44AC22-A918-4CC3-9797-6B6EC604082F}" sibTransId="{4B0C53DA-9607-4583-9B9C-B143D83E195B}"/>
    <dgm:cxn modelId="{4D111734-7BA9-4447-B7FC-36E287C5F8C5}" type="presOf" srcId="{84705BAC-4947-4C9A-A3A7-786AAC38DA24}" destId="{972E88B8-4A5F-468E-AD84-25F0E1EE76F3}" srcOrd="0" destOrd="0" presId="urn:microsoft.com/office/officeart/2005/8/layout/cycle5"/>
    <dgm:cxn modelId="{FBBE156B-2B44-4483-A5CF-729E965E5B29}" type="presOf" srcId="{0E58A0C2-BFDA-4DD8-8BAD-0267FAFB0E7D}" destId="{24EAF22C-F619-49CD-81AA-CA5437AB8FCE}" srcOrd="0" destOrd="0" presId="urn:microsoft.com/office/officeart/2005/8/layout/cycle5"/>
    <dgm:cxn modelId="{D79CE876-0133-4A77-A54F-05C956A04914}" type="presOf" srcId="{A43C85F1-3F80-48C6-8C7A-5F129ED9418D}" destId="{026B9D3F-F16A-43CB-82E5-5B84605706BC}" srcOrd="0" destOrd="0" presId="urn:microsoft.com/office/officeart/2005/8/layout/cycle5"/>
    <dgm:cxn modelId="{A1B3CC9F-5A11-4D33-98E7-DD8A3BD98D0C}" srcId="{A394763E-61E3-491D-87BD-47131285C9B1}" destId="{84705BAC-4947-4C9A-A3A7-786AAC38DA24}" srcOrd="0" destOrd="0" parTransId="{507E8CCF-DED6-4540-988A-00C9048D5D62}" sibTransId="{DB6C9234-EC63-4A02-8276-39C5422D5A33}"/>
    <dgm:cxn modelId="{B54AF2B3-470F-4553-82CA-03DF562416A9}" srcId="{A394763E-61E3-491D-87BD-47131285C9B1}" destId="{3B21468C-28DB-4F2B-9E99-8BFBEA3C7E28}" srcOrd="2" destOrd="0" parTransId="{B7149E9A-5A38-4845-8CCD-5A964C54B51F}" sibTransId="{0E58A0C2-BFDA-4DD8-8BAD-0267FAFB0E7D}"/>
    <dgm:cxn modelId="{5043C5BF-13D3-45AC-B9E6-0E0A24EBDAC6}" type="presOf" srcId="{DB6C9234-EC63-4A02-8276-39C5422D5A33}" destId="{95F2B145-A2E7-43BA-8296-C8CC91348145}" srcOrd="0" destOrd="0" presId="urn:microsoft.com/office/officeart/2005/8/layout/cycle5"/>
    <dgm:cxn modelId="{B6A817D2-B11A-4679-AAEF-6D236071BE02}" srcId="{A394763E-61E3-491D-87BD-47131285C9B1}" destId="{A43C85F1-3F80-48C6-8C7A-5F129ED9418D}" srcOrd="3" destOrd="0" parTransId="{C6972FB1-C2E3-443A-AA77-756691830CC1}" sibTransId="{8EE91A16-A931-4A82-9D1F-1991A45574D4}"/>
    <dgm:cxn modelId="{9DFC53DF-462E-4A0A-89D8-861BEA8C0997}" type="presOf" srcId="{8EE91A16-A931-4A82-9D1F-1991A45574D4}" destId="{B5929CE7-0C38-4884-916D-D0EFB88DD39F}" srcOrd="0" destOrd="0" presId="urn:microsoft.com/office/officeart/2005/8/layout/cycle5"/>
    <dgm:cxn modelId="{901B02F0-2FE2-44C4-9A77-B30B7D75D42F}" type="presOf" srcId="{4B0C53DA-9607-4583-9B9C-B143D83E195B}" destId="{2CF828CA-88E8-4D30-BA16-889565B55149}" srcOrd="0" destOrd="0" presId="urn:microsoft.com/office/officeart/2005/8/layout/cycle5"/>
    <dgm:cxn modelId="{473D53F0-7118-435B-BCC5-E4CD036FA077}" type="presOf" srcId="{BEBD12E1-F8CD-4D31-8142-D5901ACC9859}" destId="{2B759077-0307-4F73-8985-2C8AEFF1CC35}" srcOrd="0" destOrd="0" presId="urn:microsoft.com/office/officeart/2005/8/layout/cycle5"/>
    <dgm:cxn modelId="{C1E48650-FA53-4EBC-8C49-8D19764B05FC}" type="presParOf" srcId="{6297E674-4B79-4D1D-97E3-9CD17EFC5306}" destId="{972E88B8-4A5F-468E-AD84-25F0E1EE76F3}" srcOrd="0" destOrd="0" presId="urn:microsoft.com/office/officeart/2005/8/layout/cycle5"/>
    <dgm:cxn modelId="{498153F8-EA65-4440-BEAE-9FD6D6874CD1}" type="presParOf" srcId="{6297E674-4B79-4D1D-97E3-9CD17EFC5306}" destId="{B9BA9086-0351-49E1-8571-ED93BCD7AEFC}" srcOrd="1" destOrd="0" presId="urn:microsoft.com/office/officeart/2005/8/layout/cycle5"/>
    <dgm:cxn modelId="{805B954C-995C-4C74-9F17-0DA0F250DD96}" type="presParOf" srcId="{6297E674-4B79-4D1D-97E3-9CD17EFC5306}" destId="{95F2B145-A2E7-43BA-8296-C8CC91348145}" srcOrd="2" destOrd="0" presId="urn:microsoft.com/office/officeart/2005/8/layout/cycle5"/>
    <dgm:cxn modelId="{CC3FDF5C-81D3-4014-A06C-BC47BC8887A6}" type="presParOf" srcId="{6297E674-4B79-4D1D-97E3-9CD17EFC5306}" destId="{2B759077-0307-4F73-8985-2C8AEFF1CC35}" srcOrd="3" destOrd="0" presId="urn:microsoft.com/office/officeart/2005/8/layout/cycle5"/>
    <dgm:cxn modelId="{D9512A60-09A4-4AE8-9C0D-1078B90A0315}" type="presParOf" srcId="{6297E674-4B79-4D1D-97E3-9CD17EFC5306}" destId="{EC0ACFC6-5481-4469-B3F1-6AD49A317F55}" srcOrd="4" destOrd="0" presId="urn:microsoft.com/office/officeart/2005/8/layout/cycle5"/>
    <dgm:cxn modelId="{166EB66D-4B59-4123-9F9C-2B3A71845B95}" type="presParOf" srcId="{6297E674-4B79-4D1D-97E3-9CD17EFC5306}" destId="{2CF828CA-88E8-4D30-BA16-889565B55149}" srcOrd="5" destOrd="0" presId="urn:microsoft.com/office/officeart/2005/8/layout/cycle5"/>
    <dgm:cxn modelId="{5AFE8296-D557-45DF-9413-22E75B2AF662}" type="presParOf" srcId="{6297E674-4B79-4D1D-97E3-9CD17EFC5306}" destId="{AA292620-71B3-458D-8BE9-0BB436115C85}" srcOrd="6" destOrd="0" presId="urn:microsoft.com/office/officeart/2005/8/layout/cycle5"/>
    <dgm:cxn modelId="{967FCEAF-0F0E-44D4-B54F-F0BAAFFC6BC3}" type="presParOf" srcId="{6297E674-4B79-4D1D-97E3-9CD17EFC5306}" destId="{1A2D56B0-A94E-4B43-ABD4-D17DF4D65C21}" srcOrd="7" destOrd="0" presId="urn:microsoft.com/office/officeart/2005/8/layout/cycle5"/>
    <dgm:cxn modelId="{B783A3ED-2FE5-4349-B373-E18A0758B252}" type="presParOf" srcId="{6297E674-4B79-4D1D-97E3-9CD17EFC5306}" destId="{24EAF22C-F619-49CD-81AA-CA5437AB8FCE}" srcOrd="8" destOrd="0" presId="urn:microsoft.com/office/officeart/2005/8/layout/cycle5"/>
    <dgm:cxn modelId="{12D91728-1DB2-493A-8F5B-0A8AEEB95B36}" type="presParOf" srcId="{6297E674-4B79-4D1D-97E3-9CD17EFC5306}" destId="{026B9D3F-F16A-43CB-82E5-5B84605706BC}" srcOrd="9" destOrd="0" presId="urn:microsoft.com/office/officeart/2005/8/layout/cycle5"/>
    <dgm:cxn modelId="{AC0AA3A2-A0C2-4B97-9BD4-9CE3A4EF9A6B}" type="presParOf" srcId="{6297E674-4B79-4D1D-97E3-9CD17EFC5306}" destId="{19D83C1E-3177-4D30-9D62-55CA795B9BFE}" srcOrd="10" destOrd="0" presId="urn:microsoft.com/office/officeart/2005/8/layout/cycle5"/>
    <dgm:cxn modelId="{DE2193FA-C20C-4B22-90E3-6FF5B3268439}" type="presParOf" srcId="{6297E674-4B79-4D1D-97E3-9CD17EFC5306}" destId="{B5929CE7-0C38-4884-916D-D0EFB88DD39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E88B8-4A5F-468E-AD84-25F0E1EE76F3}">
      <dsp:nvSpPr>
        <dsp:cNvPr id="0" name=""/>
        <dsp:cNvSpPr/>
      </dsp:nvSpPr>
      <dsp:spPr>
        <a:xfrm>
          <a:off x="2789208" y="882"/>
          <a:ext cx="1806584" cy="1174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Support Visits</a:t>
          </a:r>
        </a:p>
      </dsp:txBody>
      <dsp:txXfrm>
        <a:off x="2846532" y="58206"/>
        <a:ext cx="1691936" cy="1059632"/>
      </dsp:txXfrm>
    </dsp:sp>
    <dsp:sp modelId="{95F2B145-A2E7-43BA-8296-C8CC91348145}">
      <dsp:nvSpPr>
        <dsp:cNvPr id="0" name=""/>
        <dsp:cNvSpPr/>
      </dsp:nvSpPr>
      <dsp:spPr>
        <a:xfrm>
          <a:off x="1753708" y="588022"/>
          <a:ext cx="3877585" cy="3877585"/>
        </a:xfrm>
        <a:custGeom>
          <a:avLst/>
          <a:gdLst/>
          <a:ahLst/>
          <a:cxnLst/>
          <a:rect l="0" t="0" r="0" b="0"/>
          <a:pathLst>
            <a:path>
              <a:moveTo>
                <a:pt x="3091101" y="379593"/>
              </a:moveTo>
              <a:arcTo wR="1938792" hR="1938792" stAng="18387951" swAng="16325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B759077-0307-4F73-8985-2C8AEFF1CC35}">
      <dsp:nvSpPr>
        <dsp:cNvPr id="0" name=""/>
        <dsp:cNvSpPr/>
      </dsp:nvSpPr>
      <dsp:spPr>
        <a:xfrm>
          <a:off x="4728001" y="1939674"/>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Data Collection</a:t>
          </a:r>
        </a:p>
      </dsp:txBody>
      <dsp:txXfrm>
        <a:off x="4785325" y="1996998"/>
        <a:ext cx="1691936" cy="1059632"/>
      </dsp:txXfrm>
    </dsp:sp>
    <dsp:sp modelId="{2CF828CA-88E8-4D30-BA16-889565B55149}">
      <dsp:nvSpPr>
        <dsp:cNvPr id="0" name=""/>
        <dsp:cNvSpPr/>
      </dsp:nvSpPr>
      <dsp:spPr>
        <a:xfrm>
          <a:off x="1753708" y="588022"/>
          <a:ext cx="3877585" cy="3877585"/>
        </a:xfrm>
        <a:custGeom>
          <a:avLst/>
          <a:gdLst/>
          <a:ahLst/>
          <a:cxnLst/>
          <a:rect l="0" t="0" r="0" b="0"/>
          <a:pathLst>
            <a:path>
              <a:moveTo>
                <a:pt x="3676515" y="2798580"/>
              </a:moveTo>
              <a:arcTo wR="1938792" hR="1938792" stAng="1579512" swAng="16325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A292620-71B3-458D-8BE9-0BB436115C85}">
      <dsp:nvSpPr>
        <dsp:cNvPr id="0" name=""/>
        <dsp:cNvSpPr/>
      </dsp:nvSpPr>
      <dsp:spPr>
        <a:xfrm>
          <a:off x="2789208" y="3878467"/>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Redesign Session </a:t>
          </a:r>
        </a:p>
      </dsp:txBody>
      <dsp:txXfrm>
        <a:off x="2846532" y="3935791"/>
        <a:ext cx="1691936" cy="1059632"/>
      </dsp:txXfrm>
    </dsp:sp>
    <dsp:sp modelId="{24EAF22C-F619-49CD-81AA-CA5437AB8FCE}">
      <dsp:nvSpPr>
        <dsp:cNvPr id="0" name=""/>
        <dsp:cNvSpPr/>
      </dsp:nvSpPr>
      <dsp:spPr>
        <a:xfrm>
          <a:off x="1769528" y="596445"/>
          <a:ext cx="3877585" cy="3877585"/>
        </a:xfrm>
        <a:custGeom>
          <a:avLst/>
          <a:gdLst/>
          <a:ahLst/>
          <a:cxnLst/>
          <a:rect l="0" t="0" r="0" b="0"/>
          <a:pathLst>
            <a:path>
              <a:moveTo>
                <a:pt x="771687" y="3486947"/>
              </a:moveTo>
              <a:arcTo wR="1938792" hR="1938792" stAng="7620690" swAng="16358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26B9D3F-F16A-43CB-82E5-5B84605706BC}">
      <dsp:nvSpPr>
        <dsp:cNvPr id="0" name=""/>
        <dsp:cNvSpPr/>
      </dsp:nvSpPr>
      <dsp:spPr>
        <a:xfrm>
          <a:off x="863071" y="1928197"/>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Professional Development</a:t>
          </a:r>
        </a:p>
      </dsp:txBody>
      <dsp:txXfrm>
        <a:off x="920395" y="1985521"/>
        <a:ext cx="1691936" cy="1059632"/>
      </dsp:txXfrm>
    </dsp:sp>
    <dsp:sp modelId="{B5929CE7-0C38-4884-916D-D0EFB88DD39F}">
      <dsp:nvSpPr>
        <dsp:cNvPr id="0" name=""/>
        <dsp:cNvSpPr/>
      </dsp:nvSpPr>
      <dsp:spPr>
        <a:xfrm>
          <a:off x="1769730" y="579489"/>
          <a:ext cx="3877585" cy="3877585"/>
        </a:xfrm>
        <a:custGeom>
          <a:avLst/>
          <a:gdLst/>
          <a:ahLst/>
          <a:cxnLst/>
          <a:rect l="0" t="0" r="0" b="0"/>
          <a:pathLst>
            <a:path>
              <a:moveTo>
                <a:pt x="200694" y="1079762"/>
              </a:moveTo>
              <a:arcTo wR="1938792" hR="1938792" stAng="12378014" swAng="16088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E88B8-4A5F-468E-AD84-25F0E1EE76F3}">
      <dsp:nvSpPr>
        <dsp:cNvPr id="0" name=""/>
        <dsp:cNvSpPr/>
      </dsp:nvSpPr>
      <dsp:spPr>
        <a:xfrm>
          <a:off x="2789208" y="882"/>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Support Visits</a:t>
          </a:r>
        </a:p>
      </dsp:txBody>
      <dsp:txXfrm>
        <a:off x="2846532" y="58206"/>
        <a:ext cx="1691936" cy="1059632"/>
      </dsp:txXfrm>
    </dsp:sp>
    <dsp:sp modelId="{95F2B145-A2E7-43BA-8296-C8CC91348145}">
      <dsp:nvSpPr>
        <dsp:cNvPr id="0" name=""/>
        <dsp:cNvSpPr/>
      </dsp:nvSpPr>
      <dsp:spPr>
        <a:xfrm>
          <a:off x="1753708" y="588022"/>
          <a:ext cx="3877585" cy="3877585"/>
        </a:xfrm>
        <a:custGeom>
          <a:avLst/>
          <a:gdLst/>
          <a:ahLst/>
          <a:cxnLst/>
          <a:rect l="0" t="0" r="0" b="0"/>
          <a:pathLst>
            <a:path>
              <a:moveTo>
                <a:pt x="3091101" y="379593"/>
              </a:moveTo>
              <a:arcTo wR="1938792" hR="1938792" stAng="18387951" swAng="16325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B759077-0307-4F73-8985-2C8AEFF1CC35}">
      <dsp:nvSpPr>
        <dsp:cNvPr id="0" name=""/>
        <dsp:cNvSpPr/>
      </dsp:nvSpPr>
      <dsp:spPr>
        <a:xfrm>
          <a:off x="4728001" y="1939674"/>
          <a:ext cx="1806584" cy="1174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Data Collection</a:t>
          </a:r>
        </a:p>
      </dsp:txBody>
      <dsp:txXfrm>
        <a:off x="4785325" y="1996998"/>
        <a:ext cx="1691936" cy="1059632"/>
      </dsp:txXfrm>
    </dsp:sp>
    <dsp:sp modelId="{2CF828CA-88E8-4D30-BA16-889565B55149}">
      <dsp:nvSpPr>
        <dsp:cNvPr id="0" name=""/>
        <dsp:cNvSpPr/>
      </dsp:nvSpPr>
      <dsp:spPr>
        <a:xfrm>
          <a:off x="1753708" y="588022"/>
          <a:ext cx="3877585" cy="3877585"/>
        </a:xfrm>
        <a:custGeom>
          <a:avLst/>
          <a:gdLst/>
          <a:ahLst/>
          <a:cxnLst/>
          <a:rect l="0" t="0" r="0" b="0"/>
          <a:pathLst>
            <a:path>
              <a:moveTo>
                <a:pt x="3676515" y="2798580"/>
              </a:moveTo>
              <a:arcTo wR="1938792" hR="1938792" stAng="1579512" swAng="16325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A292620-71B3-458D-8BE9-0BB436115C85}">
      <dsp:nvSpPr>
        <dsp:cNvPr id="0" name=""/>
        <dsp:cNvSpPr/>
      </dsp:nvSpPr>
      <dsp:spPr>
        <a:xfrm>
          <a:off x="2789208" y="3878467"/>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Redesign Session </a:t>
          </a:r>
        </a:p>
      </dsp:txBody>
      <dsp:txXfrm>
        <a:off x="2846532" y="3935791"/>
        <a:ext cx="1691936" cy="1059632"/>
      </dsp:txXfrm>
    </dsp:sp>
    <dsp:sp modelId="{24EAF22C-F619-49CD-81AA-CA5437AB8FCE}">
      <dsp:nvSpPr>
        <dsp:cNvPr id="0" name=""/>
        <dsp:cNvSpPr/>
      </dsp:nvSpPr>
      <dsp:spPr>
        <a:xfrm>
          <a:off x="1769528" y="596445"/>
          <a:ext cx="3877585" cy="3877585"/>
        </a:xfrm>
        <a:custGeom>
          <a:avLst/>
          <a:gdLst/>
          <a:ahLst/>
          <a:cxnLst/>
          <a:rect l="0" t="0" r="0" b="0"/>
          <a:pathLst>
            <a:path>
              <a:moveTo>
                <a:pt x="771687" y="3486947"/>
              </a:moveTo>
              <a:arcTo wR="1938792" hR="1938792" stAng="7620690" swAng="16358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26B9D3F-F16A-43CB-82E5-5B84605706BC}">
      <dsp:nvSpPr>
        <dsp:cNvPr id="0" name=""/>
        <dsp:cNvSpPr/>
      </dsp:nvSpPr>
      <dsp:spPr>
        <a:xfrm>
          <a:off x="863071" y="1928197"/>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Professional Development</a:t>
          </a:r>
        </a:p>
      </dsp:txBody>
      <dsp:txXfrm>
        <a:off x="920395" y="1985521"/>
        <a:ext cx="1691936" cy="1059632"/>
      </dsp:txXfrm>
    </dsp:sp>
    <dsp:sp modelId="{B5929CE7-0C38-4884-916D-D0EFB88DD39F}">
      <dsp:nvSpPr>
        <dsp:cNvPr id="0" name=""/>
        <dsp:cNvSpPr/>
      </dsp:nvSpPr>
      <dsp:spPr>
        <a:xfrm>
          <a:off x="1769730" y="579489"/>
          <a:ext cx="3877585" cy="3877585"/>
        </a:xfrm>
        <a:custGeom>
          <a:avLst/>
          <a:gdLst/>
          <a:ahLst/>
          <a:cxnLst/>
          <a:rect l="0" t="0" r="0" b="0"/>
          <a:pathLst>
            <a:path>
              <a:moveTo>
                <a:pt x="200694" y="1079762"/>
              </a:moveTo>
              <a:arcTo wR="1938792" hR="1938792" stAng="12378014" swAng="16088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E88B8-4A5F-468E-AD84-25F0E1EE76F3}">
      <dsp:nvSpPr>
        <dsp:cNvPr id="0" name=""/>
        <dsp:cNvSpPr/>
      </dsp:nvSpPr>
      <dsp:spPr>
        <a:xfrm>
          <a:off x="2789208" y="882"/>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Support Visits</a:t>
          </a:r>
        </a:p>
      </dsp:txBody>
      <dsp:txXfrm>
        <a:off x="2846532" y="58206"/>
        <a:ext cx="1691936" cy="1059632"/>
      </dsp:txXfrm>
    </dsp:sp>
    <dsp:sp modelId="{95F2B145-A2E7-43BA-8296-C8CC91348145}">
      <dsp:nvSpPr>
        <dsp:cNvPr id="0" name=""/>
        <dsp:cNvSpPr/>
      </dsp:nvSpPr>
      <dsp:spPr>
        <a:xfrm>
          <a:off x="1753708" y="588022"/>
          <a:ext cx="3877585" cy="3877585"/>
        </a:xfrm>
        <a:custGeom>
          <a:avLst/>
          <a:gdLst/>
          <a:ahLst/>
          <a:cxnLst/>
          <a:rect l="0" t="0" r="0" b="0"/>
          <a:pathLst>
            <a:path>
              <a:moveTo>
                <a:pt x="3091101" y="379593"/>
              </a:moveTo>
              <a:arcTo wR="1938792" hR="1938792" stAng="18387951" swAng="16325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B759077-0307-4F73-8985-2C8AEFF1CC35}">
      <dsp:nvSpPr>
        <dsp:cNvPr id="0" name=""/>
        <dsp:cNvSpPr/>
      </dsp:nvSpPr>
      <dsp:spPr>
        <a:xfrm>
          <a:off x="4728001" y="1939674"/>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Data Collection</a:t>
          </a:r>
        </a:p>
      </dsp:txBody>
      <dsp:txXfrm>
        <a:off x="4785325" y="1996998"/>
        <a:ext cx="1691936" cy="1059632"/>
      </dsp:txXfrm>
    </dsp:sp>
    <dsp:sp modelId="{2CF828CA-88E8-4D30-BA16-889565B55149}">
      <dsp:nvSpPr>
        <dsp:cNvPr id="0" name=""/>
        <dsp:cNvSpPr/>
      </dsp:nvSpPr>
      <dsp:spPr>
        <a:xfrm>
          <a:off x="1753708" y="588022"/>
          <a:ext cx="3877585" cy="3877585"/>
        </a:xfrm>
        <a:custGeom>
          <a:avLst/>
          <a:gdLst/>
          <a:ahLst/>
          <a:cxnLst/>
          <a:rect l="0" t="0" r="0" b="0"/>
          <a:pathLst>
            <a:path>
              <a:moveTo>
                <a:pt x="3676515" y="2798580"/>
              </a:moveTo>
              <a:arcTo wR="1938792" hR="1938792" stAng="1579512" swAng="16325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A292620-71B3-458D-8BE9-0BB436115C85}">
      <dsp:nvSpPr>
        <dsp:cNvPr id="0" name=""/>
        <dsp:cNvSpPr/>
      </dsp:nvSpPr>
      <dsp:spPr>
        <a:xfrm>
          <a:off x="2789208" y="3878467"/>
          <a:ext cx="1806584" cy="1174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Redesign Session </a:t>
          </a:r>
        </a:p>
      </dsp:txBody>
      <dsp:txXfrm>
        <a:off x="2846532" y="3935791"/>
        <a:ext cx="1691936" cy="1059632"/>
      </dsp:txXfrm>
    </dsp:sp>
    <dsp:sp modelId="{24EAF22C-F619-49CD-81AA-CA5437AB8FCE}">
      <dsp:nvSpPr>
        <dsp:cNvPr id="0" name=""/>
        <dsp:cNvSpPr/>
      </dsp:nvSpPr>
      <dsp:spPr>
        <a:xfrm>
          <a:off x="1769528" y="596445"/>
          <a:ext cx="3877585" cy="3877585"/>
        </a:xfrm>
        <a:custGeom>
          <a:avLst/>
          <a:gdLst/>
          <a:ahLst/>
          <a:cxnLst/>
          <a:rect l="0" t="0" r="0" b="0"/>
          <a:pathLst>
            <a:path>
              <a:moveTo>
                <a:pt x="771687" y="3486947"/>
              </a:moveTo>
              <a:arcTo wR="1938792" hR="1938792" stAng="7620690" swAng="16358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26B9D3F-F16A-43CB-82E5-5B84605706BC}">
      <dsp:nvSpPr>
        <dsp:cNvPr id="0" name=""/>
        <dsp:cNvSpPr/>
      </dsp:nvSpPr>
      <dsp:spPr>
        <a:xfrm>
          <a:off x="863071" y="1928197"/>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Professional Development</a:t>
          </a:r>
        </a:p>
      </dsp:txBody>
      <dsp:txXfrm>
        <a:off x="920395" y="1985521"/>
        <a:ext cx="1691936" cy="1059632"/>
      </dsp:txXfrm>
    </dsp:sp>
    <dsp:sp modelId="{B5929CE7-0C38-4884-916D-D0EFB88DD39F}">
      <dsp:nvSpPr>
        <dsp:cNvPr id="0" name=""/>
        <dsp:cNvSpPr/>
      </dsp:nvSpPr>
      <dsp:spPr>
        <a:xfrm>
          <a:off x="1769730" y="579489"/>
          <a:ext cx="3877585" cy="3877585"/>
        </a:xfrm>
        <a:custGeom>
          <a:avLst/>
          <a:gdLst/>
          <a:ahLst/>
          <a:cxnLst/>
          <a:rect l="0" t="0" r="0" b="0"/>
          <a:pathLst>
            <a:path>
              <a:moveTo>
                <a:pt x="200694" y="1079762"/>
              </a:moveTo>
              <a:arcTo wR="1938792" hR="1938792" stAng="12378014" swAng="16088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E88B8-4A5F-468E-AD84-25F0E1EE76F3}">
      <dsp:nvSpPr>
        <dsp:cNvPr id="0" name=""/>
        <dsp:cNvSpPr/>
      </dsp:nvSpPr>
      <dsp:spPr>
        <a:xfrm>
          <a:off x="2789208" y="882"/>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Support Visits</a:t>
          </a:r>
        </a:p>
      </dsp:txBody>
      <dsp:txXfrm>
        <a:off x="2846532" y="58206"/>
        <a:ext cx="1691936" cy="1059632"/>
      </dsp:txXfrm>
    </dsp:sp>
    <dsp:sp modelId="{95F2B145-A2E7-43BA-8296-C8CC91348145}">
      <dsp:nvSpPr>
        <dsp:cNvPr id="0" name=""/>
        <dsp:cNvSpPr/>
      </dsp:nvSpPr>
      <dsp:spPr>
        <a:xfrm>
          <a:off x="1753708" y="588022"/>
          <a:ext cx="3877585" cy="3877585"/>
        </a:xfrm>
        <a:custGeom>
          <a:avLst/>
          <a:gdLst/>
          <a:ahLst/>
          <a:cxnLst/>
          <a:rect l="0" t="0" r="0" b="0"/>
          <a:pathLst>
            <a:path>
              <a:moveTo>
                <a:pt x="3091101" y="379593"/>
              </a:moveTo>
              <a:arcTo wR="1938792" hR="1938792" stAng="18387951" swAng="16325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B759077-0307-4F73-8985-2C8AEFF1CC35}">
      <dsp:nvSpPr>
        <dsp:cNvPr id="0" name=""/>
        <dsp:cNvSpPr/>
      </dsp:nvSpPr>
      <dsp:spPr>
        <a:xfrm>
          <a:off x="4728001" y="1939674"/>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Data Collection</a:t>
          </a:r>
        </a:p>
      </dsp:txBody>
      <dsp:txXfrm>
        <a:off x="4785325" y="1996998"/>
        <a:ext cx="1691936" cy="1059632"/>
      </dsp:txXfrm>
    </dsp:sp>
    <dsp:sp modelId="{2CF828CA-88E8-4D30-BA16-889565B55149}">
      <dsp:nvSpPr>
        <dsp:cNvPr id="0" name=""/>
        <dsp:cNvSpPr/>
      </dsp:nvSpPr>
      <dsp:spPr>
        <a:xfrm>
          <a:off x="1753708" y="588022"/>
          <a:ext cx="3877585" cy="3877585"/>
        </a:xfrm>
        <a:custGeom>
          <a:avLst/>
          <a:gdLst/>
          <a:ahLst/>
          <a:cxnLst/>
          <a:rect l="0" t="0" r="0" b="0"/>
          <a:pathLst>
            <a:path>
              <a:moveTo>
                <a:pt x="3676515" y="2798580"/>
              </a:moveTo>
              <a:arcTo wR="1938792" hR="1938792" stAng="1579512" swAng="163253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A292620-71B3-458D-8BE9-0BB436115C85}">
      <dsp:nvSpPr>
        <dsp:cNvPr id="0" name=""/>
        <dsp:cNvSpPr/>
      </dsp:nvSpPr>
      <dsp:spPr>
        <a:xfrm>
          <a:off x="2789208" y="3878467"/>
          <a:ext cx="1806584" cy="1174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Redesign Session </a:t>
          </a:r>
        </a:p>
      </dsp:txBody>
      <dsp:txXfrm>
        <a:off x="2846532" y="3935791"/>
        <a:ext cx="1691936" cy="1059632"/>
      </dsp:txXfrm>
    </dsp:sp>
    <dsp:sp modelId="{24EAF22C-F619-49CD-81AA-CA5437AB8FCE}">
      <dsp:nvSpPr>
        <dsp:cNvPr id="0" name=""/>
        <dsp:cNvSpPr/>
      </dsp:nvSpPr>
      <dsp:spPr>
        <a:xfrm>
          <a:off x="1769528" y="596445"/>
          <a:ext cx="3877585" cy="3877585"/>
        </a:xfrm>
        <a:custGeom>
          <a:avLst/>
          <a:gdLst/>
          <a:ahLst/>
          <a:cxnLst/>
          <a:rect l="0" t="0" r="0" b="0"/>
          <a:pathLst>
            <a:path>
              <a:moveTo>
                <a:pt x="771687" y="3486947"/>
              </a:moveTo>
              <a:arcTo wR="1938792" hR="1938792" stAng="7620690" swAng="16358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26B9D3F-F16A-43CB-82E5-5B84605706BC}">
      <dsp:nvSpPr>
        <dsp:cNvPr id="0" name=""/>
        <dsp:cNvSpPr/>
      </dsp:nvSpPr>
      <dsp:spPr>
        <a:xfrm>
          <a:off x="863071" y="1928197"/>
          <a:ext cx="1806584" cy="1174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Professional Development</a:t>
          </a:r>
        </a:p>
      </dsp:txBody>
      <dsp:txXfrm>
        <a:off x="920395" y="1985521"/>
        <a:ext cx="1691936" cy="1059632"/>
      </dsp:txXfrm>
    </dsp:sp>
    <dsp:sp modelId="{B5929CE7-0C38-4884-916D-D0EFB88DD39F}">
      <dsp:nvSpPr>
        <dsp:cNvPr id="0" name=""/>
        <dsp:cNvSpPr/>
      </dsp:nvSpPr>
      <dsp:spPr>
        <a:xfrm>
          <a:off x="1769730" y="579489"/>
          <a:ext cx="3877585" cy="3877585"/>
        </a:xfrm>
        <a:custGeom>
          <a:avLst/>
          <a:gdLst/>
          <a:ahLst/>
          <a:cxnLst/>
          <a:rect l="0" t="0" r="0" b="0"/>
          <a:pathLst>
            <a:path>
              <a:moveTo>
                <a:pt x="200694" y="1079762"/>
              </a:moveTo>
              <a:arcTo wR="1938792" hR="1938792" stAng="12378014" swAng="16088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0.14843</cdr:x>
      <cdr:y>0.8842</cdr:y>
    </cdr:from>
    <cdr:to>
      <cdr:x>0.58747</cdr:x>
      <cdr:y>1</cdr:y>
    </cdr:to>
    <cdr:sp macro="" textlink="">
      <cdr:nvSpPr>
        <cdr:cNvPr id="2" name="TextBox 1">
          <a:extLst xmlns:a="http://schemas.openxmlformats.org/drawingml/2006/main">
            <a:ext uri="{FF2B5EF4-FFF2-40B4-BE49-F238E27FC236}">
              <a16:creationId xmlns:a16="http://schemas.microsoft.com/office/drawing/2014/main" id="{335503F3-0067-4367-A877-4ABD85ED00E5}"/>
            </a:ext>
          </a:extLst>
        </cdr:cNvPr>
        <cdr:cNvSpPr txBox="1"/>
      </cdr:nvSpPr>
      <cdr:spPr>
        <a:xfrm xmlns:a="http://schemas.openxmlformats.org/drawingml/2006/main">
          <a:off x="789829" y="3006142"/>
          <a:ext cx="2336275" cy="3936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Percentiles of Learning Gains Produced by Teachers</a:t>
          </a:r>
        </a:p>
      </cdr:txBody>
    </cdr:sp>
  </cdr:relSizeAnchor>
  <cdr:relSizeAnchor xmlns:cdr="http://schemas.openxmlformats.org/drawingml/2006/chartDrawing">
    <cdr:from>
      <cdr:x>0.2144</cdr:x>
      <cdr:y>0.56778</cdr:y>
    </cdr:from>
    <cdr:to>
      <cdr:x>0.32881</cdr:x>
      <cdr:y>0.72171</cdr:y>
    </cdr:to>
    <cdr:sp macro="" textlink="">
      <cdr:nvSpPr>
        <cdr:cNvPr id="3" name="TextBox 2">
          <a:extLst xmlns:a="http://schemas.openxmlformats.org/drawingml/2006/main">
            <a:ext uri="{FF2B5EF4-FFF2-40B4-BE49-F238E27FC236}">
              <a16:creationId xmlns:a16="http://schemas.microsoft.com/office/drawing/2014/main" id="{88BA9057-1150-4D30-A2BE-6DB18B0D0C58}"/>
            </a:ext>
          </a:extLst>
        </cdr:cNvPr>
        <cdr:cNvSpPr txBox="1"/>
      </cdr:nvSpPr>
      <cdr:spPr>
        <a:xfrm xmlns:a="http://schemas.openxmlformats.org/drawingml/2006/main">
          <a:off x="1140896" y="1930357"/>
          <a:ext cx="608791" cy="523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Reading</a:t>
          </a:r>
        </a:p>
        <a:p xmlns:a="http://schemas.openxmlformats.org/drawingml/2006/main">
          <a:pPr algn="ctr"/>
          <a:r>
            <a:rPr lang="en-US" sz="1400" dirty="0"/>
            <a:t>&amp; Math</a:t>
          </a:r>
        </a:p>
      </cdr:txBody>
    </cdr:sp>
  </cdr:relSizeAnchor>
  <cdr:relSizeAnchor xmlns:cdr="http://schemas.openxmlformats.org/drawingml/2006/chartDrawing">
    <cdr:from>
      <cdr:x>0.79676</cdr:x>
      <cdr:y>0.56778</cdr:y>
    </cdr:from>
    <cdr:to>
      <cdr:x>0.91116</cdr:x>
      <cdr:y>0.72171</cdr:y>
    </cdr:to>
    <cdr:sp macro="" textlink="">
      <cdr:nvSpPr>
        <cdr:cNvPr id="4"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4239808"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Math</a:t>
          </a:r>
        </a:p>
      </cdr:txBody>
    </cdr:sp>
  </cdr:relSizeAnchor>
  <cdr:relSizeAnchor xmlns:cdr="http://schemas.openxmlformats.org/drawingml/2006/chartDrawing">
    <cdr:from>
      <cdr:x>0.5</cdr:x>
      <cdr:y>0.56778</cdr:y>
    </cdr:from>
    <cdr:to>
      <cdr:x>0.61441</cdr:x>
      <cdr:y>0.72171</cdr:y>
    </cdr:to>
    <cdr:sp macro="" textlink="">
      <cdr:nvSpPr>
        <cdr:cNvPr id="5"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2660664"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Reading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B1E8B-471B-49E6-9942-036CC76B827F}" type="datetimeFigureOut">
              <a:rPr lang="en-US" smtClean="0"/>
              <a:t>11/13/2019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ECE7F-0B4A-4070-80F6-26359A84C081}" type="slidenum">
              <a:rPr lang="en-US" smtClean="0"/>
              <a:t>‹#›</a:t>
            </a:fld>
            <a:endParaRPr lang="en-US"/>
          </a:p>
        </p:txBody>
      </p:sp>
    </p:spTree>
    <p:extLst>
      <p:ext uri="{BB962C8B-B14F-4D97-AF65-F5344CB8AC3E}">
        <p14:creationId xmlns:p14="http://schemas.microsoft.com/office/powerpoint/2010/main" val="411375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u="none" baseline="0" dirty="0"/>
              <a:t>Estimated time: 60 minutes</a:t>
            </a:r>
          </a:p>
          <a:p>
            <a:pPr marL="0" indent="0">
              <a:buFont typeface="Arial" panose="020B0604020202020204" pitchFamily="34" charset="0"/>
              <a:buNone/>
            </a:pPr>
            <a:endParaRPr lang="en-US" b="1" i="1" u="none" baseline="0" dirty="0"/>
          </a:p>
          <a:p>
            <a:pPr marL="0" indent="0">
              <a:buFont typeface="Arial" panose="020B0604020202020204" pitchFamily="34" charset="0"/>
              <a:buNone/>
            </a:pPr>
            <a:r>
              <a:rPr lang="en-US" b="1" i="1" u="none" baseline="0" dirty="0"/>
              <a:t>Advance preparation for this session:</a:t>
            </a:r>
            <a:endParaRPr lang="en-US" b="0" i="0" u="none" baseline="0" dirty="0"/>
          </a:p>
          <a:p>
            <a:pPr marL="171450" indent="-171450">
              <a:buFont typeface="Arial" panose="020B0604020202020204" pitchFamily="34" charset="0"/>
              <a:buChar char="•"/>
            </a:pPr>
            <a:r>
              <a:rPr lang="en-US" b="0" i="0" u="none" baseline="0" dirty="0"/>
              <a:t>Please print out or make electronically available enough copies for each attendee:</a:t>
            </a:r>
          </a:p>
          <a:p>
            <a:pPr marL="628650" lvl="1" indent="-171450">
              <a:buFont typeface="Arial" panose="020B0604020202020204" pitchFamily="34" charset="0"/>
              <a:buChar char="•"/>
            </a:pPr>
            <a:r>
              <a:rPr lang="en-US" dirty="0"/>
              <a:t>Lessons Learned Worksheet</a:t>
            </a:r>
          </a:p>
          <a:p>
            <a:pPr marL="628650" lvl="1" indent="-171450">
              <a:buFont typeface="Arial" panose="020B0604020202020204" pitchFamily="34" charset="0"/>
              <a:buChar char="•"/>
            </a:pPr>
            <a:r>
              <a:rPr lang="en-US" dirty="0"/>
              <a:t>School Implementation Review (2 copies per participant—one for self assessment, one for support visit activity)</a:t>
            </a:r>
          </a:p>
          <a:p>
            <a:pPr marL="628650" lvl="1" indent="-171450">
              <a:buFont typeface="Arial" panose="020B0604020202020204" pitchFamily="34" charset="0"/>
              <a:buChar char="•"/>
            </a:pPr>
            <a:r>
              <a:rPr lang="en-US" dirty="0"/>
              <a:t>Elementary Support Visit Feedback Memo</a:t>
            </a:r>
          </a:p>
          <a:p>
            <a:pPr marL="628650" lvl="1" indent="-171450">
              <a:buFont typeface="Arial" panose="020B0604020202020204" pitchFamily="34" charset="0"/>
              <a:buChar char="•"/>
            </a:pPr>
            <a:r>
              <a:rPr lang="en-US" dirty="0"/>
              <a:t>Secondary Support Visit Feedback Memo</a:t>
            </a:r>
          </a:p>
          <a:p>
            <a:pPr marL="628650" lvl="1" indent="-171450">
              <a:buFont typeface="Arial" panose="020B0604020202020204" pitchFamily="34" charset="0"/>
              <a:buChar char="•"/>
            </a:pPr>
            <a:r>
              <a:rPr lang="en-US" dirty="0"/>
              <a:t>Annual OC School Climate Survey Sample Report</a:t>
            </a:r>
          </a:p>
          <a:p>
            <a:pPr marL="0" indent="0">
              <a:buFont typeface="Arial" panose="020B0604020202020204" pitchFamily="34" charset="0"/>
              <a:buNone/>
            </a:pPr>
            <a:endParaRPr lang="en-US" b="0" i="0"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t>Materials needed</a:t>
            </a:r>
            <a:r>
              <a:rPr lang="en-US" b="1" i="1"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Sticky notes at each 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a:t>
            </a:fld>
            <a:endParaRPr lang="en-US"/>
          </a:p>
        </p:txBody>
      </p:sp>
    </p:spTree>
    <p:extLst>
      <p:ext uri="{BB962C8B-B14F-4D97-AF65-F5344CB8AC3E}">
        <p14:creationId xmlns:p14="http://schemas.microsoft.com/office/powerpoint/2010/main" val="304374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Allow principles to review a sample memo and complete the school implementation review document</a:t>
            </a:r>
          </a:p>
          <a:p>
            <a:endParaRPr lang="en-US" b="0" i="0"/>
          </a:p>
          <a:p>
            <a:r>
              <a:rPr lang="en-US" b="1" i="1"/>
              <a:t>Estimated time</a:t>
            </a:r>
            <a:r>
              <a:rPr lang="en-US" b="0" i="0"/>
              <a:t>: 15 minutes</a:t>
            </a:r>
            <a:endParaRPr lang="en-US" b="1" i="1"/>
          </a:p>
          <a:p>
            <a:endParaRPr lang="en-US" b="1" i="1"/>
          </a:p>
          <a:p>
            <a:r>
              <a:rPr lang="en-US" b="1" i="1"/>
              <a:t>Facilitator says:</a:t>
            </a:r>
          </a:p>
          <a:p>
            <a:pPr marL="171450" indent="-171450">
              <a:buFont typeface="Arial" panose="020B0604020202020204" pitchFamily="34" charset="0"/>
              <a:buChar char="•"/>
            </a:pPr>
            <a:r>
              <a:rPr lang="en-US" b="0" i="0"/>
              <a:t>With a partner, review the sample memo on your table (or in the portal) and complete the corresponding section in the school implementation review document.</a:t>
            </a:r>
          </a:p>
          <a:p>
            <a:pPr marL="171450" indent="-171450">
              <a:buFont typeface="Arial" panose="020B0604020202020204" pitchFamily="34" charset="0"/>
              <a:buChar char="•"/>
            </a:pPr>
            <a:r>
              <a:rPr lang="en-US" b="0" i="0"/>
              <a:t>After 10 minutes, bring group together to share out recommendations, primary takeaways.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t>Note: When we make recommendations, we try to make them actionable something principals can do in the short-term. Often these involve making adjustments to the schedule and making it more transparent to staff in the school, having a discussion with staff to get everyone aligned, or providing additional PD support.</a:t>
            </a: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10</a:t>
            </a:fld>
            <a:endParaRPr lang="en-US"/>
          </a:p>
        </p:txBody>
      </p:sp>
    </p:spTree>
    <p:extLst>
      <p:ext uri="{BB962C8B-B14F-4D97-AF65-F5344CB8AC3E}">
        <p14:creationId xmlns:p14="http://schemas.microsoft.com/office/powerpoint/2010/main" val="211244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Note: Edit this based on your district’s scope of work.</a:t>
            </a:r>
          </a:p>
          <a:p>
            <a:endParaRPr lang="en-US" b="1" i="1"/>
          </a:p>
          <a:p>
            <a:r>
              <a:rPr lang="en-US" b="1" i="1"/>
              <a:t>Facilitator:</a:t>
            </a:r>
          </a:p>
          <a:p>
            <a:endParaRPr lang="en-US" b="1" i="1"/>
          </a:p>
          <a:p>
            <a:r>
              <a:rPr lang="en-US" b="1" i="1"/>
              <a:t>Objective of this slide: </a:t>
            </a:r>
            <a:r>
              <a:rPr lang="en-US" b="0" i="0"/>
              <a:t>Review the support visit process</a:t>
            </a:r>
          </a:p>
          <a:p>
            <a:endParaRPr lang="en-US" b="0" i="0"/>
          </a:p>
          <a:p>
            <a:r>
              <a:rPr lang="en-US" b="1" i="1"/>
              <a:t>Estimated time:</a:t>
            </a:r>
            <a:r>
              <a:rPr lang="en-US" b="1" i="0"/>
              <a:t> </a:t>
            </a:r>
            <a:r>
              <a:rPr lang="en-US" b="0" i="0"/>
              <a:t>3 minutes</a:t>
            </a:r>
          </a:p>
          <a:p>
            <a:endParaRPr lang="en-US" b="1" i="1"/>
          </a:p>
          <a:p>
            <a:r>
              <a:rPr lang="en-US" b="1" i="1"/>
              <a:t>Facilitator says: </a:t>
            </a:r>
            <a:r>
              <a:rPr lang="en-US" b="0" i="0"/>
              <a:t>The support visits are generally held in the fall and spring after schools have been in session for a few weeks. We connect with principals a few weeks beforehand, to provide a schedule template and additional guidance on the visit.  </a:t>
            </a:r>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11</a:t>
            </a:fld>
            <a:endParaRPr lang="en-US"/>
          </a:p>
        </p:txBody>
      </p:sp>
    </p:spTree>
    <p:extLst>
      <p:ext uri="{BB962C8B-B14F-4D97-AF65-F5344CB8AC3E}">
        <p14:creationId xmlns:p14="http://schemas.microsoft.com/office/powerpoint/2010/main" val="248391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Introduce the data collection process</a:t>
            </a:r>
          </a:p>
          <a:p>
            <a:endParaRPr lang="en-US" b="0" i="0"/>
          </a:p>
          <a:p>
            <a:r>
              <a:rPr lang="en-US" b="1" i="1"/>
              <a:t>Estimated time:</a:t>
            </a:r>
            <a:r>
              <a:rPr lang="en-US" b="1" i="0"/>
              <a:t> </a:t>
            </a:r>
            <a:r>
              <a:rPr lang="en-US" b="0" i="0"/>
              <a:t>1 minute</a:t>
            </a:r>
          </a:p>
          <a:p>
            <a:endParaRPr lang="en-US" b="1" i="1"/>
          </a:p>
          <a:p>
            <a:r>
              <a:rPr lang="en-US" b="1" i="1"/>
              <a:t>Facilitator says: </a:t>
            </a:r>
            <a:r>
              <a:rPr lang="en-US" b="0" i="0"/>
              <a:t>Now we’ll discuss another critical piece of implementation [Click]—data collection.</a:t>
            </a:r>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12</a:t>
            </a:fld>
            <a:endParaRPr lang="en-US"/>
          </a:p>
        </p:txBody>
      </p:sp>
    </p:spTree>
    <p:extLst>
      <p:ext uri="{BB962C8B-B14F-4D97-AF65-F5344CB8AC3E}">
        <p14:creationId xmlns:p14="http://schemas.microsoft.com/office/powerpoint/2010/main" val="55477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 Edit this based on your district’s scope of work.</a:t>
            </a:r>
          </a:p>
          <a:p>
            <a:endParaRPr lang="en-US" b="1" i="1" dirty="0"/>
          </a:p>
          <a:p>
            <a:r>
              <a:rPr lang="en-US" b="1" i="1" dirty="0"/>
              <a:t>Facilitator:</a:t>
            </a:r>
          </a:p>
          <a:p>
            <a:endParaRPr lang="en-US" b="1" i="1" dirty="0"/>
          </a:p>
          <a:p>
            <a:r>
              <a:rPr lang="en-US" b="1" i="1" dirty="0"/>
              <a:t>Objective of this slide: </a:t>
            </a:r>
            <a:r>
              <a:rPr lang="en-US" b="0" i="0" dirty="0"/>
              <a:t>To review the various ways Public Impact collects data</a:t>
            </a:r>
            <a:endParaRPr lang="en-US" b="0" i="0" dirty="0">
              <a:cs typeface="Calibri"/>
            </a:endParaRPr>
          </a:p>
          <a:p>
            <a:endParaRPr lang="en-US" b="0" i="0" dirty="0"/>
          </a:p>
          <a:p>
            <a:r>
              <a:rPr lang="en-US" b="1" i="1" dirty="0"/>
              <a:t>Estimated time: </a:t>
            </a:r>
            <a:r>
              <a:rPr lang="en-US" b="0" i="0" dirty="0"/>
              <a:t>7 minutes</a:t>
            </a:r>
            <a:endParaRPr lang="en-US" b="0" i="1" dirty="0"/>
          </a:p>
          <a:p>
            <a:endParaRPr lang="en-US" b="1" i="1" dirty="0"/>
          </a:p>
          <a:p>
            <a:r>
              <a:rPr lang="en-US" b="1" i="1" dirty="0"/>
              <a:t>Facilitator says:</a:t>
            </a:r>
          </a:p>
          <a:p>
            <a:pPr marL="171450" indent="-171450">
              <a:buFont typeface="Arial" panose="020B0604020202020204" pitchFamily="34" charset="0"/>
              <a:buChar char="•"/>
            </a:pPr>
            <a:r>
              <a:rPr lang="en-US" b="0" i="0" dirty="0"/>
              <a:t>In addition to support visits, we also collect data on </a:t>
            </a:r>
            <a:r>
              <a:rPr lang="en-US" dirty="0"/>
              <a:t>staff perceptions of the work, as well as the selectivity of the process you used to choose teachers for OC roles.  </a:t>
            </a:r>
          </a:p>
          <a:p>
            <a:pPr marL="171450" indent="-171450">
              <a:buFont typeface="Arial" panose="020B0604020202020204" pitchFamily="34" charset="0"/>
              <a:buChar char="•"/>
            </a:pPr>
            <a:r>
              <a:rPr lang="en-US" dirty="0"/>
              <a:t>The </a:t>
            </a:r>
            <a:r>
              <a:rPr lang="en-US" b="1" dirty="0"/>
              <a:t>OC survey </a:t>
            </a:r>
            <a:r>
              <a:rPr lang="en-US" dirty="0"/>
              <a:t>is a critical tool that helps schools measure how Opportunity Culture has affected culture in the school. In addition to a school report, the district will receive a report, and information will be reported on the OC dashboard.</a:t>
            </a:r>
            <a:r>
              <a:rPr lang="en-US" b="0" i="0" dirty="0"/>
              <a:t> The OC survey is administered in January or February of each year. It includes a combination of questions from the </a:t>
            </a:r>
            <a:r>
              <a:rPr lang="en-US" dirty="0"/>
              <a:t>New Teacher Center's Teacher</a:t>
            </a:r>
            <a:r>
              <a:rPr lang="en-US" b="0" i="0" dirty="0"/>
              <a:t> Working Conditions Survey </a:t>
            </a:r>
            <a:r>
              <a:rPr lang="en-US" dirty="0"/>
              <a:t>as well</a:t>
            </a:r>
            <a:r>
              <a:rPr lang="en-US" b="0" i="0" dirty="0"/>
              <a:t> </a:t>
            </a:r>
            <a:r>
              <a:rPr lang="en-US" dirty="0"/>
              <a:t>as OC-specific questions</a:t>
            </a:r>
            <a:r>
              <a:rPr lang="en-US" b="0" i="0" dirty="0"/>
              <a:t> that Public Impact developed. We ask principals to send it to all teaching staff in the school.</a:t>
            </a:r>
          </a:p>
          <a:p>
            <a:pPr marL="171450" indent="-171450">
              <a:buFont typeface="Arial" panose="020B0604020202020204" pitchFamily="34" charset="0"/>
              <a:buChar char="•"/>
            </a:pPr>
            <a:r>
              <a:rPr lang="en-US" b="1" i="0" dirty="0"/>
              <a:t>Direct participants to report, describe format, highlight a few example questions.</a:t>
            </a:r>
            <a:endParaRPr lang="en-US" b="1" dirty="0"/>
          </a:p>
          <a:p>
            <a:pPr marL="171450" indent="-171450">
              <a:buFont typeface="Arial" panose="020B0604020202020204" pitchFamily="34" charset="0"/>
              <a:buChar char="•"/>
              <a:defRPr/>
            </a:pPr>
            <a:r>
              <a:rPr lang="en-US" dirty="0"/>
              <a:t>The </a:t>
            </a:r>
            <a:r>
              <a:rPr lang="en-US" b="1" i="0" dirty="0"/>
              <a:t>HR analysis </a:t>
            </a:r>
            <a:r>
              <a:rPr lang="en-US" b="0" i="0" dirty="0"/>
              <a:t>provides districts and schools with information about candidate experience and qualifications to determine the competitiveness of the positions. We will also ask about retention of teachers.</a:t>
            </a:r>
            <a:r>
              <a:rPr lang="en-US" dirty="0"/>
              <a:t> </a:t>
            </a:r>
            <a:endParaRPr lang="en-US" b="0" i="0" dirty="0">
              <a:cs typeface="Calibri"/>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13</a:t>
            </a:fld>
            <a:endParaRPr lang="en-US"/>
          </a:p>
        </p:txBody>
      </p:sp>
    </p:spTree>
    <p:extLst>
      <p:ext uri="{BB962C8B-B14F-4D97-AF65-F5344CB8AC3E}">
        <p14:creationId xmlns:p14="http://schemas.microsoft.com/office/powerpoint/2010/main" val="27665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To introduce Redesign as another piece of implementation support</a:t>
            </a:r>
          </a:p>
          <a:p>
            <a:endParaRPr lang="en-US" b="0" i="0"/>
          </a:p>
          <a:p>
            <a:r>
              <a:rPr lang="en-US" b="1" i="1"/>
              <a:t>Estimated time: </a:t>
            </a:r>
            <a:r>
              <a:rPr lang="en-US" b="0" i="0"/>
              <a:t>1 minute</a:t>
            </a:r>
          </a:p>
          <a:p>
            <a:endParaRPr lang="en-US" b="1" i="1"/>
          </a:p>
          <a:p>
            <a:r>
              <a:rPr lang="en-US" b="1" i="1"/>
              <a:t>Facilitator says:</a:t>
            </a:r>
            <a:endParaRPr lang="en-US" b="0" i="0"/>
          </a:p>
          <a:p>
            <a:pPr marL="171450" indent="-171450">
              <a:buFont typeface="Arial" panose="020B0604020202020204" pitchFamily="34" charset="0"/>
              <a:buChar char="•"/>
            </a:pPr>
            <a:r>
              <a:rPr lang="en-US" b="0" i="0"/>
              <a:t>As you work through the school year implementing OC, you will see great things happening in your school, and you will also see changes you want to make.</a:t>
            </a:r>
          </a:p>
          <a:p>
            <a:pPr marL="171450" indent="-171450">
              <a:buFont typeface="Arial" panose="020B0604020202020204" pitchFamily="34" charset="0"/>
              <a:buChar char="•"/>
            </a:pPr>
            <a:r>
              <a:rPr lang="en-US" b="0" i="0"/>
              <a:t>[Click] The redesign session is designed to give you and your team time to reflect on the current year and plan for the next year of implementation.</a:t>
            </a:r>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14</a:t>
            </a:fld>
            <a:endParaRPr lang="en-US"/>
          </a:p>
        </p:txBody>
      </p:sp>
    </p:spTree>
    <p:extLst>
      <p:ext uri="{BB962C8B-B14F-4D97-AF65-F5344CB8AC3E}">
        <p14:creationId xmlns:p14="http://schemas.microsoft.com/office/powerpoint/2010/main" val="104341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To review purpose and content for redesign session</a:t>
            </a:r>
          </a:p>
          <a:p>
            <a:endParaRPr lang="en-US" b="0" i="0"/>
          </a:p>
          <a:p>
            <a:r>
              <a:rPr lang="en-US" b="1" i="1"/>
              <a:t>Estimated time: </a:t>
            </a:r>
            <a:r>
              <a:rPr lang="en-US" b="0" i="0"/>
              <a:t>2 minutes</a:t>
            </a:r>
            <a:endParaRPr lang="en-US" b="1" i="1"/>
          </a:p>
          <a:p>
            <a:endParaRPr lang="en-US" b="1" i="1"/>
          </a:p>
          <a:p>
            <a:r>
              <a:rPr lang="en-US" b="1" i="1"/>
              <a:t>Facilitator says:</a:t>
            </a:r>
          </a:p>
          <a:p>
            <a:pPr marL="171450" indent="-171450">
              <a:buFont typeface="Arial" panose="020B0604020202020204" pitchFamily="34" charset="0"/>
              <a:buChar char="•"/>
            </a:pPr>
            <a:r>
              <a:rPr lang="en-US" b="0" i="0"/>
              <a:t>In a redesign session, as schools review successes and challenges, your team will review your goals and revise if needed, work on scheduling, and also review the data from the OC survey.</a:t>
            </a:r>
          </a:p>
          <a:p>
            <a:pPr marL="171450" indent="-171450">
              <a:buFont typeface="Arial" panose="020B0604020202020204" pitchFamily="34" charset="0"/>
              <a:buChar char="•"/>
            </a:pPr>
            <a:r>
              <a:rPr lang="en-US" b="0" i="0"/>
              <a:t>We recommend having this session in March or early April to help with early recruitment for any OC positions you add or want to fill.</a:t>
            </a:r>
          </a:p>
          <a:p>
            <a:pPr marL="171450" indent="-171450">
              <a:buFont typeface="Arial" panose="020B0604020202020204" pitchFamily="34" charset="0"/>
              <a:buChar char="•"/>
            </a:pPr>
            <a:r>
              <a:rPr lang="en-US" b="0" i="0"/>
              <a:t>We ask schools to bring with them their previous full implementation plan to help identify the next transition year, the schedule they need to revise, and their budget workbooks, if available. </a:t>
            </a:r>
            <a:endParaRPr lang="en-US"/>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15</a:t>
            </a:fld>
            <a:endParaRPr lang="en-US"/>
          </a:p>
        </p:txBody>
      </p:sp>
    </p:spTree>
    <p:extLst>
      <p:ext uri="{BB962C8B-B14F-4D97-AF65-F5344CB8AC3E}">
        <p14:creationId xmlns:p14="http://schemas.microsoft.com/office/powerpoint/2010/main" val="273483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To introduce professional development as another tool to support implementation</a:t>
            </a:r>
          </a:p>
          <a:p>
            <a:endParaRPr lang="en-US" b="0" i="0"/>
          </a:p>
          <a:p>
            <a:r>
              <a:rPr lang="en-US" b="1" i="1"/>
              <a:t>Estimated time: </a:t>
            </a:r>
            <a:r>
              <a:rPr lang="en-US" b="0" i="0"/>
              <a:t>1 minute</a:t>
            </a:r>
          </a:p>
          <a:p>
            <a:endParaRPr lang="en-US" b="1" i="1"/>
          </a:p>
          <a:p>
            <a:r>
              <a:rPr lang="en-US" b="1" i="1"/>
              <a:t>Facilitator says:</a:t>
            </a:r>
          </a:p>
          <a:p>
            <a:pPr marL="171450" indent="-171450">
              <a:buFont typeface="Arial" panose="020B0604020202020204" pitchFamily="34" charset="0"/>
              <a:buChar char="•"/>
            </a:pPr>
            <a:r>
              <a:rPr lang="en-US" b="0" i="0"/>
              <a:t>[Click] The final area we will discuss is professional development. With these roles being so new to the school, it will be important to provide continuous support to the people in the positions so that they can be as successful as possible.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6ECE7F-0B4A-4070-80F6-26359A84C0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073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Note: Update with site-specific PD. You may have a calendar planned out for PD, in which case you would provide it here.</a:t>
            </a:r>
          </a:p>
          <a:p>
            <a:endParaRPr lang="en-US" b="1" i="1"/>
          </a:p>
          <a:p>
            <a:r>
              <a:rPr lang="en-US" b="1" i="1"/>
              <a:t>Facilitator:</a:t>
            </a:r>
          </a:p>
          <a:p>
            <a:endParaRPr lang="en-US" b="1" i="1"/>
          </a:p>
          <a:p>
            <a:r>
              <a:rPr lang="en-US" b="1" i="1"/>
              <a:t>Objective of this slide: </a:t>
            </a:r>
            <a:r>
              <a:rPr lang="en-US" b="0" i="0"/>
              <a:t>To review content for professional development</a:t>
            </a:r>
            <a:endParaRPr lang="en-US" b="0" i="0">
              <a:cs typeface="Calibri"/>
            </a:endParaRPr>
          </a:p>
          <a:p>
            <a:endParaRPr lang="en-US" b="0" i="0"/>
          </a:p>
          <a:p>
            <a:r>
              <a:rPr lang="en-US" b="1" i="1"/>
              <a:t>Estimated time: </a:t>
            </a:r>
            <a:r>
              <a:rPr lang="en-US" b="0" i="0"/>
              <a:t>5 minutes</a:t>
            </a:r>
            <a:endParaRPr lang="en-US" b="0" i="0">
              <a:cs typeface="Calibri"/>
            </a:endParaRPr>
          </a:p>
          <a:p>
            <a:endParaRPr lang="en-US" b="1" i="1"/>
          </a:p>
          <a:p>
            <a:r>
              <a:rPr lang="en-US" b="1" i="1"/>
              <a:t>Facilitator says:</a:t>
            </a:r>
          </a:p>
          <a:p>
            <a:pPr marL="171450" indent="-171450">
              <a:buFont typeface="Arial" panose="020B0604020202020204" pitchFamily="34" charset="0"/>
              <a:buChar char="•"/>
            </a:pPr>
            <a:r>
              <a:rPr lang="en-US" b="0" i="0"/>
              <a:t>We quickly realized in the early days of Opportunity Culture that additional training and support are necessary for Opportunity Culture teachers and paraprofessionals. We have developed a number of training sessions for each strand of work, including principals, that all came out of a need identified by teachers, principals, and paraprofessionals in these positions</a:t>
            </a:r>
            <a:r>
              <a:rPr lang="en-US"/>
              <a:t> and are revised annually based on feedback from participants.  </a:t>
            </a:r>
            <a:endParaRPr lang="en-US" b="0" i="0"/>
          </a:p>
          <a:p>
            <a:endParaRPr lang="en-US" b="0" i="0"/>
          </a:p>
        </p:txBody>
      </p:sp>
      <p:sp>
        <p:nvSpPr>
          <p:cNvPr id="4" name="Slide Number Placeholder 3"/>
          <p:cNvSpPr>
            <a:spLocks noGrp="1"/>
          </p:cNvSpPr>
          <p:nvPr>
            <p:ph type="sldNum" sz="quarter" idx="10"/>
          </p:nvPr>
        </p:nvSpPr>
        <p:spPr/>
        <p:txBody>
          <a:bodyPr/>
          <a:lstStyle/>
          <a:p>
            <a:fld id="{896ECE7F-0B4A-4070-80F6-26359A84C081}" type="slidenum">
              <a:rPr lang="en-US" smtClean="0"/>
              <a:t>17</a:t>
            </a:fld>
            <a:endParaRPr lang="en-US"/>
          </a:p>
        </p:txBody>
      </p:sp>
    </p:spTree>
    <p:extLst>
      <p:ext uri="{BB962C8B-B14F-4D97-AF65-F5344CB8AC3E}">
        <p14:creationId xmlns:p14="http://schemas.microsoft.com/office/powerpoint/2010/main" val="3145150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t>Objective</a:t>
            </a:r>
            <a:r>
              <a:rPr lang="en-US"/>
              <a:t>: Set action steps</a:t>
            </a:r>
          </a:p>
          <a:p>
            <a:endParaRPr lang="en-US"/>
          </a:p>
          <a:p>
            <a:r>
              <a:rPr lang="en-US" b="1" i="1"/>
              <a:t>Estimated time: </a:t>
            </a:r>
            <a:r>
              <a:rPr lang="en-US" b="0" i="0"/>
              <a:t>3</a:t>
            </a:r>
            <a:r>
              <a:rPr lang="en-US"/>
              <a:t> minutes</a:t>
            </a:r>
          </a:p>
          <a:p>
            <a:endParaRPr lang="en-US"/>
          </a:p>
          <a:p>
            <a:r>
              <a:rPr lang="en-US" b="1" i="1"/>
              <a:t>Facilitator</a:t>
            </a:r>
            <a:r>
              <a:rPr lang="en-US" b="1" i="1" baseline="0"/>
              <a:t> says: </a:t>
            </a:r>
          </a:p>
          <a:p>
            <a:pPr marL="171450" indent="-171450">
              <a:buFont typeface="Arial" panose="020B0604020202020204" pitchFamily="34" charset="0"/>
              <a:buChar char="•"/>
            </a:pPr>
            <a:r>
              <a:rPr lang="en-US"/>
              <a:t>At the end of each of our sessions together, we will encourage you to set some actions steps for yourselves based on what you learned during the session. We will always provide some examples. You will learn and experience a lot over the course of our training, so we want to help you ensure that you take note of actionable next steps after each session so you have a plan of attack to prepare for the first day of school. </a:t>
            </a:r>
          </a:p>
        </p:txBody>
      </p:sp>
      <p:sp>
        <p:nvSpPr>
          <p:cNvPr id="4" name="Slide Number Placeholder 3"/>
          <p:cNvSpPr>
            <a:spLocks noGrp="1"/>
          </p:cNvSpPr>
          <p:nvPr>
            <p:ph type="sldNum" sz="quarter" idx="10"/>
          </p:nvPr>
        </p:nvSpPr>
        <p:spPr/>
        <p:txBody>
          <a:bodyPr/>
          <a:lstStyle/>
          <a:p>
            <a:fld id="{896ECE7F-0B4A-4070-80F6-26359A84C081}" type="slidenum">
              <a:rPr lang="en-US" smtClean="0"/>
              <a:t>18</a:t>
            </a:fld>
            <a:endParaRPr lang="en-US"/>
          </a:p>
        </p:txBody>
      </p:sp>
    </p:spTree>
    <p:extLst>
      <p:ext uri="{BB962C8B-B14F-4D97-AF65-F5344CB8AC3E}">
        <p14:creationId xmlns:p14="http://schemas.microsoft.com/office/powerpoint/2010/main" val="4113119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ECE7F-0B4A-4070-80F6-26359A84C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21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 Introduce objectives of the session</a:t>
            </a:r>
          </a:p>
          <a:p>
            <a:endParaRPr lang="en-US" b="0" i="0"/>
          </a:p>
          <a:p>
            <a:r>
              <a:rPr lang="en-US" b="1" i="1"/>
              <a:t>Estimated time: </a:t>
            </a:r>
            <a:r>
              <a:rPr lang="en-US" b="0" i="0"/>
              <a:t> 1 minute</a:t>
            </a:r>
          </a:p>
          <a:p>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u="none" baseline="0"/>
              <a:t>Facilitator says (throughout the slides, put this in your own words):</a:t>
            </a:r>
          </a:p>
          <a:p>
            <a:r>
              <a:rPr lang="en-US" b="0" i="0"/>
              <a:t>Our objectives for this session are to prepare you for implementation and to introduce you to the supports provided to make implementation a success.</a:t>
            </a:r>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2</a:t>
            </a:fld>
            <a:endParaRPr lang="en-US"/>
          </a:p>
        </p:txBody>
      </p:sp>
    </p:spTree>
    <p:extLst>
      <p:ext uri="{BB962C8B-B14F-4D97-AF65-F5344CB8AC3E}">
        <p14:creationId xmlns:p14="http://schemas.microsoft.com/office/powerpoint/2010/main" val="20751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 Emphasize OC principles and reinforce how important to they are to the success of Opportunity Culture in the schools</a:t>
            </a:r>
          </a:p>
          <a:p>
            <a:endParaRPr lang="en-US" b="0" i="0"/>
          </a:p>
          <a:p>
            <a:r>
              <a:rPr lang="en-US" b="1" i="0"/>
              <a:t>Estimated time: </a:t>
            </a:r>
            <a:r>
              <a:rPr lang="en-US" b="0" i="0"/>
              <a:t>2 minutes</a:t>
            </a:r>
          </a:p>
          <a:p>
            <a:endParaRPr lang="en-US" b="0" i="0"/>
          </a:p>
          <a:p>
            <a:r>
              <a:rPr lang="en-US" b="1" i="0"/>
              <a:t>Facilitator says:</a:t>
            </a:r>
          </a:p>
          <a:p>
            <a:pPr marL="171450" indent="-171450">
              <a:buFont typeface="Arial" panose="020B0604020202020204" pitchFamily="34" charset="0"/>
              <a:buChar char="•"/>
            </a:pPr>
            <a:r>
              <a:rPr lang="en-US" b="0" i="0"/>
              <a:t>As you recall, the five Opportunity Culture Principles are the foundation of success for Opportunity Culture.</a:t>
            </a:r>
          </a:p>
          <a:p>
            <a:pPr marL="171450" indent="-171450">
              <a:buFont typeface="Arial" panose="020B0604020202020204" pitchFamily="34" charset="0"/>
              <a:buChar char="•"/>
            </a:pPr>
            <a:r>
              <a:rPr lang="en-US" b="0" i="0"/>
              <a:t>As we plan for implementation, it’s important to continually reflect on how well we are adhering to the principles. The support you will receive as outlined in this session is designed to provide you with the information, tools, and support needed to ensure we are adhering to the principles, which will then serve to increase student achievement.</a:t>
            </a:r>
            <a:endParaRPr lang="en-US" b="1" i="1"/>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3</a:t>
            </a:fld>
            <a:endParaRPr lang="en-US"/>
          </a:p>
        </p:txBody>
      </p:sp>
    </p:spTree>
    <p:extLst>
      <p:ext uri="{BB962C8B-B14F-4D97-AF65-F5344CB8AC3E}">
        <p14:creationId xmlns:p14="http://schemas.microsoft.com/office/powerpoint/2010/main" val="46336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effectLst/>
              </a:rPr>
              <a:t>Objective of this slide: </a:t>
            </a:r>
            <a:r>
              <a:rPr lang="en-US" b="0" i="0">
                <a:effectLst/>
              </a:rPr>
              <a:t>To review OC results and emphasize the importance of strong implementation that will produce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effectLst/>
              </a:rPr>
              <a:t>Estimated time: </a:t>
            </a:r>
            <a:r>
              <a:rPr lang="en-US" b="0" i="0">
                <a:effectLst/>
              </a:rPr>
              <a:t>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effectLst/>
              </a:rPr>
              <a:t>Facilitator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 study released by CALDER found strong gains for teachers on MCL teams, as you can see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Teachers were on average at the 50</a:t>
            </a:r>
            <a:r>
              <a:rPr lang="en-US" sz="1200" b="0" i="0" kern="1200" baseline="30000">
                <a:solidFill>
                  <a:schemeClr val="tx1"/>
                </a:solidFill>
                <a:effectLst/>
                <a:latin typeface="+mn-lt"/>
                <a:ea typeface="+mn-ea"/>
                <a:cs typeface="+mn-cs"/>
              </a:rPr>
              <a:t>th</a:t>
            </a:r>
            <a:r>
              <a:rPr lang="en-US" sz="1200" b="0" i="0" kern="1200">
                <a:solidFill>
                  <a:schemeClr val="tx1"/>
                </a:solidFill>
                <a:effectLst/>
                <a:latin typeface="+mn-lt"/>
                <a:ea typeface="+mn-ea"/>
                <a:cs typeface="+mn-cs"/>
              </a:rPr>
              <a:t> percentile in terms of student learning gains </a:t>
            </a:r>
            <a:r>
              <a:rPr lang="en-US" sz="1200" b="0" i="1" kern="1200">
                <a:solidFill>
                  <a:schemeClr val="tx1"/>
                </a:solidFill>
                <a:effectLst/>
                <a:latin typeface="+mn-lt"/>
                <a:ea typeface="+mn-ea"/>
                <a:cs typeface="+mn-cs"/>
              </a:rPr>
              <a:t>before</a:t>
            </a:r>
            <a:r>
              <a:rPr lang="en-US" sz="1200" b="0" i="0" kern="1200">
                <a:solidFill>
                  <a:schemeClr val="tx1"/>
                </a:solidFill>
                <a:effectLst/>
                <a:latin typeface="+mn-lt"/>
                <a:ea typeface="+mn-ea"/>
                <a:cs typeface="+mn-cs"/>
              </a:rPr>
              <a:t> joining a team led by an MCL.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After joining the teams, they produced: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Learning gains equivalent to teachers from the 66</a:t>
            </a:r>
            <a:r>
              <a:rPr lang="en-US" sz="1200" b="0" i="0" kern="1200" baseline="30000">
                <a:solidFill>
                  <a:schemeClr val="tx1"/>
                </a:solidFill>
                <a:effectLst/>
                <a:latin typeface="+mn-lt"/>
                <a:ea typeface="+mn-ea"/>
                <a:cs typeface="+mn-cs"/>
              </a:rPr>
              <a:t>th</a:t>
            </a:r>
            <a:r>
              <a:rPr lang="en-US" sz="1200" b="0" i="0" kern="1200">
                <a:solidFill>
                  <a:schemeClr val="tx1"/>
                </a:solidFill>
                <a:effectLst/>
                <a:latin typeface="+mn-lt"/>
                <a:ea typeface="+mn-ea"/>
                <a:cs typeface="+mn-cs"/>
              </a:rPr>
              <a:t> to 72</a:t>
            </a:r>
            <a:r>
              <a:rPr lang="en-US" sz="1200" b="0" i="0" kern="1200" baseline="30000">
                <a:solidFill>
                  <a:schemeClr val="tx1"/>
                </a:solidFill>
                <a:effectLst/>
                <a:latin typeface="+mn-lt"/>
                <a:ea typeface="+mn-ea"/>
                <a:cs typeface="+mn-cs"/>
              </a:rPr>
              <a:t>nd</a:t>
            </a:r>
            <a:r>
              <a:rPr lang="en-US" sz="1200" b="0" i="0" kern="1200">
                <a:solidFill>
                  <a:schemeClr val="tx1"/>
                </a:solidFill>
                <a:effectLst/>
                <a:latin typeface="+mn-lt"/>
                <a:ea typeface="+mn-ea"/>
                <a:cs typeface="+mn-cs"/>
              </a:rPr>
              <a:t> percentile in reading (statistically significant in six of the seven statistical models).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And equivalent to teachers from the 75</a:t>
            </a:r>
            <a:r>
              <a:rPr lang="en-US" sz="1200" b="0" i="0" kern="1200" baseline="30000">
                <a:solidFill>
                  <a:schemeClr val="tx1"/>
                </a:solidFill>
                <a:effectLst/>
                <a:latin typeface="+mn-lt"/>
                <a:ea typeface="+mn-ea"/>
                <a:cs typeface="+mn-cs"/>
              </a:rPr>
              <a:t>th</a:t>
            </a:r>
            <a:r>
              <a:rPr lang="en-US" sz="1200" b="0" i="0" kern="1200">
                <a:solidFill>
                  <a:schemeClr val="tx1"/>
                </a:solidFill>
                <a:effectLst/>
                <a:latin typeface="+mn-lt"/>
                <a:ea typeface="+mn-ea"/>
                <a:cs typeface="+mn-cs"/>
              </a:rPr>
              <a:t> to 85</a:t>
            </a:r>
            <a:r>
              <a:rPr lang="en-US" sz="1200" b="0" i="0" kern="1200" baseline="30000">
                <a:solidFill>
                  <a:schemeClr val="tx1"/>
                </a:solidFill>
                <a:effectLst/>
                <a:latin typeface="+mn-lt"/>
                <a:ea typeface="+mn-ea"/>
                <a:cs typeface="+mn-cs"/>
              </a:rPr>
              <a:t>th</a:t>
            </a:r>
            <a:r>
              <a:rPr lang="en-US" sz="1200" b="0" i="0" kern="1200">
                <a:solidFill>
                  <a:schemeClr val="tx1"/>
                </a:solidFill>
                <a:effectLst/>
                <a:latin typeface="+mn-lt"/>
                <a:ea typeface="+mn-ea"/>
                <a:cs typeface="+mn-cs"/>
              </a:rPr>
              <a:t> percentile in math (statistically significant across all 7 statistical models used)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[More info to share if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study covered about 15,000 students and about 300 teachers, looking at two to three years of data for North Carolina’s Charlotte-Mecklenburg Schools and Cabarrus County Schools and New York’s Syracuse City School District. About 90 percent of the students included were in Charlotte-Mecklenburg. In these three districts in 2015–16, 74 percent of Opportunity Culture schools were eligible for Title I based on the percentage of low-income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effectLst/>
            </a:endParaRPr>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4</a:t>
            </a:fld>
            <a:endParaRPr lang="en-US"/>
          </a:p>
        </p:txBody>
      </p:sp>
    </p:spTree>
    <p:extLst>
      <p:ext uri="{BB962C8B-B14F-4D97-AF65-F5344CB8AC3E}">
        <p14:creationId xmlns:p14="http://schemas.microsoft.com/office/powerpoint/2010/main" val="205937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a:t>To provide principals with lessons learned from the CALDER study and our experiences with other schools</a:t>
            </a:r>
          </a:p>
          <a:p>
            <a:endParaRPr lang="en-US"/>
          </a:p>
          <a:p>
            <a:r>
              <a:rPr lang="en-US" b="1" i="1"/>
              <a:t>Estimated time</a:t>
            </a:r>
            <a:r>
              <a:rPr lang="en-US"/>
              <a:t>: 5 minutes </a:t>
            </a:r>
          </a:p>
          <a:p>
            <a:endParaRPr lang="en-US"/>
          </a:p>
          <a:p>
            <a:r>
              <a:rPr lang="en-US" b="1" i="1"/>
              <a:t>Facilitator says:</a:t>
            </a:r>
          </a:p>
          <a:p>
            <a:r>
              <a:rPr lang="en-US"/>
              <a:t>From the CALDER study and Public Impact’s experience in the field for the past six years of implementation, we have identified key characteristics of strong Opportunity Culture design that help lead to success.</a:t>
            </a:r>
          </a:p>
          <a:p>
            <a:r>
              <a:rPr lang="en-US" i="0"/>
              <a:t>[Click to animate and read each bullet]</a:t>
            </a:r>
          </a:p>
          <a:p>
            <a:pPr marL="171450" indent="-171450" fontAlgn="base">
              <a:buFont typeface="Arial" panose="020B0604020202020204" pitchFamily="34" charset="0"/>
              <a:buChar char="•"/>
            </a:pPr>
            <a:r>
              <a:rPr lang="en-US" sz="1200" b="1">
                <a:solidFill>
                  <a:schemeClr val="tx2"/>
                </a:solidFill>
              </a:rPr>
              <a:t>Aim for 80 percent to 100 percent reach within three years.</a:t>
            </a:r>
            <a:r>
              <a:rPr lang="en-US" sz="1200" b="1"/>
              <a:t> </a:t>
            </a:r>
            <a:r>
              <a:rPr lang="en-US" sz="1200" b="0"/>
              <a:t>Schools should m</a:t>
            </a:r>
            <a:r>
              <a:rPr lang="en-US" sz="1200"/>
              <a:t>arch rapidly toward MCL coverage schoolwide and districtwide in all core subjects, at minimum. Schools that implemented schoolwide rapidly produced the strongest results.</a:t>
            </a:r>
          </a:p>
          <a:p>
            <a:pPr marL="171450" indent="-171450" fontAlgn="base">
              <a:buFont typeface="Arial" panose="020B0604020202020204" pitchFamily="34" charset="0"/>
              <a:buChar char="•"/>
            </a:pPr>
            <a:r>
              <a:rPr lang="en-US" sz="1200" b="1">
                <a:solidFill>
                  <a:schemeClr val="accent2"/>
                </a:solidFill>
              </a:rPr>
              <a:t>Provide coaching support to team reach teachers. </a:t>
            </a:r>
            <a:r>
              <a:rPr lang="en-US" sz="1200"/>
              <a:t>Ensure that TRTs have ample support and development to provide quality student experiences, both when TRTs are supervising students and when reach associates are. This can be achieved by either placing a TRT on an MCL’s team or creating support structures with the administration.</a:t>
            </a:r>
          </a:p>
          <a:p>
            <a:pPr marL="171450" indent="-171450" fontAlgn="base">
              <a:buFont typeface="Arial" panose="020B0604020202020204" pitchFamily="34" charset="0"/>
              <a:buChar char="•"/>
            </a:pPr>
            <a:r>
              <a:rPr lang="en-US" sz="1200" b="1">
                <a:solidFill>
                  <a:schemeClr val="accent4">
                    <a:lumMod val="50000"/>
                  </a:schemeClr>
                </a:solidFill>
              </a:rPr>
              <a:t>Maintain MCL teams of 6 or less. </a:t>
            </a:r>
            <a:r>
              <a:rPr lang="en-US" sz="1200"/>
              <a:t>MCLs are most successful when they can provide </a:t>
            </a:r>
            <a:r>
              <a:rPr lang="en-US" sz="1200" b="1">
                <a:solidFill>
                  <a:schemeClr val="accent4">
                    <a:lumMod val="50000"/>
                  </a:schemeClr>
                </a:solidFill>
              </a:rPr>
              <a:t>intensive support </a:t>
            </a:r>
            <a:r>
              <a:rPr lang="en-US" sz="1200"/>
              <a:t>to their teams, so it’s important to maintain MCL team sizes averaging no more than 5–6 teachers. Among MCL teams in the study, the average team size was 6, the median was 5, and 42 percent of the MCLs had teams of 4 or fewer. </a:t>
            </a:r>
          </a:p>
          <a:p>
            <a:pPr marL="171450" indent="-171450">
              <a:buFont typeface="Arial" panose="020B0604020202020204" pitchFamily="34" charset="0"/>
              <a:buChar char="•"/>
            </a:pPr>
            <a:r>
              <a:rPr lang="en-US" sz="1200" b="1">
                <a:solidFill>
                  <a:schemeClr val="tx2"/>
                </a:solidFill>
              </a:rPr>
              <a:t>Build schedules that let teams collaborate. </a:t>
            </a:r>
            <a:r>
              <a:rPr lang="en-US" sz="1200"/>
              <a:t>Schedule and protect additional in-school time for OC teachers to plan alone and as a team, to review student work, and to improve together during the school year.</a:t>
            </a:r>
          </a:p>
          <a:p>
            <a:pPr marL="171450" indent="-171450">
              <a:buFont typeface="Arial" panose="020B0604020202020204" pitchFamily="34" charset="0"/>
              <a:buChar char="•"/>
            </a:pPr>
            <a:r>
              <a:rPr lang="en-US" sz="1200" b="1">
                <a:solidFill>
                  <a:schemeClr val="accent2"/>
                </a:solidFill>
              </a:rPr>
              <a:t>Hire early and be selective.</a:t>
            </a:r>
            <a:r>
              <a:rPr lang="en-US" sz="1200">
                <a:solidFill>
                  <a:schemeClr val="accent2"/>
                </a:solidFill>
              </a:rPr>
              <a:t> </a:t>
            </a:r>
            <a:r>
              <a:rPr lang="en-US" sz="1200"/>
              <a:t>Recruit early, advertise widely using multiple methods, make links to Opportunity Culture job openings obvious on the district’s website, and use materials on OpportunityCulture.org to recruit and be selective among candidates. </a:t>
            </a:r>
          </a:p>
          <a:p>
            <a:pPr marL="171450" indent="-171450">
              <a:buFont typeface="Arial" panose="020B0604020202020204" pitchFamily="34" charset="0"/>
              <a:buChar char="•"/>
            </a:pPr>
            <a:r>
              <a:rPr lang="en-US" sz="1200" b="1">
                <a:solidFill>
                  <a:schemeClr val="accent4">
                    <a:lumMod val="50000"/>
                  </a:schemeClr>
                </a:solidFill>
              </a:rPr>
              <a:t>Give everyone the right data to reflect and improve.</a:t>
            </a:r>
            <a:r>
              <a:rPr lang="en-US" sz="1200">
                <a:solidFill>
                  <a:schemeClr val="accent4">
                    <a:lumMod val="50000"/>
                  </a:schemeClr>
                </a:solidFill>
              </a:rPr>
              <a:t> </a:t>
            </a:r>
            <a:r>
              <a:rPr lang="en-US" sz="1200"/>
              <a:t>Interim and annual data should be collected and reported to match OC roles. It should help teachers improve during the school year and help principals lead well. Consistent interim assessments would help OC teachers.</a:t>
            </a:r>
          </a:p>
          <a:p>
            <a:endParaRPr lang="en-US"/>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5</a:t>
            </a:fld>
            <a:endParaRPr lang="en-US"/>
          </a:p>
        </p:txBody>
      </p:sp>
    </p:spTree>
    <p:extLst>
      <p:ext uri="{BB962C8B-B14F-4D97-AF65-F5344CB8AC3E}">
        <p14:creationId xmlns:p14="http://schemas.microsoft.com/office/powerpoint/2010/main" val="10586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Introduce the school implementation review document</a:t>
            </a:r>
          </a:p>
          <a:p>
            <a:endParaRPr lang="en-US" b="0" i="0"/>
          </a:p>
          <a:p>
            <a:r>
              <a:rPr lang="en-US" b="1" i="0"/>
              <a:t>Estimated time: </a:t>
            </a:r>
            <a:r>
              <a:rPr lang="en-US" b="0" i="0"/>
              <a:t>2 minutes</a:t>
            </a:r>
            <a:endParaRPr lang="en-US" b="0" i="1"/>
          </a:p>
          <a:p>
            <a:endParaRPr lang="en-US" b="1" i="1"/>
          </a:p>
          <a:p>
            <a:r>
              <a:rPr lang="en-US" b="1" i="1"/>
              <a:t>Facilitator says: </a:t>
            </a:r>
          </a:p>
          <a:p>
            <a:pPr marL="171450" indent="-171450">
              <a:buFont typeface="Arial" panose="020B0604020202020204" pitchFamily="34" charset="0"/>
              <a:buChar char="•"/>
            </a:pPr>
            <a:r>
              <a:rPr lang="en-US" b="0" i="0"/>
              <a:t>The </a:t>
            </a:r>
            <a:r>
              <a:rPr lang="en-US" b="1" i="0"/>
              <a:t>School Implementation Review</a:t>
            </a:r>
            <a:r>
              <a:rPr lang="en-US" b="0" i="0"/>
              <a:t> document provides schools with guidance on to have strong OC implementation.</a:t>
            </a:r>
          </a:p>
          <a:p>
            <a:pPr marL="171450" indent="-171450">
              <a:buFont typeface="Arial" panose="020B0604020202020204" pitchFamily="34" charset="0"/>
              <a:buChar char="•"/>
            </a:pPr>
            <a:r>
              <a:rPr lang="en-US" b="0" i="0"/>
              <a:t>Based on the five OC Principles, the indicators in the document outline what strong OC design looks like.</a:t>
            </a:r>
          </a:p>
          <a:p>
            <a:pPr marL="171450" indent="-171450">
              <a:buFont typeface="Arial" panose="020B0604020202020204" pitchFamily="34" charset="0"/>
              <a:buChar char="•"/>
            </a:pPr>
            <a:r>
              <a:rPr lang="en-US" b="0" i="0"/>
              <a:t>At schools that have had the most success with implementation, which led to higher achievement for schools, these indicators are the common thread among them. You should keep this document in mind as you make future plans and make adjustments throughout the year. </a:t>
            </a:r>
          </a:p>
        </p:txBody>
      </p:sp>
      <p:sp>
        <p:nvSpPr>
          <p:cNvPr id="4" name="Slide Number Placeholder 3"/>
          <p:cNvSpPr>
            <a:spLocks noGrp="1"/>
          </p:cNvSpPr>
          <p:nvPr>
            <p:ph type="sldNum" sz="quarter" idx="10"/>
          </p:nvPr>
        </p:nvSpPr>
        <p:spPr/>
        <p:txBody>
          <a:bodyPr/>
          <a:lstStyle/>
          <a:p>
            <a:fld id="{896ECE7F-0B4A-4070-80F6-26359A84C081}" type="slidenum">
              <a:rPr lang="en-US" smtClean="0"/>
              <a:t>6</a:t>
            </a:fld>
            <a:endParaRPr lang="en-US"/>
          </a:p>
        </p:txBody>
      </p:sp>
    </p:spTree>
    <p:extLst>
      <p:ext uri="{BB962C8B-B14F-4D97-AF65-F5344CB8AC3E}">
        <p14:creationId xmlns:p14="http://schemas.microsoft.com/office/powerpoint/2010/main" val="339533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Principals will use the school plan review document as a self-assessment to identify where their design is strong, and areas they need to work on</a:t>
            </a:r>
          </a:p>
          <a:p>
            <a:endParaRPr lang="en-US" b="0" i="0"/>
          </a:p>
          <a:p>
            <a:r>
              <a:rPr lang="en-US" b="1" i="1"/>
              <a:t>Estimated time: </a:t>
            </a:r>
            <a:r>
              <a:rPr lang="en-US" b="0" i="0"/>
              <a:t>10 minutes</a:t>
            </a:r>
            <a:endParaRPr lang="en-US" b="1" i="1"/>
          </a:p>
          <a:p>
            <a:endParaRPr lang="en-US" b="1" i="1"/>
          </a:p>
          <a:p>
            <a:r>
              <a:rPr lang="en-US" b="1" i="1"/>
              <a:t>Facilitator says:</a:t>
            </a:r>
          </a:p>
          <a:p>
            <a:pPr marL="171450" indent="-171450">
              <a:buFont typeface="Arial" panose="020B0604020202020204" pitchFamily="34" charset="0"/>
              <a:buChar char="•"/>
            </a:pPr>
            <a:r>
              <a:rPr lang="en-US" b="0" i="0"/>
              <a:t>Take a few minutes now to assess your school plan using the School Implementation Review document.</a:t>
            </a:r>
          </a:p>
          <a:p>
            <a:pPr marL="171450" indent="-171450">
              <a:buFont typeface="Arial" panose="020B0604020202020204" pitchFamily="34" charset="0"/>
              <a:buChar char="•"/>
            </a:pPr>
            <a:r>
              <a:rPr lang="en-US" b="0" i="0"/>
              <a:t>Remember, you will not have all indicators met within the first year, but you can use the document to identify where you will make adjustments in your design in the future. For boxes you marked “To Do”, take a moment to record the action steps needed to meet the indicator. </a:t>
            </a:r>
            <a:endParaRPr lang="en-US" b="1" i="1"/>
          </a:p>
          <a:p>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7</a:t>
            </a:fld>
            <a:endParaRPr lang="en-US"/>
          </a:p>
        </p:txBody>
      </p:sp>
    </p:spTree>
    <p:extLst>
      <p:ext uri="{BB962C8B-B14F-4D97-AF65-F5344CB8AC3E}">
        <p14:creationId xmlns:p14="http://schemas.microsoft.com/office/powerpoint/2010/main" val="3622985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Introduce the various implementation supports</a:t>
            </a:r>
          </a:p>
          <a:p>
            <a:endParaRPr lang="en-US" b="0" i="0"/>
          </a:p>
          <a:p>
            <a:r>
              <a:rPr lang="en-US" b="1" i="1"/>
              <a:t>Estimated time: </a:t>
            </a:r>
            <a:r>
              <a:rPr lang="en-US" b="0" i="0"/>
              <a:t>2 minutes</a:t>
            </a:r>
            <a:endParaRPr lang="en-US" b="1" i="1"/>
          </a:p>
          <a:p>
            <a:endParaRPr lang="en-US" b="1" i="1"/>
          </a:p>
          <a:p>
            <a:r>
              <a:rPr lang="en-US" b="1" i="1"/>
              <a:t>Facilitator says:</a:t>
            </a:r>
          </a:p>
          <a:p>
            <a:pPr marL="171450" indent="-171450">
              <a:buFont typeface="Arial" panose="020B0604020202020204" pitchFamily="34" charset="0"/>
              <a:buChar char="•"/>
            </a:pPr>
            <a:r>
              <a:rPr lang="en-US" b="0" i="0"/>
              <a:t>To support your school’s implementation of Opportunity Culture, we provide various supports to assess the strengths and challenges in your design.</a:t>
            </a:r>
          </a:p>
          <a:p>
            <a:pPr marL="171450" indent="-171450">
              <a:buFont typeface="Arial" panose="020B0604020202020204" pitchFamily="34" charset="0"/>
              <a:buChar char="•"/>
            </a:pPr>
            <a:r>
              <a:rPr lang="en-US" b="0" i="0"/>
              <a:t>These supports are especially critical for the first year of implementation, as there are often challenges that schools face during the first year. These supports allow us to help you identify actionable steps to address challenges and concerns.</a:t>
            </a:r>
          </a:p>
          <a:p>
            <a:pPr marL="171450" indent="-171450">
              <a:buFont typeface="Arial" panose="020B0604020202020204" pitchFamily="34" charset="0"/>
              <a:buChar char="•"/>
            </a:pPr>
            <a:r>
              <a:rPr lang="en-US" b="0" i="0"/>
              <a:t>[Click] First, we’ll talk about support visits.</a:t>
            </a:r>
            <a:endParaRPr lang="en-US"/>
          </a:p>
        </p:txBody>
      </p:sp>
      <p:sp>
        <p:nvSpPr>
          <p:cNvPr id="4" name="Slide Number Placeholder 3"/>
          <p:cNvSpPr>
            <a:spLocks noGrp="1"/>
          </p:cNvSpPr>
          <p:nvPr>
            <p:ph type="sldNum" sz="quarter" idx="10"/>
          </p:nvPr>
        </p:nvSpPr>
        <p:spPr/>
        <p:txBody>
          <a:bodyPr/>
          <a:lstStyle/>
          <a:p>
            <a:fld id="{896ECE7F-0B4A-4070-80F6-26359A84C081}" type="slidenum">
              <a:rPr lang="en-US" smtClean="0"/>
              <a:t>8</a:t>
            </a:fld>
            <a:endParaRPr lang="en-US"/>
          </a:p>
        </p:txBody>
      </p:sp>
    </p:spTree>
    <p:extLst>
      <p:ext uri="{BB962C8B-B14F-4D97-AF65-F5344CB8AC3E}">
        <p14:creationId xmlns:p14="http://schemas.microsoft.com/office/powerpoint/2010/main" val="84780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To review the purpose of support visits with principals</a:t>
            </a:r>
          </a:p>
          <a:p>
            <a:endParaRPr lang="en-US" b="0" i="0"/>
          </a:p>
          <a:p>
            <a:r>
              <a:rPr lang="en-US" b="1" i="1"/>
              <a:t>Estimated time:</a:t>
            </a:r>
            <a:r>
              <a:rPr lang="en-US" b="0" i="0"/>
              <a:t> 3 minutes</a:t>
            </a:r>
            <a:endParaRPr lang="en-US" b="1" i="1"/>
          </a:p>
          <a:p>
            <a:endParaRPr lang="en-US" b="1" i="1"/>
          </a:p>
          <a:p>
            <a:r>
              <a:rPr lang="en-US" b="1" i="1"/>
              <a:t>Facilitator says:</a:t>
            </a:r>
          </a:p>
          <a:p>
            <a:pPr marL="171450" indent="-171450">
              <a:buFont typeface="Arial" panose="020B0604020202020204" pitchFamily="34" charset="0"/>
              <a:buChar char="•"/>
            </a:pPr>
            <a:r>
              <a:rPr lang="en-US"/>
              <a:t>Support visits are one of the strongest tools we use to support schools. The focus of the visit is to gather school-level information to highlight successes, identify challenges, and provide recommendations to improve implementation.</a:t>
            </a:r>
          </a:p>
          <a:p>
            <a:pPr marL="171450" indent="-171450">
              <a:buFont typeface="Arial" panose="020B0604020202020204" pitchFamily="34" charset="0"/>
              <a:buChar char="•"/>
            </a:pPr>
            <a:r>
              <a:rPr lang="en-US"/>
              <a:t>All of this will help us ensure fidelity to the five OC Principles and the district parameters, such as the MCL team size and the reach of team reach teachers.</a:t>
            </a:r>
          </a:p>
          <a:p>
            <a:pPr marL="171450" indent="-171450">
              <a:buFont typeface="Arial" panose="020B0604020202020204" pitchFamily="34" charset="0"/>
              <a:buChar char="•"/>
            </a:pPr>
            <a:r>
              <a:rPr lang="en-US"/>
              <a:t>The process is non-evaluative—it is only to provide support. </a:t>
            </a:r>
            <a:r>
              <a:rPr lang="en-US" b="0" i="0"/>
              <a:t>The visit will include interviews with everyone involved in OC, including the principal and teachers on MCL teams and teachers who are not directly reached by OC.</a:t>
            </a:r>
          </a:p>
          <a:p>
            <a:pPr marL="171450" indent="-171450">
              <a:buFont typeface="Arial" panose="020B0604020202020204" pitchFamily="34" charset="0"/>
              <a:buChar char="•"/>
            </a:pPr>
            <a:r>
              <a:rPr lang="en-US" b="0" i="0"/>
              <a:t>We will ask questions about scheduling, how time is used, the support provided for the roles, and communications. </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9</a:t>
            </a:fld>
            <a:endParaRPr lang="en-US"/>
          </a:p>
        </p:txBody>
      </p:sp>
    </p:spTree>
    <p:extLst>
      <p:ext uri="{BB962C8B-B14F-4D97-AF65-F5344CB8AC3E}">
        <p14:creationId xmlns:p14="http://schemas.microsoft.com/office/powerpoint/2010/main" val="2090253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r>
              <a:rPr lang="en-US" sz="1100" b="0">
                <a:solidFill>
                  <a:schemeClr val="bg1"/>
                </a:solidFill>
              </a:rPr>
              <a:t>To copy or adapt this material, see </a:t>
            </a:r>
          </a:p>
          <a:p>
            <a:r>
              <a:rPr lang="en-US" sz="1100" b="0">
                <a:solidFill>
                  <a:schemeClr val="bg1"/>
                </a:solidFill>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386488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7370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299659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choose and tailor school models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Excellent teachers have no greater reach than others.</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Students are losing excellent teachers to district jobs and other careers that pay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work alone and don’t have the support they need. </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feel overwhelmed.</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r>
                <a:rPr lang="en-US" sz="1600" i="1">
                  <a:solidFill>
                    <a:schemeClr val="tx1">
                      <a:lumMod val="65000"/>
                      <a:lumOff val="35000"/>
                    </a:schemeClr>
                  </a:solidFill>
                </a:rPr>
                <a:t>Too many of the best teachers leave teaching to advance their careers.</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527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Students gain consistent access to excellent teaching.</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Great teachers advance, lead from the classroom and earn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get the daily support they need to improve.</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drive change through distributed leadership.</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algn="ctr"/>
                <a:r>
                  <a:rPr lang="en-US" sz="1200" b="1">
                    <a:solidFill>
                      <a:srgbClr val="38AB9A"/>
                    </a:solidFill>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1400" spc="-100">
                  <a:solidFill>
                    <a:schemeClr val="bg2">
                      <a:lumMod val="50000"/>
                    </a:schemeClr>
                  </a:solidFill>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algn="ctr"/>
              <a:r>
                <a:rPr lang="en-US" sz="1500" i="1">
                  <a:solidFill>
                    <a:schemeClr val="tx1">
                      <a:lumMod val="65000"/>
                      <a:lumOff val="35000"/>
                    </a:schemeClr>
                  </a:solidFill>
                </a:rPr>
                <a:t>Great teachers can lead teams, support colleagues, and reach all students.</a:t>
              </a:r>
              <a:endParaRPr lang="en-US" sz="1500">
                <a:solidFill>
                  <a:schemeClr val="tx1">
                    <a:lumMod val="65000"/>
                    <a:lumOff val="35000"/>
                  </a:schemeClr>
                </a:solidFill>
              </a:endParaRPr>
            </a:p>
          </p:txBody>
        </p:sp>
      </p:grpSp>
    </p:spTree>
    <p:extLst>
      <p:ext uri="{BB962C8B-B14F-4D97-AF65-F5344CB8AC3E}">
        <p14:creationId xmlns:p14="http://schemas.microsoft.com/office/powerpoint/2010/main" val="642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Results to Date</a:t>
            </a:r>
          </a:p>
        </p:txBody>
      </p:sp>
      <p:sp>
        <p:nvSpPr>
          <p:cNvPr id="10" name="Rectangle 9">
            <a:extLst>
              <a:ext uri="{FF2B5EF4-FFF2-40B4-BE49-F238E27FC236}">
                <a16:creationId xmlns:a16="http://schemas.microsoft.com/office/drawing/2014/main" id="{0D54268D-9E16-40A6-8181-211E3CA3E9DD}"/>
              </a:ext>
            </a:extLst>
          </p:cNvPr>
          <p:cNvSpPr/>
          <p:nvPr userDrawn="1"/>
        </p:nvSpPr>
        <p:spPr>
          <a:xfrm>
            <a:off x="0" y="1371191"/>
            <a:ext cx="9155976" cy="954107"/>
          </a:xfrm>
          <a:prstGeom prst="rect">
            <a:avLst/>
          </a:prstGeom>
          <a:solidFill>
            <a:schemeClr val="accent6">
              <a:lumMod val="20000"/>
              <a:lumOff val="80000"/>
            </a:schemeClr>
          </a:solidFill>
        </p:spPr>
        <p:txBody>
          <a:bodyPr wrap="square">
            <a:spAutoFit/>
          </a:bodyPr>
          <a:lstStyle/>
          <a:p>
            <a:pPr algn="ctr"/>
            <a:r>
              <a:rPr lang="en-US" sz="2800" b="1"/>
              <a:t>North Carolina OC schools are </a:t>
            </a:r>
            <a:r>
              <a:rPr lang="en-US" sz="2800" b="1">
                <a:solidFill>
                  <a:schemeClr val="accent2"/>
                </a:solidFill>
              </a:rPr>
              <a:t>twice as likely to receive high growth </a:t>
            </a:r>
            <a:r>
              <a:rPr lang="en-US" sz="2800" b="1"/>
              <a:t>and </a:t>
            </a:r>
            <a:r>
              <a:rPr lang="en-US" sz="2800" b="1">
                <a:solidFill>
                  <a:schemeClr val="bg1">
                    <a:lumMod val="50000"/>
                  </a:schemeClr>
                </a:solidFill>
              </a:rPr>
              <a:t>half as likely to receive low growth.</a:t>
            </a:r>
          </a:p>
        </p:txBody>
      </p:sp>
      <p:grpSp>
        <p:nvGrpSpPr>
          <p:cNvPr id="11" name="Group 10">
            <a:extLst>
              <a:ext uri="{FF2B5EF4-FFF2-40B4-BE49-F238E27FC236}">
                <a16:creationId xmlns:a16="http://schemas.microsoft.com/office/drawing/2014/main" id="{E8AF9D39-8ECB-4A58-9F71-933CA920F2F1}"/>
              </a:ext>
            </a:extLst>
          </p:cNvPr>
          <p:cNvGrpSpPr/>
          <p:nvPr userDrawn="1"/>
        </p:nvGrpSpPr>
        <p:grpSpPr>
          <a:xfrm>
            <a:off x="1267097" y="2470606"/>
            <a:ext cx="6923314" cy="3864880"/>
            <a:chOff x="1575316" y="2346427"/>
            <a:chExt cx="7240374" cy="4217963"/>
          </a:xfrm>
        </p:grpSpPr>
        <p:pic>
          <p:nvPicPr>
            <p:cNvPr id="12" name="Picture 11">
              <a:extLst>
                <a:ext uri="{FF2B5EF4-FFF2-40B4-BE49-F238E27FC236}">
                  <a16:creationId xmlns:a16="http://schemas.microsoft.com/office/drawing/2014/main" id="{8EF3BDAC-9EAB-4FB2-9CED-19F2BE5247F8}"/>
                </a:ext>
              </a:extLst>
            </p:cNvPr>
            <p:cNvPicPr>
              <a:picLocks noChangeAspect="1"/>
            </p:cNvPicPr>
            <p:nvPr userDrawn="1"/>
          </p:nvPicPr>
          <p:blipFill rotWithShape="1">
            <a:blip r:embed="rId2"/>
            <a:srcRect l="13177" t="26886" r="66588" b="28802"/>
            <a:stretch/>
          </p:blipFill>
          <p:spPr>
            <a:xfrm>
              <a:off x="1575316" y="2346427"/>
              <a:ext cx="6005344" cy="4217963"/>
            </a:xfrm>
            <a:prstGeom prst="rect">
              <a:avLst/>
            </a:prstGeom>
          </p:spPr>
        </p:pic>
        <p:grpSp>
          <p:nvGrpSpPr>
            <p:cNvPr id="13" name="Group 12">
              <a:extLst>
                <a:ext uri="{FF2B5EF4-FFF2-40B4-BE49-F238E27FC236}">
                  <a16:creationId xmlns:a16="http://schemas.microsoft.com/office/drawing/2014/main" id="{3AE06A4A-A6A0-4670-9CE4-61556A6A1A6D}"/>
                </a:ext>
              </a:extLst>
            </p:cNvPr>
            <p:cNvGrpSpPr/>
            <p:nvPr userDrawn="1"/>
          </p:nvGrpSpPr>
          <p:grpSpPr>
            <a:xfrm>
              <a:off x="7809185" y="4782375"/>
              <a:ext cx="1006505" cy="656804"/>
              <a:chOff x="7896113" y="4169190"/>
              <a:chExt cx="1006505" cy="656804"/>
            </a:xfrm>
          </p:grpSpPr>
          <p:sp>
            <p:nvSpPr>
              <p:cNvPr id="14" name="Rectangle 13">
                <a:extLst>
                  <a:ext uri="{FF2B5EF4-FFF2-40B4-BE49-F238E27FC236}">
                    <a16:creationId xmlns:a16="http://schemas.microsoft.com/office/drawing/2014/main" id="{2C5FCD68-D9BC-4935-A3FF-709307161A7B}"/>
                  </a:ext>
                </a:extLst>
              </p:cNvPr>
              <p:cNvSpPr/>
              <p:nvPr userDrawn="1"/>
            </p:nvSpPr>
            <p:spPr>
              <a:xfrm>
                <a:off x="7896113" y="4227755"/>
                <a:ext cx="118334" cy="129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D1F9F6-65BF-4005-BF39-4B2BE3CF7038}"/>
                  </a:ext>
                </a:extLst>
              </p:cNvPr>
              <p:cNvSpPr/>
              <p:nvPr userDrawn="1"/>
            </p:nvSpPr>
            <p:spPr>
              <a:xfrm>
                <a:off x="7896113" y="4638338"/>
                <a:ext cx="118334" cy="1290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A38725B-BE1D-44AF-B28D-1DE822FF7E33}"/>
                  </a:ext>
                </a:extLst>
              </p:cNvPr>
              <p:cNvSpPr txBox="1"/>
              <p:nvPr userDrawn="1"/>
            </p:nvSpPr>
            <p:spPr>
              <a:xfrm>
                <a:off x="7968840" y="4169190"/>
                <a:ext cx="922047" cy="246221"/>
              </a:xfrm>
              <a:prstGeom prst="rect">
                <a:avLst/>
              </a:prstGeom>
              <a:noFill/>
            </p:spPr>
            <p:txBody>
              <a:bodyPr wrap="none" rtlCol="0">
                <a:spAutoFit/>
              </a:bodyPr>
              <a:lstStyle/>
              <a:p>
                <a:r>
                  <a:rPr lang="en-US" sz="1000"/>
                  <a:t>All OC Schools</a:t>
                </a:r>
              </a:p>
            </p:txBody>
          </p:sp>
          <p:sp>
            <p:nvSpPr>
              <p:cNvPr id="18" name="TextBox 17">
                <a:extLst>
                  <a:ext uri="{FF2B5EF4-FFF2-40B4-BE49-F238E27FC236}">
                    <a16:creationId xmlns:a16="http://schemas.microsoft.com/office/drawing/2014/main" id="{1E4D16F7-D758-4916-A2A9-4CC97D10DAA4}"/>
                  </a:ext>
                </a:extLst>
              </p:cNvPr>
              <p:cNvSpPr txBox="1"/>
              <p:nvPr userDrawn="1"/>
            </p:nvSpPr>
            <p:spPr>
              <a:xfrm>
                <a:off x="7982173" y="4579773"/>
                <a:ext cx="920445" cy="246221"/>
              </a:xfrm>
              <a:prstGeom prst="rect">
                <a:avLst/>
              </a:prstGeom>
              <a:noFill/>
            </p:spPr>
            <p:txBody>
              <a:bodyPr wrap="none" rtlCol="0">
                <a:spAutoFit/>
              </a:bodyPr>
              <a:lstStyle/>
              <a:p>
                <a:r>
                  <a:rPr lang="en-US" sz="1000"/>
                  <a:t>All NC Schools</a:t>
                </a:r>
              </a:p>
            </p:txBody>
          </p:sp>
        </p:grpSp>
      </p:grpSp>
    </p:spTree>
    <p:extLst>
      <p:ext uri="{BB962C8B-B14F-4D97-AF65-F5344CB8AC3E}">
        <p14:creationId xmlns:p14="http://schemas.microsoft.com/office/powerpoint/2010/main" val="347279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r>
                <a:rPr lang="en-US" sz="1000"/>
                <a:t>OC School District</a:t>
              </a:r>
            </a:p>
          </p:txBody>
        </p:sp>
      </p:grpSp>
    </p:spTree>
    <p:extLst>
      <p:ext uri="{BB962C8B-B14F-4D97-AF65-F5344CB8AC3E}">
        <p14:creationId xmlns:p14="http://schemas.microsoft.com/office/powerpoint/2010/main" val="359246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algn="l"/>
            <a:r>
              <a:rPr lang="en-US" sz="2800" b="1">
                <a:solidFill>
                  <a:schemeClr val="bg1">
                    <a:lumMod val="50000"/>
                  </a:schemeClr>
                </a:solidFill>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algn="l"/>
            <a:r>
              <a:rPr lang="en-US" sz="2800" b="1">
                <a:solidFill>
                  <a:schemeClr val="bg1">
                    <a:lumMod val="50000"/>
                  </a:schemeClr>
                </a:solidFill>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algn="l"/>
            <a:r>
              <a:rPr lang="en-US" sz="2800" b="1">
                <a:solidFill>
                  <a:schemeClr val="bg1"/>
                </a:solidFill>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algn="l"/>
            <a:r>
              <a:rPr lang="en-US" sz="2800" b="1">
                <a:solidFill>
                  <a:schemeClr val="bg1"/>
                </a:solidFill>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algn="l"/>
            <a:r>
              <a:rPr lang="en-US" sz="2800" b="1">
                <a:solidFill>
                  <a:schemeClr val="bg1"/>
                </a:solidFill>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algn="l"/>
            <a:r>
              <a:rPr lang="en-US" sz="2800" b="1">
                <a:solidFill>
                  <a:schemeClr val="bg1"/>
                </a:solidFill>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31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111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04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Agenda</a:t>
            </a:r>
          </a:p>
        </p:txBody>
      </p:sp>
    </p:spTree>
    <p:extLst>
      <p:ext uri="{BB962C8B-B14F-4D97-AF65-F5344CB8AC3E}">
        <p14:creationId xmlns:p14="http://schemas.microsoft.com/office/powerpoint/2010/main" val="115541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3061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r>
              <a:rPr lang="en-US" sz="2000" b="1"/>
              <a:t>CONTACT US </a:t>
            </a:r>
          </a:p>
          <a:p>
            <a:endParaRPr lang="en-US"/>
          </a:p>
          <a:p>
            <a:endParaRPr lang="en-US"/>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algn="ctr"/>
            <a:r>
              <a:rPr lang="en-US" sz="3200" b="1">
                <a:solidFill>
                  <a:schemeClr val="tx2"/>
                </a:solidFill>
                <a:latin typeface="Cambria" panose="02040503050406030204" pitchFamily="18" charset="0"/>
              </a:rPr>
              <a:t>Thank You</a:t>
            </a:r>
          </a:p>
        </p:txBody>
      </p:sp>
    </p:spTree>
    <p:extLst>
      <p:ext uri="{BB962C8B-B14F-4D97-AF65-F5344CB8AC3E}">
        <p14:creationId xmlns:p14="http://schemas.microsoft.com/office/powerpoint/2010/main" val="2346511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 Teal">
  <p:cSld name="1_Title and Content - Teal">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628651" y="1381701"/>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2"/>
          </p:nvPr>
        </p:nvSpPr>
        <p:spPr>
          <a:xfrm>
            <a:off x="1" y="369895"/>
            <a:ext cx="9144000" cy="769440"/>
          </a:xfrm>
          <a:prstGeom prst="rect">
            <a:avLst/>
          </a:prstGeom>
          <a:solidFill>
            <a:schemeClr val="accent1"/>
          </a:solidFill>
          <a:ln>
            <a:noFill/>
          </a:ln>
        </p:spPr>
        <p:txBody>
          <a:bodyPr spcFirstLastPara="1" wrap="square" lIns="91425" tIns="45700" rIns="91425" bIns="45700" anchor="ctr" anchorCtr="0"/>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49356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Rectangle 12"/>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0" name="Picture 9"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5507" y="6365316"/>
            <a:ext cx="6884893" cy="365125"/>
          </a:xfrm>
        </p:spPr>
        <p:txBody>
          <a:bodyPr/>
          <a:lstStyle>
            <a:lvl1pPr>
              <a:defRPr>
                <a:solidFill>
                  <a:schemeClr val="tx1"/>
                </a:solidFill>
              </a:defRPr>
            </a:lvl1pPr>
          </a:lstStyle>
          <a:p>
            <a:pPr algn="l"/>
            <a:r>
              <a:rPr lang="en-US"/>
              <a:t>© 2015 Public Impact                 	      	OpportunityCulture.org </a:t>
            </a:r>
          </a:p>
        </p:txBody>
      </p:sp>
      <p:sp>
        <p:nvSpPr>
          <p:cNvPr id="6" name="Slide Number Placeholder 5"/>
          <p:cNvSpPr>
            <a:spLocks noGrp="1"/>
          </p:cNvSpPr>
          <p:nvPr>
            <p:ph type="sldNum" sz="quarter" idx="12"/>
          </p:nvPr>
        </p:nvSpPr>
        <p:spPr>
          <a:xfrm>
            <a:off x="8077200" y="6356351"/>
            <a:ext cx="609600" cy="365125"/>
          </a:xfrm>
        </p:spPr>
        <p:txBody>
          <a:bodyPr/>
          <a:lstStyle>
            <a:lvl1pPr>
              <a:defRPr>
                <a:solidFill>
                  <a:schemeClr val="tx1"/>
                </a:solidFill>
              </a:defRPr>
            </a:lvl1pPr>
          </a:lstStyle>
          <a:p>
            <a:fld id="{F1886A22-0E8C-411E-A09E-05692142F1D7}" type="slidenum">
              <a:rPr lang="en-US" smtClean="0"/>
              <a:pPr/>
              <a:t>‹#›</a:t>
            </a:fld>
            <a:endParaRPr lang="en-US"/>
          </a:p>
        </p:txBody>
      </p:sp>
      <p:sp>
        <p:nvSpPr>
          <p:cNvPr id="8" name="Title 7"/>
          <p:cNvSpPr>
            <a:spLocks noGrp="1"/>
          </p:cNvSpPr>
          <p:nvPr>
            <p:ph type="title"/>
          </p:nvPr>
        </p:nvSpPr>
        <p:spPr>
          <a:xfrm>
            <a:off x="457200" y="228600"/>
            <a:ext cx="8229600" cy="1143000"/>
          </a:xfrm>
        </p:spPr>
        <p:txBody>
          <a:bodyPr/>
          <a:lstStyle/>
          <a:p>
            <a:r>
              <a:rPr lang="en-US"/>
              <a:t>Click to edit Master title style</a:t>
            </a:r>
          </a:p>
        </p:txBody>
      </p:sp>
      <p:pic>
        <p:nvPicPr>
          <p:cNvPr id="11" name="Picture 2"/>
          <p:cNvPicPr>
            <a:picLocks noChangeAspect="1" noChangeArrowheads="1"/>
          </p:cNvPicPr>
          <p:nvPr userDrawn="1"/>
        </p:nvPicPr>
        <p:blipFill>
          <a:blip r:embed="rId3" cstate="print"/>
          <a:srcRect/>
          <a:stretch>
            <a:fillRect/>
          </a:stretch>
        </p:blipFill>
        <p:spPr bwMode="auto">
          <a:xfrm>
            <a:off x="7083921" y="6420837"/>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260268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a:t> Edit objective </a:t>
            </a:r>
          </a:p>
          <a:p>
            <a:pPr lvl="0"/>
            <a:r>
              <a:rPr lang="en-US"/>
              <a:t> Edit objective</a:t>
            </a:r>
          </a:p>
          <a:p>
            <a:pPr lvl="0"/>
            <a:r>
              <a:rPr lang="en-US"/>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Session Objectives</a:t>
            </a:r>
          </a:p>
        </p:txBody>
      </p:sp>
    </p:spTree>
    <p:extLst>
      <p:ext uri="{BB962C8B-B14F-4D97-AF65-F5344CB8AC3E}">
        <p14:creationId xmlns:p14="http://schemas.microsoft.com/office/powerpoint/2010/main" val="411317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Do Now</a:t>
            </a:r>
          </a:p>
        </p:txBody>
      </p:sp>
    </p:spTree>
    <p:extLst>
      <p:ext uri="{BB962C8B-B14F-4D97-AF65-F5344CB8AC3E}">
        <p14:creationId xmlns:p14="http://schemas.microsoft.com/office/powerpoint/2010/main" val="381796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Exit Slip</a:t>
            </a:r>
          </a:p>
        </p:txBody>
      </p:sp>
    </p:spTree>
    <p:extLst>
      <p:ext uri="{BB962C8B-B14F-4D97-AF65-F5344CB8AC3E}">
        <p14:creationId xmlns:p14="http://schemas.microsoft.com/office/powerpoint/2010/main" val="6402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17865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412994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5423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53855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endParaRPr lang="en-US"/>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r>
              <a:rPr lang="en-US" sz="1400" dirty="0">
                <a:solidFill>
                  <a:schemeClr val="bg1"/>
                </a:solidFill>
              </a:rPr>
              <a:t>2019  |</a:t>
            </a:r>
            <a:r>
              <a:rPr lang="en-US" sz="1400" b="1" dirty="0">
                <a:solidFill>
                  <a:schemeClr val="bg1"/>
                </a:solidFill>
              </a:rPr>
              <a:t> </a:t>
            </a:r>
            <a:fld id="{8D3546D4-0EE2-405F-A894-079B5398A104}" type="slidenum">
              <a:rPr lang="en-US" sz="1600" b="1" smtClean="0">
                <a:solidFill>
                  <a:schemeClr val="bg1"/>
                </a:solidFill>
              </a:rPr>
              <a:t>‹#›</a:t>
            </a:fld>
            <a:r>
              <a:rPr lang="en-US" sz="1600" dirty="0">
                <a:solidFill>
                  <a:schemeClr val="bg1"/>
                </a:solidFill>
              </a:rPr>
              <a:t> </a:t>
            </a:r>
            <a:r>
              <a:rPr lang="en-US" sz="1400" dirty="0">
                <a:solidFill>
                  <a:schemeClr val="bg1"/>
                </a:solidFill>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2100559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88" r:id="rId6"/>
    <p:sldLayoutId id="2147483682" r:id="rId7"/>
    <p:sldLayoutId id="2147483684" r:id="rId8"/>
    <p:sldLayoutId id="2147483683" r:id="rId9"/>
    <p:sldLayoutId id="2147483678" r:id="rId10"/>
    <p:sldLayoutId id="2147483685" r:id="rId11"/>
    <p:sldLayoutId id="2147483679" r:id="rId12"/>
    <p:sldLayoutId id="2147483690" r:id="rId13"/>
    <p:sldLayoutId id="2147483691" r:id="rId14"/>
    <p:sldLayoutId id="2147483692" r:id="rId15"/>
    <p:sldLayoutId id="2147483687" r:id="rId16"/>
    <p:sldLayoutId id="2147483686" r:id="rId17"/>
    <p:sldLayoutId id="2147483663" r:id="rId18"/>
    <p:sldLayoutId id="2147483668" r:id="rId19"/>
    <p:sldLayoutId id="2147483669" r:id="rId20"/>
    <p:sldLayoutId id="2147483676" r:id="rId21"/>
    <p:sldLayoutId id="2147483693" r:id="rId22"/>
    <p:sldLayoutId id="2147483694"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F1D5-5466-4192-ABBC-63F70E9498D6}"/>
              </a:ext>
            </a:extLst>
          </p:cNvPr>
          <p:cNvSpPr>
            <a:spLocks noGrp="1"/>
          </p:cNvSpPr>
          <p:nvPr>
            <p:ph type="body" sz="quarter" idx="17"/>
          </p:nvPr>
        </p:nvSpPr>
        <p:spPr/>
        <p:txBody>
          <a:bodyPr/>
          <a:lstStyle/>
          <a:p>
            <a:r>
              <a:rPr lang="en-US"/>
              <a:t>Principals:</a:t>
            </a:r>
          </a:p>
          <a:p>
            <a:r>
              <a:rPr lang="en-US"/>
              <a:t>Effective OC Implementation</a:t>
            </a:r>
          </a:p>
        </p:txBody>
      </p:sp>
    </p:spTree>
    <p:extLst>
      <p:ext uri="{BB962C8B-B14F-4D97-AF65-F5344CB8AC3E}">
        <p14:creationId xmlns:p14="http://schemas.microsoft.com/office/powerpoint/2010/main" val="274353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B0B054-FE3E-4394-8762-35C2067FD0C8}"/>
              </a:ext>
            </a:extLst>
          </p:cNvPr>
          <p:cNvSpPr>
            <a:spLocks noGrp="1"/>
          </p:cNvSpPr>
          <p:nvPr>
            <p:ph type="body" sz="quarter" idx="17"/>
          </p:nvPr>
        </p:nvSpPr>
        <p:spPr/>
        <p:txBody>
          <a:bodyPr/>
          <a:lstStyle/>
          <a:p>
            <a:pPr algn="l"/>
            <a:r>
              <a:rPr lang="en-US"/>
              <a:t>         Activity: Support Visit Memo</a:t>
            </a:r>
          </a:p>
        </p:txBody>
      </p:sp>
      <p:sp>
        <p:nvSpPr>
          <p:cNvPr id="6" name="TextBox 5">
            <a:extLst>
              <a:ext uri="{FF2B5EF4-FFF2-40B4-BE49-F238E27FC236}">
                <a16:creationId xmlns:a16="http://schemas.microsoft.com/office/drawing/2014/main" id="{312F41AB-B2D9-40D3-9393-DEEEE0522092}"/>
              </a:ext>
            </a:extLst>
          </p:cNvPr>
          <p:cNvSpPr txBox="1"/>
          <p:nvPr/>
        </p:nvSpPr>
        <p:spPr>
          <a:xfrm>
            <a:off x="411480" y="1348800"/>
            <a:ext cx="8469630" cy="4893647"/>
          </a:xfrm>
          <a:prstGeom prst="rect">
            <a:avLst/>
          </a:prstGeom>
          <a:noFill/>
        </p:spPr>
        <p:txBody>
          <a:bodyPr wrap="square" rtlCol="0">
            <a:spAutoFit/>
          </a:bodyPr>
          <a:lstStyle/>
          <a:p>
            <a:r>
              <a:rPr lang="en-US" sz="2200" b="1">
                <a:solidFill>
                  <a:schemeClr val="tx2"/>
                </a:solidFill>
              </a:rPr>
              <a:t>Review the sample memo with a partner. </a:t>
            </a:r>
          </a:p>
          <a:p>
            <a:pPr marL="285750" indent="-285750">
              <a:buFont typeface="Arial" panose="020B0604020202020204" pitchFamily="34" charset="0"/>
              <a:buChar char="•"/>
            </a:pPr>
            <a:r>
              <a:rPr lang="en-US" sz="2200"/>
              <a:t>One partner review principles 1–3</a:t>
            </a:r>
          </a:p>
          <a:p>
            <a:pPr marL="285750" indent="-285750">
              <a:buFont typeface="Arial" panose="020B0604020202020204" pitchFamily="34" charset="0"/>
              <a:buChar char="•"/>
            </a:pPr>
            <a:r>
              <a:rPr lang="en-US" sz="2200"/>
              <a:t>The other partner reviews principles 4 &amp; 5</a:t>
            </a:r>
          </a:p>
          <a:p>
            <a:pPr marL="285750" indent="-285750">
              <a:buFont typeface="Arial" panose="020B0604020202020204" pitchFamily="34" charset="0"/>
              <a:buChar char="•"/>
            </a:pPr>
            <a:r>
              <a:rPr lang="en-US" sz="2200"/>
              <a:t>Complete the corresponding section in the School Implementation Review document </a:t>
            </a:r>
          </a:p>
          <a:p>
            <a:pPr lvl="1"/>
            <a:endParaRPr lang="en-US" sz="2200"/>
          </a:p>
          <a:p>
            <a:r>
              <a:rPr lang="en-US" sz="2200" b="1">
                <a:solidFill>
                  <a:schemeClr val="accent2"/>
                </a:solidFill>
              </a:rPr>
              <a:t>Guiding Questions</a:t>
            </a:r>
          </a:p>
          <a:p>
            <a:pPr marL="285750" indent="-285750">
              <a:buFont typeface="Arial" panose="020B0604020202020204" pitchFamily="34" charset="0"/>
              <a:buChar char="•"/>
            </a:pPr>
            <a:r>
              <a:rPr lang="en-US" sz="2200"/>
              <a:t>Which indicators are current strengths of the school’s implementation?</a:t>
            </a:r>
          </a:p>
          <a:p>
            <a:pPr marL="285750" indent="-285750">
              <a:buFont typeface="Arial" panose="020B0604020202020204" pitchFamily="34" charset="0"/>
              <a:buChar char="•"/>
            </a:pPr>
            <a:r>
              <a:rPr lang="en-US" sz="2200"/>
              <a:t>What are their areas of growth?</a:t>
            </a:r>
          </a:p>
          <a:p>
            <a:pPr marL="285750" indent="-285750">
              <a:buFont typeface="Arial" panose="020B0604020202020204" pitchFamily="34" charset="0"/>
              <a:buChar char="•"/>
            </a:pPr>
            <a:r>
              <a:rPr lang="en-US" sz="2200"/>
              <a:t>For any “no” responses, discuss any additional recommendations you have for how the principal can address challenges. </a:t>
            </a:r>
          </a:p>
          <a:p>
            <a:pPr marL="742950" lvl="1" indent="-285750">
              <a:buFont typeface="Arial" panose="020B0604020202020204" pitchFamily="34" charset="0"/>
              <a:buChar char="•"/>
            </a:pPr>
            <a:endParaRPr lang="en-US" sz="2400"/>
          </a:p>
          <a:p>
            <a:pPr marL="742950" lvl="1" indent="-285750">
              <a:buFont typeface="Arial" panose="020B0604020202020204" pitchFamily="34" charset="0"/>
              <a:buChar char="•"/>
            </a:pPr>
            <a:endParaRPr lang="en-US" sz="2400"/>
          </a:p>
        </p:txBody>
      </p:sp>
      <p:sp>
        <p:nvSpPr>
          <p:cNvPr id="5" name="Rectangle 4">
            <a:extLst>
              <a:ext uri="{FF2B5EF4-FFF2-40B4-BE49-F238E27FC236}">
                <a16:creationId xmlns:a16="http://schemas.microsoft.com/office/drawing/2014/main" id="{31E492DA-6A57-444D-A400-26BAEEACCE7A}"/>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F0A675A-EBD1-4222-83E7-C57DACCAAECA}"/>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this activity:  </a:t>
            </a:r>
            <a:r>
              <a:rPr lang="en-US" b="1">
                <a:solidFill>
                  <a:prstClr val="black"/>
                </a:solidFill>
                <a:latin typeface="Calibri" panose="020F0502020204030204"/>
              </a:rPr>
              <a:t>8</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minutes</a:t>
            </a:r>
          </a:p>
        </p:txBody>
      </p:sp>
      <p:sp>
        <p:nvSpPr>
          <p:cNvPr id="9" name="Oval 8">
            <a:extLst>
              <a:ext uri="{FF2B5EF4-FFF2-40B4-BE49-F238E27FC236}">
                <a16:creationId xmlns:a16="http://schemas.microsoft.com/office/drawing/2014/main" id="{D426E7E5-18CE-4B7F-9E10-1C12E938458F}"/>
              </a:ext>
            </a:extLst>
          </p:cNvPr>
          <p:cNvSpPr/>
          <p:nvPr/>
        </p:nvSpPr>
        <p:spPr>
          <a:xfrm>
            <a:off x="7901063" y="222055"/>
            <a:ext cx="1083765" cy="1065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dirty="0">
                <a:solidFill>
                  <a:schemeClr val="tx1"/>
                </a:solidFill>
              </a:rPr>
              <a:t>See Handout</a:t>
            </a:r>
            <a:endParaRPr lang="en-US" sz="1600" b="1" dirty="0">
              <a:solidFill>
                <a:schemeClr val="tx1"/>
              </a:solidFill>
              <a:highlight>
                <a:srgbClr val="FFFF00"/>
              </a:highlight>
            </a:endParaRPr>
          </a:p>
        </p:txBody>
      </p:sp>
    </p:spTree>
    <p:extLst>
      <p:ext uri="{BB962C8B-B14F-4D97-AF65-F5344CB8AC3E}">
        <p14:creationId xmlns:p14="http://schemas.microsoft.com/office/powerpoint/2010/main" val="303267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80000" fill="hold"/>
                                        <p:tgtEl>
                                          <p:spTgt spid="5"/>
                                        </p:tgtEl>
                                        <p:attrNameLst>
                                          <p:attrName>ppt_x</p:attrName>
                                        </p:attrNameLst>
                                      </p:cBhvr>
                                      <p:tavLst>
                                        <p:tav tm="0">
                                          <p:val>
                                            <p:strVal val="1+#ppt_w/2"/>
                                          </p:val>
                                        </p:tav>
                                        <p:tav tm="100000">
                                          <p:val>
                                            <p:strVal val="#ppt_x"/>
                                          </p:val>
                                        </p:tav>
                                      </p:tavLst>
                                    </p:anim>
                                    <p:anim calcmode="lin" valueType="num">
                                      <p:cBhvr additive="base">
                                        <p:cTn id="8" dur="480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609058-6C53-4B68-B75F-B1321608FC63}"/>
              </a:ext>
            </a:extLst>
          </p:cNvPr>
          <p:cNvSpPr>
            <a:spLocks noGrp="1"/>
          </p:cNvSpPr>
          <p:nvPr>
            <p:ph sz="half" idx="1"/>
          </p:nvPr>
        </p:nvSpPr>
        <p:spPr>
          <a:xfrm>
            <a:off x="606878" y="1472789"/>
            <a:ext cx="7851322" cy="4761755"/>
          </a:xfrm>
        </p:spPr>
        <p:txBody>
          <a:bodyPr/>
          <a:lstStyle/>
          <a:p>
            <a:r>
              <a:rPr lang="en-US" b="1">
                <a:solidFill>
                  <a:schemeClr val="tx2"/>
                </a:solidFill>
              </a:rPr>
              <a:t>Timing</a:t>
            </a:r>
            <a:r>
              <a:rPr lang="en-US">
                <a:solidFill>
                  <a:schemeClr val="tx2"/>
                </a:solidFill>
              </a:rPr>
              <a:t>: </a:t>
            </a:r>
            <a:r>
              <a:rPr lang="en-US"/>
              <a:t>October/November and February/March for either a full-day or half-day.</a:t>
            </a:r>
          </a:p>
          <a:p>
            <a:endParaRPr lang="en-US" sz="1200"/>
          </a:p>
          <a:p>
            <a:r>
              <a:rPr lang="en-US" b="1">
                <a:solidFill>
                  <a:schemeClr val="accent2"/>
                </a:solidFill>
              </a:rPr>
              <a:t>Interviewees:</a:t>
            </a:r>
            <a:r>
              <a:rPr lang="en-US">
                <a:solidFill>
                  <a:schemeClr val="accent2"/>
                </a:solidFill>
              </a:rPr>
              <a:t> </a:t>
            </a:r>
            <a:r>
              <a:rPr lang="en-US"/>
              <a:t>Principal, MCLs, TRTs, RAs, team teachers, and non-OC teachers. </a:t>
            </a:r>
          </a:p>
          <a:p>
            <a:pPr marL="0" indent="0">
              <a:buNone/>
            </a:pPr>
            <a:endParaRPr lang="en-US" sz="1100"/>
          </a:p>
          <a:p>
            <a:r>
              <a:rPr lang="en-US" b="1">
                <a:solidFill>
                  <a:schemeClr val="accent4">
                    <a:lumMod val="50000"/>
                  </a:schemeClr>
                </a:solidFill>
              </a:rPr>
              <a:t>Observations: </a:t>
            </a:r>
            <a:r>
              <a:rPr lang="en-US"/>
              <a:t>15 minute observations of:</a:t>
            </a:r>
          </a:p>
          <a:p>
            <a:pPr lvl="1"/>
            <a:r>
              <a:rPr lang="en-US"/>
              <a:t>MCLs working with team teachers, </a:t>
            </a:r>
          </a:p>
          <a:p>
            <a:pPr lvl="1"/>
            <a:r>
              <a:rPr lang="en-US"/>
              <a:t>TRTs working with RAs, </a:t>
            </a:r>
          </a:p>
          <a:p>
            <a:pPr lvl="1"/>
            <a:r>
              <a:rPr lang="en-US"/>
              <a:t>PLC meetings, etc. </a:t>
            </a:r>
          </a:p>
          <a:p>
            <a:pPr lvl="1"/>
            <a:endParaRPr lang="en-US"/>
          </a:p>
        </p:txBody>
      </p:sp>
      <p:sp>
        <p:nvSpPr>
          <p:cNvPr id="4" name="Text Placeholder 3">
            <a:extLst>
              <a:ext uri="{FF2B5EF4-FFF2-40B4-BE49-F238E27FC236}">
                <a16:creationId xmlns:a16="http://schemas.microsoft.com/office/drawing/2014/main" id="{D3EC3DBE-F5DB-4085-9FC3-C5EF34051026}"/>
              </a:ext>
            </a:extLst>
          </p:cNvPr>
          <p:cNvSpPr>
            <a:spLocks noGrp="1"/>
          </p:cNvSpPr>
          <p:nvPr>
            <p:ph type="body" sz="quarter" idx="17"/>
          </p:nvPr>
        </p:nvSpPr>
        <p:spPr/>
        <p:txBody>
          <a:bodyPr/>
          <a:lstStyle/>
          <a:p>
            <a:r>
              <a:rPr lang="en-US"/>
              <a:t>Support Visit Process</a:t>
            </a:r>
          </a:p>
        </p:txBody>
      </p:sp>
    </p:spTree>
    <p:extLst>
      <p:ext uri="{BB962C8B-B14F-4D97-AF65-F5344CB8AC3E}">
        <p14:creationId xmlns:p14="http://schemas.microsoft.com/office/powerpoint/2010/main" val="3390303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1FAE11-3EED-4C02-B4A1-90BA479D7B4A}"/>
              </a:ext>
            </a:extLst>
          </p:cNvPr>
          <p:cNvSpPr>
            <a:spLocks noGrp="1"/>
          </p:cNvSpPr>
          <p:nvPr>
            <p:ph type="body" sz="quarter" idx="17"/>
          </p:nvPr>
        </p:nvSpPr>
        <p:spPr>
          <a:xfrm>
            <a:off x="0" y="369895"/>
            <a:ext cx="9144000" cy="769440"/>
          </a:xfrm>
        </p:spPr>
        <p:txBody>
          <a:bodyPr/>
          <a:lstStyle/>
          <a:p>
            <a:r>
              <a:rPr lang="en-US" sz="3200"/>
              <a:t>Opportunity Culture Implementation Support</a:t>
            </a:r>
          </a:p>
        </p:txBody>
      </p:sp>
      <p:graphicFrame>
        <p:nvGraphicFramePr>
          <p:cNvPr id="2" name="Diagram 1">
            <a:extLst>
              <a:ext uri="{FF2B5EF4-FFF2-40B4-BE49-F238E27FC236}">
                <a16:creationId xmlns:a16="http://schemas.microsoft.com/office/drawing/2014/main" id="{F2B8EF04-1637-4CE4-B697-DA9B41F3ED12}"/>
              </a:ext>
            </a:extLst>
          </p:cNvPr>
          <p:cNvGraphicFramePr/>
          <p:nvPr/>
        </p:nvGraphicFramePr>
        <p:xfrm>
          <a:off x="844598" y="1214547"/>
          <a:ext cx="7385002" cy="505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5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graphicEl>
                                              <a:dgm id="{2B759077-0307-4F73-8985-2C8AEFF1CC35}"/>
                                            </p:graphicEl>
                                          </p:spTgt>
                                        </p:tgtEl>
                                        <p:attrNameLst>
                                          <p:attrName>style.color</p:attrName>
                                        </p:attrNameLst>
                                      </p:cBhvr>
                                      <p:to>
                                        <a:schemeClr val="accent2"/>
                                      </p:to>
                                    </p:animClr>
                                    <p:animClr clrSpc="rgb" dir="cw">
                                      <p:cBhvr>
                                        <p:cTn id="7" dur="500" fill="hold"/>
                                        <p:tgtEl>
                                          <p:spTgt spid="2">
                                            <p:graphicEl>
                                              <a:dgm id="{2B759077-0307-4F73-8985-2C8AEFF1CC35}"/>
                                            </p:graphicEl>
                                          </p:spTgt>
                                        </p:tgtEl>
                                        <p:attrNameLst>
                                          <p:attrName>fillcolor</p:attrName>
                                        </p:attrNameLst>
                                      </p:cBhvr>
                                      <p:to>
                                        <a:schemeClr val="accent2"/>
                                      </p:to>
                                    </p:animClr>
                                    <p:set>
                                      <p:cBhvr>
                                        <p:cTn id="8" dur="500" fill="hold"/>
                                        <p:tgtEl>
                                          <p:spTgt spid="2">
                                            <p:graphicEl>
                                              <a:dgm id="{2B759077-0307-4F73-8985-2C8AEFF1CC35}"/>
                                            </p:graphicEl>
                                          </p:spTgt>
                                        </p:tgtEl>
                                        <p:attrNameLst>
                                          <p:attrName>fill.type</p:attrName>
                                        </p:attrNameLst>
                                      </p:cBhvr>
                                      <p:to>
                                        <p:strVal val="solid"/>
                                      </p:to>
                                    </p:set>
                                    <p:set>
                                      <p:cBhvr>
                                        <p:cTn id="9" dur="500" fill="hold"/>
                                        <p:tgtEl>
                                          <p:spTgt spid="2">
                                            <p:graphicEl>
                                              <a:dgm id="{2B759077-0307-4F73-8985-2C8AEFF1CC35}"/>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248E63-C6E1-438C-B4B1-DDA00D9EA931}"/>
              </a:ext>
            </a:extLst>
          </p:cNvPr>
          <p:cNvSpPr>
            <a:spLocks noGrp="1"/>
          </p:cNvSpPr>
          <p:nvPr>
            <p:ph type="body" sz="quarter" idx="17"/>
          </p:nvPr>
        </p:nvSpPr>
        <p:spPr/>
        <p:txBody>
          <a:bodyPr/>
          <a:lstStyle/>
          <a:p>
            <a:r>
              <a:rPr lang="en-US"/>
              <a:t>Data Collection</a:t>
            </a:r>
          </a:p>
        </p:txBody>
      </p:sp>
      <p:graphicFrame>
        <p:nvGraphicFramePr>
          <p:cNvPr id="6" name="Content Placeholder 5">
            <a:extLst>
              <a:ext uri="{FF2B5EF4-FFF2-40B4-BE49-F238E27FC236}">
                <a16:creationId xmlns:a16="http://schemas.microsoft.com/office/drawing/2014/main" id="{26EF5E26-973A-42AB-86DF-0917506C5CEB}"/>
              </a:ext>
            </a:extLst>
          </p:cNvPr>
          <p:cNvGraphicFramePr>
            <a:graphicFrameLocks noGrp="1"/>
          </p:cNvGraphicFramePr>
          <p:nvPr>
            <p:ph idx="1"/>
          </p:nvPr>
        </p:nvGraphicFramePr>
        <p:xfrm>
          <a:off x="628650" y="1901707"/>
          <a:ext cx="7886700" cy="274320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281883898"/>
                    </a:ext>
                  </a:extLst>
                </a:gridCol>
                <a:gridCol w="3943350">
                  <a:extLst>
                    <a:ext uri="{9D8B030D-6E8A-4147-A177-3AD203B41FA5}">
                      <a16:colId xmlns:a16="http://schemas.microsoft.com/office/drawing/2014/main" val="3418290587"/>
                    </a:ext>
                  </a:extLst>
                </a:gridCol>
              </a:tblGrid>
              <a:tr h="443322">
                <a:tc>
                  <a:txBody>
                    <a:bodyPr/>
                    <a:lstStyle/>
                    <a:p>
                      <a:pPr algn="ctr"/>
                      <a:r>
                        <a:rPr lang="en-US" sz="2400"/>
                        <a:t>OC Survey</a:t>
                      </a:r>
                    </a:p>
                  </a:txBody>
                  <a:tcPr/>
                </a:tc>
                <a:tc>
                  <a:txBody>
                    <a:bodyPr/>
                    <a:lstStyle/>
                    <a:p>
                      <a:pPr algn="ctr"/>
                      <a:r>
                        <a:rPr lang="en-US" sz="2400"/>
                        <a:t>Human Resources Analysis</a:t>
                      </a:r>
                    </a:p>
                  </a:txBody>
                  <a:tcPr>
                    <a:solidFill>
                      <a:schemeClr val="accent2"/>
                    </a:solidFill>
                  </a:tcPr>
                </a:tc>
                <a:extLst>
                  <a:ext uri="{0D108BD9-81ED-4DB2-BD59-A6C34878D82A}">
                    <a16:rowId xmlns:a16="http://schemas.microsoft.com/office/drawing/2014/main" val="3523871829"/>
                  </a:ext>
                </a:extLst>
              </a:tr>
              <a:tr h="2216611">
                <a:tc>
                  <a:txBody>
                    <a:bodyPr/>
                    <a:lstStyle/>
                    <a:p>
                      <a:pPr marL="285750" lvl="0" indent="-285750">
                        <a:buFont typeface="Arial" panose="020B0604020202020204" pitchFamily="34" charset="0"/>
                        <a:buChar char="•"/>
                      </a:pPr>
                      <a:r>
                        <a:rPr lang="en-US" sz="2400"/>
                        <a:t>Administered January or February</a:t>
                      </a:r>
                    </a:p>
                    <a:p>
                      <a:pPr marL="285750" lvl="0" indent="-285750">
                        <a:buFont typeface="Arial" panose="020B0604020202020204" pitchFamily="34" charset="0"/>
                        <a:buChar char="•"/>
                      </a:pPr>
                      <a:r>
                        <a:rPr lang="en-US" sz="2400"/>
                        <a:t>Entire teaching staff</a:t>
                      </a:r>
                    </a:p>
                    <a:p>
                      <a:pPr marL="285750" lvl="0" indent="-285750">
                        <a:buFont typeface="Arial" panose="020B0604020202020204" pitchFamily="34" charset="0"/>
                        <a:buChar char="•"/>
                      </a:pPr>
                      <a:r>
                        <a:rPr lang="en-US" sz="2400"/>
                        <a:t>Public Impact and TWC questions</a:t>
                      </a:r>
                    </a:p>
                    <a:p>
                      <a:endParaRPr lang="en-US" sz="2400"/>
                    </a:p>
                  </a:txBody>
                  <a:tcPr/>
                </a:tc>
                <a:tc>
                  <a:txBody>
                    <a:bodyPr/>
                    <a:lstStyle/>
                    <a:p>
                      <a:pPr marL="285750" lvl="0" indent="-285750">
                        <a:buFont typeface="Arial" panose="020B0604020202020204" pitchFamily="34" charset="0"/>
                        <a:buChar char="•"/>
                      </a:pPr>
                      <a:r>
                        <a:rPr lang="en-US" sz="2400"/>
                        <a:t>Number of applicants per position</a:t>
                      </a:r>
                    </a:p>
                    <a:p>
                      <a:pPr marL="285750" lvl="0" indent="-285750">
                        <a:buFont typeface="Arial" panose="020B0604020202020204" pitchFamily="34" charset="0"/>
                        <a:buChar char="•"/>
                      </a:pPr>
                      <a:r>
                        <a:rPr lang="en-US" sz="2400"/>
                        <a:t>Previous experience</a:t>
                      </a:r>
                    </a:p>
                    <a:p>
                      <a:pPr marL="285750" lvl="0" indent="-285750">
                        <a:buFont typeface="Arial" panose="020B0604020202020204" pitchFamily="34" charset="0"/>
                        <a:buChar char="•"/>
                      </a:pPr>
                      <a:r>
                        <a:rPr lang="en-US" sz="2400"/>
                        <a:t>Candidate qualifications</a:t>
                      </a:r>
                    </a:p>
                    <a:p>
                      <a:endParaRPr lang="en-US" sz="2400"/>
                    </a:p>
                  </a:txBody>
                  <a:tcPr>
                    <a:solidFill>
                      <a:schemeClr val="accent2">
                        <a:lumMod val="20000"/>
                        <a:lumOff val="80000"/>
                      </a:schemeClr>
                    </a:solidFill>
                  </a:tcPr>
                </a:tc>
                <a:extLst>
                  <a:ext uri="{0D108BD9-81ED-4DB2-BD59-A6C34878D82A}">
                    <a16:rowId xmlns:a16="http://schemas.microsoft.com/office/drawing/2014/main" val="3231331196"/>
                  </a:ext>
                </a:extLst>
              </a:tr>
            </a:tbl>
          </a:graphicData>
        </a:graphic>
      </p:graphicFrame>
      <p:sp>
        <p:nvSpPr>
          <p:cNvPr id="7" name="Oval 6">
            <a:extLst>
              <a:ext uri="{FF2B5EF4-FFF2-40B4-BE49-F238E27FC236}">
                <a16:creationId xmlns:a16="http://schemas.microsoft.com/office/drawing/2014/main" id="{EF035339-8E4A-4B4A-AF00-08DC87768962}"/>
              </a:ext>
            </a:extLst>
          </p:cNvPr>
          <p:cNvSpPr/>
          <p:nvPr/>
        </p:nvSpPr>
        <p:spPr>
          <a:xfrm>
            <a:off x="7714453" y="222055"/>
            <a:ext cx="1083765" cy="1065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dirty="0">
                <a:solidFill>
                  <a:schemeClr val="tx1"/>
                </a:solidFill>
              </a:rPr>
              <a:t>See Handout</a:t>
            </a:r>
            <a:endParaRPr lang="en-US" sz="1600" b="1" dirty="0">
              <a:solidFill>
                <a:schemeClr val="tx1"/>
              </a:solidFill>
              <a:highlight>
                <a:srgbClr val="FFFF00"/>
              </a:highlight>
            </a:endParaRPr>
          </a:p>
        </p:txBody>
      </p:sp>
    </p:spTree>
    <p:extLst>
      <p:ext uri="{BB962C8B-B14F-4D97-AF65-F5344CB8AC3E}">
        <p14:creationId xmlns:p14="http://schemas.microsoft.com/office/powerpoint/2010/main" val="224561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1FAE11-3EED-4C02-B4A1-90BA479D7B4A}"/>
              </a:ext>
            </a:extLst>
          </p:cNvPr>
          <p:cNvSpPr>
            <a:spLocks noGrp="1"/>
          </p:cNvSpPr>
          <p:nvPr>
            <p:ph type="body" sz="quarter" idx="17"/>
          </p:nvPr>
        </p:nvSpPr>
        <p:spPr>
          <a:xfrm>
            <a:off x="0" y="369895"/>
            <a:ext cx="9144000" cy="769440"/>
          </a:xfrm>
        </p:spPr>
        <p:txBody>
          <a:bodyPr/>
          <a:lstStyle/>
          <a:p>
            <a:r>
              <a:rPr lang="en-US" sz="3200"/>
              <a:t>Opportunity Culture Implementation Support</a:t>
            </a:r>
          </a:p>
        </p:txBody>
      </p:sp>
      <p:graphicFrame>
        <p:nvGraphicFramePr>
          <p:cNvPr id="2" name="Diagram 1">
            <a:extLst>
              <a:ext uri="{FF2B5EF4-FFF2-40B4-BE49-F238E27FC236}">
                <a16:creationId xmlns:a16="http://schemas.microsoft.com/office/drawing/2014/main" id="{F2B8EF04-1637-4CE4-B697-DA9B41F3ED12}"/>
              </a:ext>
            </a:extLst>
          </p:cNvPr>
          <p:cNvGraphicFramePr/>
          <p:nvPr/>
        </p:nvGraphicFramePr>
        <p:xfrm>
          <a:off x="844598" y="1214547"/>
          <a:ext cx="7385002" cy="505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38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graphicEl>
                                              <a:dgm id="{AA292620-71B3-458D-8BE9-0BB436115C85}"/>
                                            </p:graphicEl>
                                          </p:spTgt>
                                        </p:tgtEl>
                                        <p:attrNameLst>
                                          <p:attrName>style.color</p:attrName>
                                        </p:attrNameLst>
                                      </p:cBhvr>
                                      <p:to>
                                        <a:schemeClr val="accent2"/>
                                      </p:to>
                                    </p:animClr>
                                    <p:animClr clrSpc="rgb" dir="cw">
                                      <p:cBhvr>
                                        <p:cTn id="7" dur="500" fill="hold"/>
                                        <p:tgtEl>
                                          <p:spTgt spid="2">
                                            <p:graphicEl>
                                              <a:dgm id="{AA292620-71B3-458D-8BE9-0BB436115C85}"/>
                                            </p:graphicEl>
                                          </p:spTgt>
                                        </p:tgtEl>
                                        <p:attrNameLst>
                                          <p:attrName>fillcolor</p:attrName>
                                        </p:attrNameLst>
                                      </p:cBhvr>
                                      <p:to>
                                        <a:schemeClr val="accent2"/>
                                      </p:to>
                                    </p:animClr>
                                    <p:set>
                                      <p:cBhvr>
                                        <p:cTn id="8" dur="500" fill="hold"/>
                                        <p:tgtEl>
                                          <p:spTgt spid="2">
                                            <p:graphicEl>
                                              <a:dgm id="{AA292620-71B3-458D-8BE9-0BB436115C85}"/>
                                            </p:graphicEl>
                                          </p:spTgt>
                                        </p:tgtEl>
                                        <p:attrNameLst>
                                          <p:attrName>fill.type</p:attrName>
                                        </p:attrNameLst>
                                      </p:cBhvr>
                                      <p:to>
                                        <p:strVal val="solid"/>
                                      </p:to>
                                    </p:set>
                                    <p:set>
                                      <p:cBhvr>
                                        <p:cTn id="9" dur="500" fill="hold"/>
                                        <p:tgtEl>
                                          <p:spTgt spid="2">
                                            <p:graphicEl>
                                              <a:dgm id="{AA292620-71B3-458D-8BE9-0BB436115C85}"/>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F7E070-A10C-44A9-B246-D09BBC798F9A}"/>
              </a:ext>
            </a:extLst>
          </p:cNvPr>
          <p:cNvSpPr>
            <a:spLocks noGrp="1"/>
          </p:cNvSpPr>
          <p:nvPr>
            <p:ph idx="1"/>
          </p:nvPr>
        </p:nvSpPr>
        <p:spPr/>
        <p:txBody>
          <a:bodyPr/>
          <a:lstStyle/>
          <a:p>
            <a:r>
              <a:rPr lang="en-US" sz="2400" b="1">
                <a:solidFill>
                  <a:schemeClr val="tx2"/>
                </a:solidFill>
              </a:rPr>
              <a:t>Timing:</a:t>
            </a:r>
            <a:r>
              <a:rPr lang="en-US" sz="2400">
                <a:solidFill>
                  <a:schemeClr val="tx2"/>
                </a:solidFill>
              </a:rPr>
              <a:t> </a:t>
            </a:r>
            <a:r>
              <a:rPr lang="en-US" sz="2400"/>
              <a:t>March/April to begin early recruitment for any new positions</a:t>
            </a:r>
          </a:p>
          <a:p>
            <a:r>
              <a:rPr lang="en-US" sz="2400" b="1">
                <a:solidFill>
                  <a:schemeClr val="accent2"/>
                </a:solidFill>
              </a:rPr>
              <a:t>Objectives:</a:t>
            </a:r>
          </a:p>
          <a:p>
            <a:pPr lvl="1"/>
            <a:r>
              <a:rPr lang="en-US"/>
              <a:t>Review school survey data</a:t>
            </a:r>
          </a:p>
          <a:p>
            <a:pPr lvl="1"/>
            <a:r>
              <a:rPr lang="en-US"/>
              <a:t>Review district-wide survey data</a:t>
            </a:r>
          </a:p>
          <a:p>
            <a:pPr lvl="1"/>
            <a:r>
              <a:rPr lang="en-US"/>
              <a:t>Identify success and challenges of implementation</a:t>
            </a:r>
          </a:p>
          <a:p>
            <a:pPr lvl="1"/>
            <a:r>
              <a:rPr lang="en-US"/>
              <a:t>Plan for next school year (additional roles, scheduling, funding)</a:t>
            </a:r>
          </a:p>
          <a:p>
            <a:r>
              <a:rPr lang="en-US" sz="2400" b="1">
                <a:solidFill>
                  <a:schemeClr val="accent4">
                    <a:lumMod val="50000"/>
                  </a:schemeClr>
                </a:solidFill>
              </a:rPr>
              <a:t>Bring to the session</a:t>
            </a:r>
          </a:p>
          <a:p>
            <a:pPr lvl="1"/>
            <a:r>
              <a:rPr lang="en-US"/>
              <a:t>Previous full-implementation plan</a:t>
            </a:r>
          </a:p>
          <a:p>
            <a:pPr lvl="1"/>
            <a:r>
              <a:rPr lang="en-US"/>
              <a:t>Schedule</a:t>
            </a:r>
          </a:p>
          <a:p>
            <a:pPr lvl="1"/>
            <a:r>
              <a:rPr lang="en-US"/>
              <a:t>Budget workbook (if available) </a:t>
            </a:r>
          </a:p>
          <a:p>
            <a:endParaRPr lang="en-US"/>
          </a:p>
        </p:txBody>
      </p:sp>
      <p:sp>
        <p:nvSpPr>
          <p:cNvPr id="3" name="Text Placeholder 2">
            <a:extLst>
              <a:ext uri="{FF2B5EF4-FFF2-40B4-BE49-F238E27FC236}">
                <a16:creationId xmlns:a16="http://schemas.microsoft.com/office/drawing/2014/main" id="{1627FE3A-621E-4DB9-9BDE-EC6996BCA7DA}"/>
              </a:ext>
            </a:extLst>
          </p:cNvPr>
          <p:cNvSpPr>
            <a:spLocks noGrp="1"/>
          </p:cNvSpPr>
          <p:nvPr>
            <p:ph type="body" sz="quarter" idx="17"/>
          </p:nvPr>
        </p:nvSpPr>
        <p:spPr/>
        <p:txBody>
          <a:bodyPr/>
          <a:lstStyle/>
          <a:p>
            <a:r>
              <a:rPr lang="en-US"/>
              <a:t>Redesign Session</a:t>
            </a:r>
          </a:p>
        </p:txBody>
      </p:sp>
    </p:spTree>
    <p:extLst>
      <p:ext uri="{BB962C8B-B14F-4D97-AF65-F5344CB8AC3E}">
        <p14:creationId xmlns:p14="http://schemas.microsoft.com/office/powerpoint/2010/main" val="57962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1FAE11-3EED-4C02-B4A1-90BA479D7B4A}"/>
              </a:ext>
            </a:extLst>
          </p:cNvPr>
          <p:cNvSpPr>
            <a:spLocks noGrp="1"/>
          </p:cNvSpPr>
          <p:nvPr>
            <p:ph type="body" sz="quarter" idx="17"/>
          </p:nvPr>
        </p:nvSpPr>
        <p:spPr>
          <a:xfrm>
            <a:off x="0" y="369895"/>
            <a:ext cx="9144000" cy="769440"/>
          </a:xfrm>
        </p:spPr>
        <p:txBody>
          <a:bodyPr/>
          <a:lstStyle/>
          <a:p>
            <a:r>
              <a:rPr lang="en-US" sz="3200"/>
              <a:t>Opportunity Culture Implementation Support</a:t>
            </a:r>
          </a:p>
        </p:txBody>
      </p:sp>
      <p:graphicFrame>
        <p:nvGraphicFramePr>
          <p:cNvPr id="2" name="Diagram 1">
            <a:extLst>
              <a:ext uri="{FF2B5EF4-FFF2-40B4-BE49-F238E27FC236}">
                <a16:creationId xmlns:a16="http://schemas.microsoft.com/office/drawing/2014/main" id="{F2B8EF04-1637-4CE4-B697-DA9B41F3ED12}"/>
              </a:ext>
            </a:extLst>
          </p:cNvPr>
          <p:cNvGraphicFramePr/>
          <p:nvPr/>
        </p:nvGraphicFramePr>
        <p:xfrm>
          <a:off x="844598" y="1214547"/>
          <a:ext cx="7385002" cy="505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023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graphicEl>
                                              <a:dgm id="{026B9D3F-F16A-43CB-82E5-5B84605706BC}"/>
                                            </p:graphicEl>
                                          </p:spTgt>
                                        </p:tgtEl>
                                        <p:attrNameLst>
                                          <p:attrName>style.color</p:attrName>
                                        </p:attrNameLst>
                                      </p:cBhvr>
                                      <p:to>
                                        <a:schemeClr val="accent2"/>
                                      </p:to>
                                    </p:animClr>
                                    <p:animClr clrSpc="rgb" dir="cw">
                                      <p:cBhvr>
                                        <p:cTn id="7" dur="500" fill="hold"/>
                                        <p:tgtEl>
                                          <p:spTgt spid="2">
                                            <p:graphicEl>
                                              <a:dgm id="{026B9D3F-F16A-43CB-82E5-5B84605706BC}"/>
                                            </p:graphicEl>
                                          </p:spTgt>
                                        </p:tgtEl>
                                        <p:attrNameLst>
                                          <p:attrName>fillcolor</p:attrName>
                                        </p:attrNameLst>
                                      </p:cBhvr>
                                      <p:to>
                                        <a:schemeClr val="accent2"/>
                                      </p:to>
                                    </p:animClr>
                                    <p:set>
                                      <p:cBhvr>
                                        <p:cTn id="8" dur="500" fill="hold"/>
                                        <p:tgtEl>
                                          <p:spTgt spid="2">
                                            <p:graphicEl>
                                              <a:dgm id="{026B9D3F-F16A-43CB-82E5-5B84605706BC}"/>
                                            </p:graphicEl>
                                          </p:spTgt>
                                        </p:tgtEl>
                                        <p:attrNameLst>
                                          <p:attrName>fill.type</p:attrName>
                                        </p:attrNameLst>
                                      </p:cBhvr>
                                      <p:to>
                                        <p:strVal val="solid"/>
                                      </p:to>
                                    </p:set>
                                    <p:set>
                                      <p:cBhvr>
                                        <p:cTn id="9" dur="500" fill="hold"/>
                                        <p:tgtEl>
                                          <p:spTgt spid="2">
                                            <p:graphicEl>
                                              <a:dgm id="{026B9D3F-F16A-43CB-82E5-5B84605706B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FDD8780-70FF-4D77-922F-F80B4BB90149}"/>
              </a:ext>
            </a:extLst>
          </p:cNvPr>
          <p:cNvGraphicFramePr>
            <a:graphicFrameLocks noGrp="1"/>
          </p:cNvGraphicFramePr>
          <p:nvPr>
            <p:ph idx="1"/>
          </p:nvPr>
        </p:nvGraphicFramePr>
        <p:xfrm>
          <a:off x="280034" y="1223010"/>
          <a:ext cx="8583932" cy="4994910"/>
        </p:xfrm>
        <a:graphic>
          <a:graphicData uri="http://schemas.openxmlformats.org/drawingml/2006/table">
            <a:tbl>
              <a:tblPr firstRow="1" bandRow="1">
                <a:tableStyleId>{5C22544A-7EE6-4342-B048-85BDC9FD1C3A}</a:tableStyleId>
              </a:tblPr>
              <a:tblGrid>
                <a:gridCol w="2145983">
                  <a:extLst>
                    <a:ext uri="{9D8B030D-6E8A-4147-A177-3AD203B41FA5}">
                      <a16:colId xmlns:a16="http://schemas.microsoft.com/office/drawing/2014/main" val="1122341491"/>
                    </a:ext>
                  </a:extLst>
                </a:gridCol>
                <a:gridCol w="2145983">
                  <a:extLst>
                    <a:ext uri="{9D8B030D-6E8A-4147-A177-3AD203B41FA5}">
                      <a16:colId xmlns:a16="http://schemas.microsoft.com/office/drawing/2014/main" val="2363312607"/>
                    </a:ext>
                  </a:extLst>
                </a:gridCol>
                <a:gridCol w="2145983">
                  <a:extLst>
                    <a:ext uri="{9D8B030D-6E8A-4147-A177-3AD203B41FA5}">
                      <a16:colId xmlns:a16="http://schemas.microsoft.com/office/drawing/2014/main" val="3698329680"/>
                    </a:ext>
                  </a:extLst>
                </a:gridCol>
                <a:gridCol w="2145983">
                  <a:extLst>
                    <a:ext uri="{9D8B030D-6E8A-4147-A177-3AD203B41FA5}">
                      <a16:colId xmlns:a16="http://schemas.microsoft.com/office/drawing/2014/main" val="1214210538"/>
                    </a:ext>
                  </a:extLst>
                </a:gridCol>
              </a:tblGrid>
              <a:tr h="511450">
                <a:tc>
                  <a:txBody>
                    <a:bodyPr/>
                    <a:lstStyle/>
                    <a:p>
                      <a:pPr algn="ctr"/>
                      <a:r>
                        <a:rPr lang="en-US" sz="2400"/>
                        <a:t>MCL</a:t>
                      </a:r>
                    </a:p>
                  </a:txBody>
                  <a:tcPr/>
                </a:tc>
                <a:tc>
                  <a:txBody>
                    <a:bodyPr/>
                    <a:lstStyle/>
                    <a:p>
                      <a:pPr algn="ctr"/>
                      <a:r>
                        <a:rPr lang="en-US" sz="2400"/>
                        <a:t>TRT</a:t>
                      </a:r>
                    </a:p>
                  </a:txBody>
                  <a:tcPr/>
                </a:tc>
                <a:tc>
                  <a:txBody>
                    <a:bodyPr/>
                    <a:lstStyle/>
                    <a:p>
                      <a:pPr algn="ctr"/>
                      <a:r>
                        <a:rPr lang="en-US" sz="2400"/>
                        <a:t>RA</a:t>
                      </a:r>
                    </a:p>
                  </a:txBody>
                  <a:tcPr/>
                </a:tc>
                <a:tc>
                  <a:txBody>
                    <a:bodyPr/>
                    <a:lstStyle/>
                    <a:p>
                      <a:pPr algn="ctr"/>
                      <a:r>
                        <a:rPr lang="en-US" sz="2400"/>
                        <a:t>Principal</a:t>
                      </a:r>
                    </a:p>
                  </a:txBody>
                  <a:tcPr/>
                </a:tc>
                <a:extLst>
                  <a:ext uri="{0D108BD9-81ED-4DB2-BD59-A6C34878D82A}">
                    <a16:rowId xmlns:a16="http://schemas.microsoft.com/office/drawing/2014/main" val="1310758676"/>
                  </a:ext>
                </a:extLst>
              </a:tr>
              <a:tr h="1466156">
                <a:tc>
                  <a:txBody>
                    <a:bodyPr/>
                    <a:lstStyle/>
                    <a:p>
                      <a:r>
                        <a:rPr lang="en-US" sz="2000" b="0">
                          <a:latin typeface="+mn-lt"/>
                        </a:rPr>
                        <a:t>Coaching 2.0</a:t>
                      </a:r>
                    </a:p>
                  </a:txBody>
                  <a:tcPr/>
                </a:tc>
                <a:tc>
                  <a:txBody>
                    <a:bodyPr/>
                    <a:lstStyle/>
                    <a:p>
                      <a:r>
                        <a:rPr lang="en-US" sz="2000" b="0">
                          <a:latin typeface="+mn-lt"/>
                        </a:rPr>
                        <a:t>Continuing to Strengthen Working Relationships</a:t>
                      </a:r>
                    </a:p>
                  </a:txBody>
                  <a:tcPr/>
                </a:tc>
                <a:tc>
                  <a:txBody>
                    <a:bodyPr/>
                    <a:lstStyle/>
                    <a:p>
                      <a:r>
                        <a:rPr lang="en-US" sz="2000" b="0">
                          <a:latin typeface="+mn-lt"/>
                        </a:rPr>
                        <a:t>Continuing to Strengthen Working Relationships</a:t>
                      </a:r>
                    </a:p>
                  </a:txBody>
                  <a:tcPr/>
                </a:tc>
                <a:tc>
                  <a:txBody>
                    <a:bodyPr/>
                    <a:lstStyle/>
                    <a:p>
                      <a:r>
                        <a:rPr lang="en-US" sz="2000" b="0">
                          <a:latin typeface="+mn-lt"/>
                        </a:rPr>
                        <a:t>Monitoring OC Implementation</a:t>
                      </a:r>
                    </a:p>
                  </a:txBody>
                  <a:tcPr/>
                </a:tc>
                <a:extLst>
                  <a:ext uri="{0D108BD9-81ED-4DB2-BD59-A6C34878D82A}">
                    <a16:rowId xmlns:a16="http://schemas.microsoft.com/office/drawing/2014/main" val="231461774"/>
                  </a:ext>
                </a:extLst>
              </a:tr>
              <a:tr h="1125190">
                <a:tc>
                  <a:txBody>
                    <a:bodyPr/>
                    <a:lstStyle/>
                    <a:p>
                      <a:r>
                        <a:rPr lang="en-US" sz="2000" b="0">
                          <a:latin typeface="+mn-lt"/>
                        </a:rPr>
                        <a:t>Leading Difficult Conversations</a:t>
                      </a:r>
                    </a:p>
                  </a:txBody>
                  <a:tcPr/>
                </a:tc>
                <a:tc>
                  <a:txBody>
                    <a:bodyPr/>
                    <a:lstStyle/>
                    <a:p>
                      <a:r>
                        <a:rPr lang="en-US" sz="2000" b="0">
                          <a:latin typeface="+mn-lt"/>
                        </a:rPr>
                        <a:t>Difficult Conversations 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mn-lt"/>
                          <a:ea typeface="+mn-ea"/>
                          <a:cs typeface="+mn-cs"/>
                        </a:rPr>
                        <a:t>Successful Classroom Management 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mn-lt"/>
                          <a:ea typeface="+mn-ea"/>
                          <a:cs typeface="+mn-cs"/>
                        </a:rPr>
                        <a:t>Supporting MCLs Effectively</a:t>
                      </a:r>
                    </a:p>
                  </a:txBody>
                  <a:tcPr/>
                </a:tc>
                <a:extLst>
                  <a:ext uri="{0D108BD9-81ED-4DB2-BD59-A6C34878D82A}">
                    <a16:rowId xmlns:a16="http://schemas.microsoft.com/office/drawing/2014/main" val="2799213296"/>
                  </a:ext>
                </a:extLst>
              </a:tr>
              <a:tr h="1125190">
                <a:tc>
                  <a:txBody>
                    <a:bodyPr/>
                    <a:lstStyle/>
                    <a:p>
                      <a:r>
                        <a:rPr lang="en-US" sz="2000" b="0">
                          <a:latin typeface="+mn-lt"/>
                        </a:rPr>
                        <a:t>Midyear Review</a:t>
                      </a:r>
                    </a:p>
                  </a:txBody>
                  <a:tcPr/>
                </a:tc>
                <a:tc>
                  <a:txBody>
                    <a:bodyPr/>
                    <a:lstStyle/>
                    <a:p>
                      <a:r>
                        <a:rPr lang="en-US" sz="2000" b="0">
                          <a:latin typeface="+mn-lt"/>
                        </a:rPr>
                        <a:t>Midyear Review</a:t>
                      </a:r>
                    </a:p>
                  </a:txBody>
                  <a:tcPr/>
                </a:tc>
                <a:tc>
                  <a:txBody>
                    <a:bodyPr/>
                    <a:lstStyle/>
                    <a:p>
                      <a:r>
                        <a:rPr lang="en-US" sz="2000" b="0">
                          <a:latin typeface="+mn-lt"/>
                        </a:rPr>
                        <a:t>Increasing Student Participation and Thinking</a:t>
                      </a:r>
                    </a:p>
                  </a:txBody>
                  <a:tcPr/>
                </a:tc>
                <a:tc>
                  <a:txBody>
                    <a:bodyPr/>
                    <a:lstStyle/>
                    <a:p>
                      <a:r>
                        <a:rPr lang="en-US" sz="2000" b="0">
                          <a:latin typeface="+mn-lt"/>
                        </a:rPr>
                        <a:t>Selection and Hiring</a:t>
                      </a:r>
                    </a:p>
                  </a:txBody>
                  <a:tcPr/>
                </a:tc>
                <a:extLst>
                  <a:ext uri="{0D108BD9-81ED-4DB2-BD59-A6C34878D82A}">
                    <a16:rowId xmlns:a16="http://schemas.microsoft.com/office/drawing/2014/main" val="2996708014"/>
                  </a:ext>
                </a:extLst>
              </a:tr>
              <a:tr h="766924">
                <a:tc>
                  <a:txBody>
                    <a:bodyPr/>
                    <a:lstStyle/>
                    <a:p>
                      <a:r>
                        <a:rPr lang="en-US" sz="2000" b="0">
                          <a:latin typeface="+mn-lt"/>
                        </a:rPr>
                        <a:t>Year in Review</a:t>
                      </a:r>
                    </a:p>
                  </a:txBody>
                  <a:tcPr/>
                </a:tc>
                <a:tc>
                  <a:txBody>
                    <a:bodyPr/>
                    <a:lstStyle/>
                    <a:p>
                      <a:r>
                        <a:rPr lang="en-US" sz="2000" b="0">
                          <a:latin typeface="+mn-lt"/>
                        </a:rPr>
                        <a:t>Year in Review</a:t>
                      </a:r>
                    </a:p>
                  </a:txBody>
                  <a:tcPr/>
                </a:tc>
                <a:tc>
                  <a:txBody>
                    <a:bodyPr/>
                    <a:lstStyle/>
                    <a:p>
                      <a:r>
                        <a:rPr lang="en-US" sz="2000" b="0">
                          <a:latin typeface="+mn-lt"/>
                        </a:rPr>
                        <a:t>Year in Review</a:t>
                      </a:r>
                    </a:p>
                  </a:txBody>
                  <a:tcPr/>
                </a:tc>
                <a:tc>
                  <a:txBody>
                    <a:bodyPr/>
                    <a:lstStyle/>
                    <a:p>
                      <a:r>
                        <a:rPr lang="en-US" sz="2000" b="0">
                          <a:latin typeface="+mn-lt"/>
                        </a:rPr>
                        <a:t>Year in Review</a:t>
                      </a:r>
                    </a:p>
                  </a:txBody>
                  <a:tcPr/>
                </a:tc>
                <a:extLst>
                  <a:ext uri="{0D108BD9-81ED-4DB2-BD59-A6C34878D82A}">
                    <a16:rowId xmlns:a16="http://schemas.microsoft.com/office/drawing/2014/main" val="575917251"/>
                  </a:ext>
                </a:extLst>
              </a:tr>
            </a:tbl>
          </a:graphicData>
        </a:graphic>
      </p:graphicFrame>
      <p:sp>
        <p:nvSpPr>
          <p:cNvPr id="3" name="Text Placeholder 2">
            <a:extLst>
              <a:ext uri="{FF2B5EF4-FFF2-40B4-BE49-F238E27FC236}">
                <a16:creationId xmlns:a16="http://schemas.microsoft.com/office/drawing/2014/main" id="{004A826B-9601-4C15-A584-2E940C06E9E6}"/>
              </a:ext>
            </a:extLst>
          </p:cNvPr>
          <p:cNvSpPr>
            <a:spLocks noGrp="1"/>
          </p:cNvSpPr>
          <p:nvPr>
            <p:ph type="body" sz="quarter" idx="17"/>
          </p:nvPr>
        </p:nvSpPr>
        <p:spPr/>
        <p:txBody>
          <a:bodyPr/>
          <a:lstStyle/>
          <a:p>
            <a:r>
              <a:rPr lang="en-US"/>
              <a:t>Year 1 Professional Development</a:t>
            </a:r>
          </a:p>
        </p:txBody>
      </p:sp>
    </p:spTree>
    <p:extLst>
      <p:ext uri="{BB962C8B-B14F-4D97-AF65-F5344CB8AC3E}">
        <p14:creationId xmlns:p14="http://schemas.microsoft.com/office/powerpoint/2010/main" val="1746481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94EFA-2B00-42F1-8028-484D4266CC97}"/>
              </a:ext>
            </a:extLst>
          </p:cNvPr>
          <p:cNvSpPr>
            <a:spLocks noGrp="1"/>
          </p:cNvSpPr>
          <p:nvPr>
            <p:ph type="body" sz="quarter" idx="17"/>
          </p:nvPr>
        </p:nvSpPr>
        <p:spPr/>
        <p:txBody>
          <a:bodyPr/>
          <a:lstStyle/>
          <a:p>
            <a:r>
              <a:rPr lang="en-US"/>
              <a:t>Action Steps</a:t>
            </a:r>
          </a:p>
        </p:txBody>
      </p:sp>
      <p:sp>
        <p:nvSpPr>
          <p:cNvPr id="3" name="TextBox 2">
            <a:extLst>
              <a:ext uri="{FF2B5EF4-FFF2-40B4-BE49-F238E27FC236}">
                <a16:creationId xmlns:a16="http://schemas.microsoft.com/office/drawing/2014/main" id="{12C087D3-F3C0-406D-B309-F69E059F4BDA}"/>
              </a:ext>
            </a:extLst>
          </p:cNvPr>
          <p:cNvSpPr txBox="1"/>
          <p:nvPr/>
        </p:nvSpPr>
        <p:spPr>
          <a:xfrm>
            <a:off x="0" y="1384037"/>
            <a:ext cx="914399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Write down and share a few next steps you commit to incorporating into your work based on your takeaways from this session. </a:t>
            </a:r>
          </a:p>
        </p:txBody>
      </p:sp>
      <p:graphicFrame>
        <p:nvGraphicFramePr>
          <p:cNvPr id="4" name="Table 3">
            <a:extLst>
              <a:ext uri="{FF2B5EF4-FFF2-40B4-BE49-F238E27FC236}">
                <a16:creationId xmlns:a16="http://schemas.microsoft.com/office/drawing/2014/main" id="{119F92A2-3934-4B45-A8C9-F5D934778C93}"/>
              </a:ext>
            </a:extLst>
          </p:cNvPr>
          <p:cNvGraphicFramePr>
            <a:graphicFrameLocks noGrp="1"/>
          </p:cNvGraphicFramePr>
          <p:nvPr/>
        </p:nvGraphicFramePr>
        <p:xfrm>
          <a:off x="292529" y="2507243"/>
          <a:ext cx="8558940" cy="2108200"/>
        </p:xfrm>
        <a:graphic>
          <a:graphicData uri="http://schemas.openxmlformats.org/drawingml/2006/table">
            <a:tbl>
              <a:tblPr firstRow="1" bandRow="1">
                <a:tableStyleId>{E8B1032C-EA38-4F05-BA0D-38AFFFC7BED3}</a:tableStyleId>
              </a:tblPr>
              <a:tblGrid>
                <a:gridCol w="4072994">
                  <a:extLst>
                    <a:ext uri="{9D8B030D-6E8A-4147-A177-3AD203B41FA5}">
                      <a16:colId xmlns:a16="http://schemas.microsoft.com/office/drawing/2014/main" val="3545434814"/>
                    </a:ext>
                  </a:extLst>
                </a:gridCol>
                <a:gridCol w="1016856">
                  <a:extLst>
                    <a:ext uri="{9D8B030D-6E8A-4147-A177-3AD203B41FA5}">
                      <a16:colId xmlns:a16="http://schemas.microsoft.com/office/drawing/2014/main" val="1866005319"/>
                    </a:ext>
                  </a:extLst>
                </a:gridCol>
                <a:gridCol w="1119674">
                  <a:extLst>
                    <a:ext uri="{9D8B030D-6E8A-4147-A177-3AD203B41FA5}">
                      <a16:colId xmlns:a16="http://schemas.microsoft.com/office/drawing/2014/main" val="444125650"/>
                    </a:ext>
                  </a:extLst>
                </a:gridCol>
                <a:gridCol w="2349416">
                  <a:extLst>
                    <a:ext uri="{9D8B030D-6E8A-4147-A177-3AD203B41FA5}">
                      <a16:colId xmlns:a16="http://schemas.microsoft.com/office/drawing/2014/main" val="1962090580"/>
                    </a:ext>
                  </a:extLst>
                </a:gridCol>
              </a:tblGrid>
              <a:tr h="370840">
                <a:tc>
                  <a:txBody>
                    <a:bodyPr/>
                    <a:lstStyle/>
                    <a:p>
                      <a:r>
                        <a:rPr lang="en-US" sz="1600"/>
                        <a:t>Next Steps</a:t>
                      </a:r>
                    </a:p>
                  </a:txBody>
                  <a:tcPr/>
                </a:tc>
                <a:tc>
                  <a:txBody>
                    <a:bodyPr/>
                    <a:lstStyle/>
                    <a:p>
                      <a:r>
                        <a:rPr lang="en-US" sz="1600"/>
                        <a:t>By Whom</a:t>
                      </a:r>
                    </a:p>
                  </a:txBody>
                  <a:tcPr/>
                </a:tc>
                <a:tc>
                  <a:txBody>
                    <a:bodyPr/>
                    <a:lstStyle/>
                    <a:p>
                      <a:r>
                        <a:rPr lang="en-US" sz="1600"/>
                        <a:t>By When</a:t>
                      </a:r>
                    </a:p>
                  </a:txBody>
                  <a:tcPr/>
                </a:tc>
                <a:tc>
                  <a:txBody>
                    <a:bodyPr/>
                    <a:lstStyle/>
                    <a:p>
                      <a:r>
                        <a:rPr lang="en-US" sz="1600"/>
                        <a:t>Notes/Resources</a:t>
                      </a:r>
                    </a:p>
                  </a:txBody>
                  <a:tcPr/>
                </a:tc>
                <a:extLst>
                  <a:ext uri="{0D108BD9-81ED-4DB2-BD59-A6C34878D82A}">
                    <a16:rowId xmlns:a16="http://schemas.microsoft.com/office/drawing/2014/main" val="4146966587"/>
                  </a:ext>
                </a:extLst>
              </a:tr>
              <a:tr h="370840">
                <a:tc>
                  <a:txBody>
                    <a:bodyPr/>
                    <a:lstStyle/>
                    <a:p>
                      <a:r>
                        <a:rPr lang="en-US" sz="1600"/>
                        <a:t>Schedule support visit</a:t>
                      </a:r>
                    </a:p>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333157236"/>
                  </a:ext>
                </a:extLst>
              </a:tr>
              <a:tr h="370840">
                <a:tc>
                  <a:txBody>
                    <a:bodyPr/>
                    <a:lstStyle/>
                    <a:p>
                      <a:endParaRPr lang="en-US" sz="1600"/>
                    </a:p>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59812022"/>
                  </a:ext>
                </a:extLst>
              </a:tr>
              <a:tr h="370840">
                <a:tc>
                  <a:txBody>
                    <a:bodyPr/>
                    <a:lstStyle/>
                    <a:p>
                      <a:endParaRPr lang="en-US" sz="1600"/>
                    </a:p>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991942731"/>
                  </a:ext>
                </a:extLst>
              </a:tr>
            </a:tbl>
          </a:graphicData>
        </a:graphic>
      </p:graphicFrame>
    </p:spTree>
    <p:extLst>
      <p:ext uri="{BB962C8B-B14F-4D97-AF65-F5344CB8AC3E}">
        <p14:creationId xmlns:p14="http://schemas.microsoft.com/office/powerpoint/2010/main" val="207333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366A1-DC7E-4907-83F9-10BF39EDE9A1}"/>
              </a:ext>
            </a:extLst>
          </p:cNvPr>
          <p:cNvSpPr>
            <a:spLocks noGrp="1"/>
          </p:cNvSpPr>
          <p:nvPr>
            <p:ph type="body" sz="quarter" idx="17"/>
          </p:nvPr>
        </p:nvSpPr>
        <p:spPr>
          <a:xfrm>
            <a:off x="0" y="369895"/>
            <a:ext cx="9144000" cy="769440"/>
          </a:xfrm>
        </p:spPr>
        <p:txBody>
          <a:bodyPr/>
          <a:lstStyle/>
          <a:p>
            <a:r>
              <a:rPr lang="en-US"/>
              <a:t>Follow Us!</a:t>
            </a:r>
          </a:p>
        </p:txBody>
      </p:sp>
      <p:sp>
        <p:nvSpPr>
          <p:cNvPr id="9" name="TextBox 8">
            <a:extLst>
              <a:ext uri="{FF2B5EF4-FFF2-40B4-BE49-F238E27FC236}">
                <a16:creationId xmlns:a16="http://schemas.microsoft.com/office/drawing/2014/main" id="{E246A8B6-FCC6-4EC8-BFF2-E8F8BF046D3B}"/>
              </a:ext>
            </a:extLst>
          </p:cNvPr>
          <p:cNvSpPr txBox="1"/>
          <p:nvPr/>
        </p:nvSpPr>
        <p:spPr>
          <a:xfrm>
            <a:off x="5293717" y="2454970"/>
            <a:ext cx="1476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C071B32-D72D-4957-902F-E233A58AEFBB}"/>
              </a:ext>
            </a:extLst>
          </p:cNvPr>
          <p:cNvSpPr txBox="1"/>
          <p:nvPr/>
        </p:nvSpPr>
        <p:spPr>
          <a:xfrm>
            <a:off x="5293717" y="3083266"/>
            <a:ext cx="3469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OpportunityCulture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6D19B0-6E26-4C91-AE97-80B66A5B1FD0}"/>
              </a:ext>
            </a:extLst>
          </p:cNvPr>
          <p:cNvSpPr txBox="1"/>
          <p:nvPr/>
        </p:nvSpPr>
        <p:spPr>
          <a:xfrm>
            <a:off x="1106395" y="2466846"/>
            <a:ext cx="1606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EAD6A7C-A47A-4BFF-B81F-DECCE4A30096}"/>
              </a:ext>
            </a:extLst>
          </p:cNvPr>
          <p:cNvSpPr txBox="1"/>
          <p:nvPr/>
        </p:nvSpPr>
        <p:spPr>
          <a:xfrm>
            <a:off x="1106395" y="3104771"/>
            <a:ext cx="2842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6D7B9C8-9D2F-4443-9D4A-D318388BDD2F}"/>
              </a:ext>
            </a:extLst>
          </p:cNvPr>
          <p:cNvSpPr txBox="1"/>
          <p:nvPr/>
        </p:nvSpPr>
        <p:spPr>
          <a:xfrm>
            <a:off x="1106395" y="3839259"/>
            <a:ext cx="5219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LinkedIn.com/company/public-impact---chapel-hill-</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nc</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1F8DF38-D30F-46B4-89AB-54E6975F89FE}"/>
              </a:ext>
            </a:extLst>
          </p:cNvPr>
          <p:cNvSpPr txBox="1"/>
          <p:nvPr/>
        </p:nvSpPr>
        <p:spPr>
          <a:xfrm>
            <a:off x="0" y="4588694"/>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Subscribe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to the quarterly Opportunity Culture newsletters, with content by and for Opportunity Culture educators, and sign up to get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Remind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messages for them:</a:t>
            </a:r>
          </a:p>
        </p:txBody>
      </p:sp>
      <p:pic>
        <p:nvPicPr>
          <p:cNvPr id="19" name="Picture 18">
            <a:extLst>
              <a:ext uri="{FF2B5EF4-FFF2-40B4-BE49-F238E27FC236}">
                <a16:creationId xmlns:a16="http://schemas.microsoft.com/office/drawing/2014/main" id="{F1DFF6F0-F212-4159-AC1D-223E7920B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81" y="5553828"/>
            <a:ext cx="492211" cy="395999"/>
          </a:xfrm>
          <a:prstGeom prst="rect">
            <a:avLst/>
          </a:prstGeom>
        </p:spPr>
      </p:pic>
      <p:sp>
        <p:nvSpPr>
          <p:cNvPr id="20" name="TextBox 19">
            <a:extLst>
              <a:ext uri="{FF2B5EF4-FFF2-40B4-BE49-F238E27FC236}">
                <a16:creationId xmlns:a16="http://schemas.microsoft.com/office/drawing/2014/main" id="{00613AA8-7E62-4EC6-87DE-27F6A41500EF}"/>
              </a:ext>
            </a:extLst>
          </p:cNvPr>
          <p:cNvSpPr txBox="1"/>
          <p:nvPr/>
        </p:nvSpPr>
        <p:spPr>
          <a:xfrm>
            <a:off x="5413298" y="5528280"/>
            <a:ext cx="25091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Remind.com/join/</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ocnew</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1D33BB-F451-4A6B-B9EB-E1989CE9B727}"/>
              </a:ext>
            </a:extLst>
          </p:cNvPr>
          <p:cNvSpPr txBox="1"/>
          <p:nvPr/>
        </p:nvSpPr>
        <p:spPr>
          <a:xfrm>
            <a:off x="664974" y="1378803"/>
            <a:ext cx="76332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Keep up to date on Opportunity Culture with</a:t>
            </a:r>
            <a:b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resources and research from Public Impact by following:</a:t>
            </a:r>
          </a:p>
        </p:txBody>
      </p:sp>
      <p:pic>
        <p:nvPicPr>
          <p:cNvPr id="1026" name="Picture 2" descr="https://en.facebookbrand.com/wp-content/uploads/2019/04/f_logo_RGB-Hex-Blue_512.png">
            <a:extLst>
              <a:ext uri="{FF2B5EF4-FFF2-40B4-BE49-F238E27FC236}">
                <a16:creationId xmlns:a16="http://schemas.microsoft.com/office/drawing/2014/main" id="{63373344-9357-4448-BAE4-B41DC0534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84" y="3045296"/>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facebookbrand.com/wp-content/uploads/2019/04/f_logo_RGB-Hex-Blue_512.png">
            <a:extLst>
              <a:ext uri="{FF2B5EF4-FFF2-40B4-BE49-F238E27FC236}">
                <a16:creationId xmlns:a16="http://schemas.microsoft.com/office/drawing/2014/main" id="{6B156E84-8622-419A-99A6-35C79EB31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506" y="3043331"/>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4D4808-3AEB-403C-B323-A6283591B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83" y="2391802"/>
            <a:ext cx="492212" cy="492212"/>
          </a:xfrm>
          <a:prstGeom prst="rect">
            <a:avLst/>
          </a:prstGeom>
        </p:spPr>
      </p:pic>
      <p:pic>
        <p:nvPicPr>
          <p:cNvPr id="23" name="Picture 22">
            <a:extLst>
              <a:ext uri="{FF2B5EF4-FFF2-40B4-BE49-F238E27FC236}">
                <a16:creationId xmlns:a16="http://schemas.microsoft.com/office/drawing/2014/main" id="{B7C584C7-ACCF-499E-AC37-5AB3E2104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505" y="2391802"/>
            <a:ext cx="492212" cy="492212"/>
          </a:xfrm>
          <a:prstGeom prst="rect">
            <a:avLst/>
          </a:prstGeom>
        </p:spPr>
      </p:pic>
      <p:pic>
        <p:nvPicPr>
          <p:cNvPr id="6" name="Picture 5">
            <a:extLst>
              <a:ext uri="{FF2B5EF4-FFF2-40B4-BE49-F238E27FC236}">
                <a16:creationId xmlns:a16="http://schemas.microsoft.com/office/drawing/2014/main" id="{7A80C841-C226-4AA7-8A8A-242318238E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892" y="3787722"/>
            <a:ext cx="578804" cy="492211"/>
          </a:xfrm>
          <a:prstGeom prst="rect">
            <a:avLst/>
          </a:prstGeom>
        </p:spPr>
      </p:pic>
      <p:sp>
        <p:nvSpPr>
          <p:cNvPr id="18" name="TextBox 17">
            <a:extLst>
              <a:ext uri="{FF2B5EF4-FFF2-40B4-BE49-F238E27FC236}">
                <a16:creationId xmlns:a16="http://schemas.microsoft.com/office/drawing/2014/main" id="{D0AC4FFA-623F-4978-9D9E-CF61219570D0}"/>
              </a:ext>
            </a:extLst>
          </p:cNvPr>
          <p:cNvSpPr txBox="1"/>
          <p:nvPr/>
        </p:nvSpPr>
        <p:spPr>
          <a:xfrm>
            <a:off x="1170828" y="5545423"/>
            <a:ext cx="35808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OpportunityCulture.org/mailing-list/</a:t>
            </a:r>
          </a:p>
        </p:txBody>
      </p:sp>
      <p:pic>
        <p:nvPicPr>
          <p:cNvPr id="24" name="Graphic 23" descr="Open envelope">
            <a:extLst>
              <a:ext uri="{FF2B5EF4-FFF2-40B4-BE49-F238E27FC236}">
                <a16:creationId xmlns:a16="http://schemas.microsoft.com/office/drawing/2014/main" id="{6BFB83D1-BE0F-4FB8-B209-2DAC308E8A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11" y="5442810"/>
            <a:ext cx="492211" cy="492211"/>
          </a:xfrm>
          <a:prstGeom prst="rect">
            <a:avLst/>
          </a:prstGeom>
        </p:spPr>
      </p:pic>
    </p:spTree>
    <p:extLst>
      <p:ext uri="{BB962C8B-B14F-4D97-AF65-F5344CB8AC3E}">
        <p14:creationId xmlns:p14="http://schemas.microsoft.com/office/powerpoint/2010/main" val="374626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297CE-C486-40AA-BB6A-227A6EF75074}"/>
              </a:ext>
            </a:extLst>
          </p:cNvPr>
          <p:cNvSpPr>
            <a:spLocks noGrp="1"/>
          </p:cNvSpPr>
          <p:nvPr>
            <p:ph type="body" sz="quarter" idx="19"/>
          </p:nvPr>
        </p:nvSpPr>
        <p:spPr/>
        <p:txBody>
          <a:bodyPr/>
          <a:lstStyle/>
          <a:p>
            <a:r>
              <a:rPr lang="en-US"/>
              <a:t>Review characteristics of strong Opportunity Culture design and implementation </a:t>
            </a:r>
          </a:p>
          <a:p>
            <a:r>
              <a:rPr lang="en-US"/>
              <a:t>Anticipate and plan for common implementation challenges</a:t>
            </a:r>
          </a:p>
          <a:p>
            <a:r>
              <a:rPr lang="en-US"/>
              <a:t>Learn how support visits, data collection, redesign session, and professional development support Opportunity Culture implementation</a:t>
            </a:r>
          </a:p>
        </p:txBody>
      </p:sp>
    </p:spTree>
    <p:extLst>
      <p:ext uri="{BB962C8B-B14F-4D97-AF65-F5344CB8AC3E}">
        <p14:creationId xmlns:p14="http://schemas.microsoft.com/office/powerpoint/2010/main" val="170248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58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45FB560B-B034-4780-B882-532A191E6103}"/>
              </a:ext>
            </a:extLst>
          </p:cNvPr>
          <p:cNvCxnSpPr>
            <a:cxnSpLocks/>
          </p:cNvCxnSpPr>
          <p:nvPr/>
        </p:nvCxnSpPr>
        <p:spPr>
          <a:xfrm>
            <a:off x="1477733" y="3831571"/>
            <a:ext cx="0" cy="2996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E44B0143-B676-41A0-B602-29DF7E979ECE}"/>
              </a:ext>
            </a:extLst>
          </p:cNvPr>
          <p:cNvSpPr>
            <a:spLocks noGrp="1"/>
          </p:cNvSpPr>
          <p:nvPr>
            <p:ph type="body" sz="quarter" idx="17"/>
          </p:nvPr>
        </p:nvSpPr>
        <p:spPr/>
        <p:txBody>
          <a:bodyPr/>
          <a:lstStyle/>
          <a:p>
            <a:r>
              <a:rPr lang="en-US"/>
              <a:t>Strong Gains for MCL Teams</a:t>
            </a:r>
          </a:p>
        </p:txBody>
      </p:sp>
      <p:sp>
        <p:nvSpPr>
          <p:cNvPr id="10" name="TextBox 9">
            <a:extLst>
              <a:ext uri="{FF2B5EF4-FFF2-40B4-BE49-F238E27FC236}">
                <a16:creationId xmlns:a16="http://schemas.microsoft.com/office/drawing/2014/main" id="{FAAEB733-AC78-4095-8441-BCBC643FD273}"/>
              </a:ext>
            </a:extLst>
          </p:cNvPr>
          <p:cNvSpPr txBox="1"/>
          <p:nvPr/>
        </p:nvSpPr>
        <p:spPr>
          <a:xfrm>
            <a:off x="0" y="1224135"/>
            <a:ext cx="9144000" cy="830997"/>
          </a:xfrm>
          <a:prstGeom prst="rect">
            <a:avLst/>
          </a:prstGeom>
          <a:noFill/>
        </p:spPr>
        <p:txBody>
          <a:bodyPr wrap="square" rtlCol="0">
            <a:spAutoFit/>
          </a:bodyPr>
          <a:lstStyle/>
          <a:p>
            <a:pPr algn="ctr"/>
            <a:r>
              <a:rPr lang="en-US" sz="2400" b="1"/>
              <a:t>Teachers on MCL teams produced gains </a:t>
            </a:r>
          </a:p>
          <a:p>
            <a:pPr algn="ctr"/>
            <a:r>
              <a:rPr lang="en-US" sz="2400" b="1">
                <a:solidFill>
                  <a:schemeClr val="accent2"/>
                </a:solidFill>
                <a:latin typeface="Calibri" panose="020F0502020204030204" pitchFamily="34" charset="0"/>
              </a:rPr>
              <a:t>equal to top-quartile teachers in math, nearly that in reading.</a:t>
            </a:r>
          </a:p>
        </p:txBody>
      </p:sp>
      <p:cxnSp>
        <p:nvCxnSpPr>
          <p:cNvPr id="12" name="Straight Connector 11">
            <a:extLst>
              <a:ext uri="{FF2B5EF4-FFF2-40B4-BE49-F238E27FC236}">
                <a16:creationId xmlns:a16="http://schemas.microsoft.com/office/drawing/2014/main" id="{F1FB94F4-3A32-4392-BA66-59BC4E51ED2C}"/>
              </a:ext>
            </a:extLst>
          </p:cNvPr>
          <p:cNvCxnSpPr/>
          <p:nvPr/>
        </p:nvCxnSpPr>
        <p:spPr>
          <a:xfrm>
            <a:off x="5795697" y="2277613"/>
            <a:ext cx="0" cy="4234395"/>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15" name="Chart 14">
            <a:extLst>
              <a:ext uri="{FF2B5EF4-FFF2-40B4-BE49-F238E27FC236}">
                <a16:creationId xmlns:a16="http://schemas.microsoft.com/office/drawing/2014/main" id="{0DD4E94D-527B-4BEB-A0BA-49A0A331A890}"/>
              </a:ext>
            </a:extLst>
          </p:cNvPr>
          <p:cNvGraphicFramePr/>
          <p:nvPr/>
        </p:nvGraphicFramePr>
        <p:xfrm>
          <a:off x="77411" y="3027528"/>
          <a:ext cx="5321328" cy="339983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2D649596-ADB1-46B8-8AC2-E5AE97DEF793}"/>
              </a:ext>
            </a:extLst>
          </p:cNvPr>
          <p:cNvSpPr txBox="1"/>
          <p:nvPr/>
        </p:nvSpPr>
        <p:spPr>
          <a:xfrm>
            <a:off x="609859" y="2815908"/>
            <a:ext cx="1825688" cy="1015663"/>
          </a:xfrm>
          <a:prstGeom prst="rect">
            <a:avLst/>
          </a:prstGeom>
          <a:noFill/>
          <a:ln>
            <a:solidFill>
              <a:schemeClr val="tx2"/>
            </a:solidFill>
          </a:ln>
        </p:spPr>
        <p:txBody>
          <a:bodyPr wrap="square" rtlCol="0">
            <a:spAutoFit/>
          </a:bodyPr>
          <a:lstStyle/>
          <a:p>
            <a:pPr algn="ctr"/>
            <a:r>
              <a:rPr lang="en-US" sz="2000" b="1"/>
              <a:t>Team teachers start here on average…</a:t>
            </a:r>
          </a:p>
        </p:txBody>
      </p:sp>
      <p:cxnSp>
        <p:nvCxnSpPr>
          <p:cNvPr id="22" name="Straight Arrow Connector 21">
            <a:extLst>
              <a:ext uri="{FF2B5EF4-FFF2-40B4-BE49-F238E27FC236}">
                <a16:creationId xmlns:a16="http://schemas.microsoft.com/office/drawing/2014/main" id="{3D3E865C-EC6E-471F-A407-014CDDCD535A}"/>
              </a:ext>
            </a:extLst>
          </p:cNvPr>
          <p:cNvCxnSpPr>
            <a:cxnSpLocks/>
          </p:cNvCxnSpPr>
          <p:nvPr/>
        </p:nvCxnSpPr>
        <p:spPr>
          <a:xfrm flipH="1">
            <a:off x="3462059" y="2947228"/>
            <a:ext cx="292744" cy="571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24853FA-6D71-480F-B3FD-20C0616A40DE}"/>
              </a:ext>
            </a:extLst>
          </p:cNvPr>
          <p:cNvCxnSpPr>
            <a:cxnSpLocks/>
          </p:cNvCxnSpPr>
          <p:nvPr/>
        </p:nvCxnSpPr>
        <p:spPr>
          <a:xfrm>
            <a:off x="3754803" y="2947228"/>
            <a:ext cx="396958" cy="285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4">
            <a:extLst>
              <a:ext uri="{FF2B5EF4-FFF2-40B4-BE49-F238E27FC236}">
                <a16:creationId xmlns:a16="http://schemas.microsoft.com/office/drawing/2014/main" id="{E51E3B4E-268A-471E-B580-E84769914ED8}"/>
              </a:ext>
            </a:extLst>
          </p:cNvPr>
          <p:cNvSpPr/>
          <p:nvPr/>
        </p:nvSpPr>
        <p:spPr bwMode="auto">
          <a:xfrm>
            <a:off x="5932308" y="2277613"/>
            <a:ext cx="3205525" cy="3188633"/>
          </a:xfrm>
          <a:prstGeom prst="rect">
            <a:avLst/>
          </a:prstGeom>
          <a:noFill/>
          <a:ln>
            <a:noFill/>
          </a:ln>
        </p:spPr>
        <p:style>
          <a:lnRef idx="0">
            <a:scrgbClr r="0" g="0" b="0"/>
          </a:lnRef>
          <a:fillRef idx="0">
            <a:scrgbClr r="0" g="0" b="0"/>
          </a:fillRef>
          <a:effectRef idx="0">
            <a:scrgbClr r="0" g="0" b="0"/>
          </a:effectRef>
          <a:fontRef idx="minor">
            <a:schemeClr val="dk1"/>
          </a:fontRef>
        </p:style>
        <p:txBody>
          <a:bodyPr lIns="102870" tIns="102870" rIns="102870" bIns="102870" spcCol="1270" anchor="t"/>
          <a:lstStyle/>
          <a:p>
            <a:pPr defTabSz="1200150">
              <a:spcAft>
                <a:spcPct val="35000"/>
              </a:spcAft>
              <a:defRPr/>
            </a:pPr>
            <a:r>
              <a:rPr lang="en-US" sz="2000" b="1">
                <a:solidFill>
                  <a:schemeClr val="accent1"/>
                </a:solidFill>
                <a:latin typeface="Calibri" panose="020F0502020204030204" pitchFamily="34" charset="0"/>
              </a:rPr>
              <a:t>Scope of the Study</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15,000 students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300 teachers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 districts, 2-3 years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74% of schools Title I</a:t>
            </a:r>
          </a:p>
        </p:txBody>
      </p:sp>
      <p:sp>
        <p:nvSpPr>
          <p:cNvPr id="26" name="TextBox 25">
            <a:extLst>
              <a:ext uri="{FF2B5EF4-FFF2-40B4-BE49-F238E27FC236}">
                <a16:creationId xmlns:a16="http://schemas.microsoft.com/office/drawing/2014/main" id="{5CFFB62F-B344-4E12-A657-CBC9468F50EE}"/>
              </a:ext>
            </a:extLst>
          </p:cNvPr>
          <p:cNvSpPr txBox="1"/>
          <p:nvPr/>
        </p:nvSpPr>
        <p:spPr>
          <a:xfrm>
            <a:off x="5932308" y="4727443"/>
            <a:ext cx="2994962" cy="1169551"/>
          </a:xfrm>
          <a:prstGeom prst="rect">
            <a:avLst/>
          </a:prstGeom>
          <a:noFill/>
        </p:spPr>
        <p:txBody>
          <a:bodyPr wrap="square" rtlCol="0">
            <a:spAutoFit/>
          </a:bodyPr>
          <a:lstStyle/>
          <a:p>
            <a:r>
              <a:rPr lang="en-US" sz="1400" err="1"/>
              <a:t>Backes</a:t>
            </a:r>
            <a:r>
              <a:rPr lang="en-US" sz="1400"/>
              <a:t>, B., &amp; Hansen, M. (2018). </a:t>
            </a:r>
            <a:r>
              <a:rPr lang="en-US" sz="1400" i="1"/>
              <a:t>Reaching Further and Learning More?</a:t>
            </a:r>
            <a:r>
              <a:rPr lang="en-US" sz="1400"/>
              <a:t> CALDER Center: Washington, DC. Reading range based on 6 of 7 models with statistically significant gains.</a:t>
            </a:r>
          </a:p>
        </p:txBody>
      </p:sp>
      <p:sp>
        <p:nvSpPr>
          <p:cNvPr id="17" name="TextBox 16">
            <a:extLst>
              <a:ext uri="{FF2B5EF4-FFF2-40B4-BE49-F238E27FC236}">
                <a16:creationId xmlns:a16="http://schemas.microsoft.com/office/drawing/2014/main" id="{070E2C5D-1235-45DE-8664-AE09DFB3FD18}"/>
              </a:ext>
            </a:extLst>
          </p:cNvPr>
          <p:cNvSpPr txBox="1"/>
          <p:nvPr/>
        </p:nvSpPr>
        <p:spPr>
          <a:xfrm>
            <a:off x="2647884" y="2221413"/>
            <a:ext cx="2246088" cy="707886"/>
          </a:xfrm>
          <a:prstGeom prst="rect">
            <a:avLst/>
          </a:prstGeom>
          <a:noFill/>
          <a:ln>
            <a:solidFill>
              <a:schemeClr val="tx2"/>
            </a:solidFill>
          </a:ln>
        </p:spPr>
        <p:txBody>
          <a:bodyPr wrap="square" rtlCol="0">
            <a:spAutoFit/>
          </a:bodyPr>
          <a:lstStyle/>
          <a:p>
            <a:pPr algn="ctr"/>
            <a:r>
              <a:rPr lang="en-US" sz="2000" b="1"/>
              <a:t>…and teach this well on MCL teams</a:t>
            </a:r>
          </a:p>
        </p:txBody>
      </p:sp>
    </p:spTree>
    <p:extLst>
      <p:ext uri="{BB962C8B-B14F-4D97-AF65-F5344CB8AC3E}">
        <p14:creationId xmlns:p14="http://schemas.microsoft.com/office/powerpoint/2010/main" val="165790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9112B9-5DDB-4D1A-9CD1-EADEBB97DEF6}"/>
              </a:ext>
            </a:extLst>
          </p:cNvPr>
          <p:cNvSpPr>
            <a:spLocks noGrp="1"/>
          </p:cNvSpPr>
          <p:nvPr>
            <p:ph idx="1"/>
          </p:nvPr>
        </p:nvSpPr>
        <p:spPr>
          <a:xfrm>
            <a:off x="453118" y="1476055"/>
            <a:ext cx="8237764" cy="3905890"/>
          </a:xfrm>
        </p:spPr>
        <p:txBody>
          <a:bodyPr/>
          <a:lstStyle/>
          <a:p>
            <a:pPr fontAlgn="base"/>
            <a:r>
              <a:rPr lang="en-US" sz="3200"/>
              <a:t>Aim for 80%–100% reach within three years.</a:t>
            </a:r>
          </a:p>
          <a:p>
            <a:pPr fontAlgn="base"/>
            <a:r>
              <a:rPr lang="en-US" sz="3200"/>
              <a:t>Include TRTs on MCL teams so they also have MCL support.</a:t>
            </a:r>
          </a:p>
          <a:p>
            <a:pPr fontAlgn="base"/>
            <a:r>
              <a:rPr lang="en-US" sz="3200"/>
              <a:t>Maintain MCL teams of six or less.</a:t>
            </a:r>
            <a:endParaRPr lang="en-US" sz="4000"/>
          </a:p>
          <a:p>
            <a:pPr fontAlgn="base"/>
            <a:r>
              <a:rPr lang="en-US" sz="3200"/>
              <a:t>Build schedules that provide sufficient planning and collaboration time. </a:t>
            </a:r>
          </a:p>
          <a:p>
            <a:pPr fontAlgn="base"/>
            <a:r>
              <a:rPr lang="en-US" sz="3200"/>
              <a:t>Hire early and be selective.</a:t>
            </a:r>
          </a:p>
          <a:p>
            <a:pPr fontAlgn="base"/>
            <a:r>
              <a:rPr lang="en-US" sz="3200"/>
              <a:t>Give everyone the right data to reflect and improve. </a:t>
            </a:r>
          </a:p>
        </p:txBody>
      </p:sp>
      <p:sp>
        <p:nvSpPr>
          <p:cNvPr id="3" name="Text Placeholder 2">
            <a:extLst>
              <a:ext uri="{FF2B5EF4-FFF2-40B4-BE49-F238E27FC236}">
                <a16:creationId xmlns:a16="http://schemas.microsoft.com/office/drawing/2014/main" id="{19EB5AE9-79F2-4328-BA42-DB71BA03FB76}"/>
              </a:ext>
            </a:extLst>
          </p:cNvPr>
          <p:cNvSpPr>
            <a:spLocks noGrp="1"/>
          </p:cNvSpPr>
          <p:nvPr>
            <p:ph type="body" sz="quarter" idx="17"/>
          </p:nvPr>
        </p:nvSpPr>
        <p:spPr>
          <a:xfrm>
            <a:off x="1" y="369895"/>
            <a:ext cx="9144000" cy="769440"/>
          </a:xfrm>
        </p:spPr>
        <p:txBody>
          <a:bodyPr/>
          <a:lstStyle/>
          <a:p>
            <a:r>
              <a:rPr lang="en-US"/>
              <a:t>Lessons Learned</a:t>
            </a:r>
          </a:p>
        </p:txBody>
      </p:sp>
    </p:spTree>
    <p:extLst>
      <p:ext uri="{BB962C8B-B14F-4D97-AF65-F5344CB8AC3E}">
        <p14:creationId xmlns:p14="http://schemas.microsoft.com/office/powerpoint/2010/main" val="29913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630F4E-51B1-4F7D-89CB-9EA12295201C}"/>
              </a:ext>
            </a:extLst>
          </p:cNvPr>
          <p:cNvSpPr>
            <a:spLocks noGrp="1"/>
          </p:cNvSpPr>
          <p:nvPr>
            <p:ph type="body" sz="quarter" idx="17"/>
          </p:nvPr>
        </p:nvSpPr>
        <p:spPr/>
        <p:txBody>
          <a:bodyPr/>
          <a:lstStyle/>
          <a:p>
            <a:pPr algn="l"/>
            <a:r>
              <a:rPr lang="en-US"/>
              <a:t>    School Implementation Review</a:t>
            </a:r>
          </a:p>
        </p:txBody>
      </p:sp>
      <p:pic>
        <p:nvPicPr>
          <p:cNvPr id="2" name="Picture 1">
            <a:extLst>
              <a:ext uri="{FF2B5EF4-FFF2-40B4-BE49-F238E27FC236}">
                <a16:creationId xmlns:a16="http://schemas.microsoft.com/office/drawing/2014/main" id="{F986B94A-DE89-4FDF-9F71-9A94921865E1}"/>
              </a:ext>
            </a:extLst>
          </p:cNvPr>
          <p:cNvPicPr>
            <a:picLocks noChangeAspect="1"/>
          </p:cNvPicPr>
          <p:nvPr/>
        </p:nvPicPr>
        <p:blipFill rotWithShape="1">
          <a:blip r:embed="rId3">
            <a:extLst>
              <a:ext uri="{28A0092B-C50C-407E-A947-70E740481C1C}">
                <a14:useLocalDpi xmlns:a14="http://schemas.microsoft.com/office/drawing/2010/main" val="0"/>
              </a:ext>
            </a:extLst>
          </a:blip>
          <a:srcRect b="33055"/>
          <a:stretch/>
        </p:blipFill>
        <p:spPr>
          <a:xfrm>
            <a:off x="1823644" y="1351003"/>
            <a:ext cx="5496711" cy="4779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5" name="Oval 4">
            <a:extLst>
              <a:ext uri="{FF2B5EF4-FFF2-40B4-BE49-F238E27FC236}">
                <a16:creationId xmlns:a16="http://schemas.microsoft.com/office/drawing/2014/main" id="{96D1C95B-E2AB-4B4A-8700-51E2418317FB}"/>
              </a:ext>
            </a:extLst>
          </p:cNvPr>
          <p:cNvSpPr/>
          <p:nvPr/>
        </p:nvSpPr>
        <p:spPr>
          <a:xfrm>
            <a:off x="7919724" y="222055"/>
            <a:ext cx="1083765" cy="106512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600" b="1" dirty="0">
                <a:solidFill>
                  <a:schemeClr val="tx1"/>
                </a:solidFill>
              </a:rPr>
              <a:t>See Handout</a:t>
            </a:r>
            <a:endParaRPr lang="en-US" sz="1600" b="1" dirty="0">
              <a:solidFill>
                <a:schemeClr val="tx1"/>
              </a:solidFill>
              <a:highlight>
                <a:srgbClr val="FFFF00"/>
              </a:highlight>
            </a:endParaRPr>
          </a:p>
        </p:txBody>
      </p:sp>
    </p:spTree>
    <p:extLst>
      <p:ext uri="{BB962C8B-B14F-4D97-AF65-F5344CB8AC3E}">
        <p14:creationId xmlns:p14="http://schemas.microsoft.com/office/powerpoint/2010/main" val="283453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5E21E4-DAEB-4BD8-97E9-CB8BC74B317B}"/>
              </a:ext>
            </a:extLst>
          </p:cNvPr>
          <p:cNvSpPr>
            <a:spLocks noGrp="1"/>
          </p:cNvSpPr>
          <p:nvPr>
            <p:ph type="body" sz="quarter" idx="17"/>
          </p:nvPr>
        </p:nvSpPr>
        <p:spPr/>
        <p:txBody>
          <a:bodyPr/>
          <a:lstStyle/>
          <a:p>
            <a:r>
              <a:rPr lang="en-US" sz="3600"/>
              <a:t>Activity: School Implementation Review</a:t>
            </a:r>
          </a:p>
        </p:txBody>
      </p:sp>
      <p:sp>
        <p:nvSpPr>
          <p:cNvPr id="4" name="TextBox 3">
            <a:extLst>
              <a:ext uri="{FF2B5EF4-FFF2-40B4-BE49-F238E27FC236}">
                <a16:creationId xmlns:a16="http://schemas.microsoft.com/office/drawing/2014/main" id="{65DFB74F-BFB0-4685-A7CC-3EE727EA087A}"/>
              </a:ext>
            </a:extLst>
          </p:cNvPr>
          <p:cNvSpPr txBox="1"/>
          <p:nvPr/>
        </p:nvSpPr>
        <p:spPr>
          <a:xfrm>
            <a:off x="3241965" y="1571126"/>
            <a:ext cx="5824624" cy="3970318"/>
          </a:xfrm>
          <a:prstGeom prst="rect">
            <a:avLst/>
          </a:prstGeom>
          <a:noFill/>
        </p:spPr>
        <p:txBody>
          <a:bodyPr wrap="square" rtlCol="0">
            <a:spAutoFit/>
          </a:bodyPr>
          <a:lstStyle/>
          <a:p>
            <a:pPr marL="342900" indent="-342900">
              <a:buFont typeface="Arial" panose="020B0604020202020204" pitchFamily="34" charset="0"/>
              <a:buChar char="•"/>
            </a:pPr>
            <a:r>
              <a:rPr lang="en-US" sz="2800"/>
              <a:t>Take a few minutes to reflect on your school’s OC plan and how it measures up to the implementation review. </a:t>
            </a:r>
            <a:r>
              <a:rPr lang="en-US" sz="2800" b="1">
                <a:solidFill>
                  <a:schemeClr val="tx2"/>
                </a:solidFill>
              </a:rPr>
              <a:t>Are you on your way to meeting the indicators?</a:t>
            </a:r>
          </a:p>
          <a:p>
            <a:pPr marL="342900" indent="-342900">
              <a:buFont typeface="Arial" panose="020B0604020202020204" pitchFamily="34" charset="0"/>
              <a:buChar char="•"/>
            </a:pPr>
            <a:r>
              <a:rPr lang="en-US" sz="2800"/>
              <a:t>For the boxes that you marked “To Do” take a moment to </a:t>
            </a:r>
            <a:r>
              <a:rPr lang="en-US" sz="2800" b="1">
                <a:solidFill>
                  <a:schemeClr val="accent2"/>
                </a:solidFill>
              </a:rPr>
              <a:t>record the action steps</a:t>
            </a:r>
            <a:r>
              <a:rPr lang="en-US" sz="2800"/>
              <a:t> needed to meet the indicator.</a:t>
            </a:r>
          </a:p>
        </p:txBody>
      </p:sp>
      <p:pic>
        <p:nvPicPr>
          <p:cNvPr id="5" name="Graphic 4" descr="Checklist">
            <a:extLst>
              <a:ext uri="{FF2B5EF4-FFF2-40B4-BE49-F238E27FC236}">
                <a16:creationId xmlns:a16="http://schemas.microsoft.com/office/drawing/2014/main" id="{C4C5441F-1706-4CEF-84E6-110BC3111D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490" y="1238074"/>
            <a:ext cx="3905237" cy="4381852"/>
          </a:xfrm>
          <a:prstGeom prst="rect">
            <a:avLst/>
          </a:prstGeom>
        </p:spPr>
      </p:pic>
      <p:sp>
        <p:nvSpPr>
          <p:cNvPr id="6" name="Rectangle 5">
            <a:extLst>
              <a:ext uri="{FF2B5EF4-FFF2-40B4-BE49-F238E27FC236}">
                <a16:creationId xmlns:a16="http://schemas.microsoft.com/office/drawing/2014/main" id="{A71C9BC8-711B-4C36-97AC-3F605EA3DCBB}"/>
              </a:ext>
            </a:extLst>
          </p:cNvPr>
          <p:cNvSpPr/>
          <p:nvPr/>
        </p:nvSpPr>
        <p:spPr>
          <a:xfrm>
            <a:off x="4953000" y="5673969"/>
            <a:ext cx="4191000" cy="51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900DD6-5F67-44C1-B459-C363B034748C}"/>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this activity:  10 minutes</a:t>
            </a:r>
          </a:p>
        </p:txBody>
      </p:sp>
    </p:spTree>
    <p:extLst>
      <p:ext uri="{BB962C8B-B14F-4D97-AF65-F5344CB8AC3E}">
        <p14:creationId xmlns:p14="http://schemas.microsoft.com/office/powerpoint/2010/main" val="219085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600000" fill="hold"/>
                                        <p:tgtEl>
                                          <p:spTgt spid="6"/>
                                        </p:tgtEl>
                                        <p:attrNameLst>
                                          <p:attrName>ppt_x</p:attrName>
                                        </p:attrNameLst>
                                      </p:cBhvr>
                                      <p:tavLst>
                                        <p:tav tm="0">
                                          <p:val>
                                            <p:strVal val="1+#ppt_w/2"/>
                                          </p:val>
                                        </p:tav>
                                        <p:tav tm="100000">
                                          <p:val>
                                            <p:strVal val="#ppt_x"/>
                                          </p:val>
                                        </p:tav>
                                      </p:tavLst>
                                    </p:anim>
                                    <p:anim calcmode="lin" valueType="num">
                                      <p:cBhvr additive="base">
                                        <p:cTn id="8" dur="600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1FAE11-3EED-4C02-B4A1-90BA479D7B4A}"/>
              </a:ext>
            </a:extLst>
          </p:cNvPr>
          <p:cNvSpPr>
            <a:spLocks noGrp="1"/>
          </p:cNvSpPr>
          <p:nvPr>
            <p:ph type="body" sz="quarter" idx="17"/>
          </p:nvPr>
        </p:nvSpPr>
        <p:spPr>
          <a:xfrm>
            <a:off x="0" y="369895"/>
            <a:ext cx="9144000" cy="769440"/>
          </a:xfrm>
        </p:spPr>
        <p:txBody>
          <a:bodyPr/>
          <a:lstStyle/>
          <a:p>
            <a:r>
              <a:rPr lang="en-US" sz="3200"/>
              <a:t>Opportunity Culture Implementation Support</a:t>
            </a:r>
          </a:p>
        </p:txBody>
      </p:sp>
      <p:graphicFrame>
        <p:nvGraphicFramePr>
          <p:cNvPr id="2" name="Diagram 1">
            <a:extLst>
              <a:ext uri="{FF2B5EF4-FFF2-40B4-BE49-F238E27FC236}">
                <a16:creationId xmlns:a16="http://schemas.microsoft.com/office/drawing/2014/main" id="{F2B8EF04-1637-4CE4-B697-DA9B41F3ED12}"/>
              </a:ext>
            </a:extLst>
          </p:cNvPr>
          <p:cNvGraphicFramePr/>
          <p:nvPr/>
        </p:nvGraphicFramePr>
        <p:xfrm>
          <a:off x="844598" y="1214547"/>
          <a:ext cx="7385002" cy="505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001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972E88B8-4A5F-468E-AD84-25F0E1EE76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5F2B145-A2E7-43BA-8296-C8CC9134814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2B759077-0307-4F73-8985-2C8AEFF1CC3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2CF828CA-88E8-4D30-BA16-889565B5514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AA292620-71B3-458D-8BE9-0BB436115C8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24EAF22C-F619-49CD-81AA-CA5437AB8FC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026B9D3F-F16A-43CB-82E5-5B84605706B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B5929CE7-0C38-4884-916D-D0EFB88DD39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grpId="1" nodeType="clickEffect">
                                  <p:stCondLst>
                                    <p:cond delay="0"/>
                                  </p:stCondLst>
                                  <p:childTnLst>
                                    <p:animClr clrSpc="rgb" dir="cw">
                                      <p:cBhvr override="childStyle">
                                        <p:cTn id="30" dur="500" fill="hold"/>
                                        <p:tgtEl>
                                          <p:spTgt spid="2">
                                            <p:graphicEl>
                                              <a:dgm id="{972E88B8-4A5F-468E-AD84-25F0E1EE76F3}"/>
                                            </p:graphicEl>
                                          </p:spTgt>
                                        </p:tgtEl>
                                        <p:attrNameLst>
                                          <p:attrName>style.color</p:attrName>
                                        </p:attrNameLst>
                                      </p:cBhvr>
                                      <p:to>
                                        <a:schemeClr val="accent2"/>
                                      </p:to>
                                    </p:animClr>
                                    <p:animClr clrSpc="rgb" dir="cw">
                                      <p:cBhvr>
                                        <p:cTn id="31" dur="500" fill="hold"/>
                                        <p:tgtEl>
                                          <p:spTgt spid="2">
                                            <p:graphicEl>
                                              <a:dgm id="{972E88B8-4A5F-468E-AD84-25F0E1EE76F3}"/>
                                            </p:graphicEl>
                                          </p:spTgt>
                                        </p:tgtEl>
                                        <p:attrNameLst>
                                          <p:attrName>fillcolor</p:attrName>
                                        </p:attrNameLst>
                                      </p:cBhvr>
                                      <p:to>
                                        <a:schemeClr val="accent2"/>
                                      </p:to>
                                    </p:animClr>
                                    <p:set>
                                      <p:cBhvr>
                                        <p:cTn id="32" dur="500" fill="hold"/>
                                        <p:tgtEl>
                                          <p:spTgt spid="2">
                                            <p:graphicEl>
                                              <a:dgm id="{972E88B8-4A5F-468E-AD84-25F0E1EE76F3}"/>
                                            </p:graphicEl>
                                          </p:spTgt>
                                        </p:tgtEl>
                                        <p:attrNameLst>
                                          <p:attrName>fill.type</p:attrName>
                                        </p:attrNameLst>
                                      </p:cBhvr>
                                      <p:to>
                                        <p:strVal val="solid"/>
                                      </p:to>
                                    </p:set>
                                    <p:set>
                                      <p:cBhvr>
                                        <p:cTn id="33" dur="500" fill="hold"/>
                                        <p:tgtEl>
                                          <p:spTgt spid="2">
                                            <p:graphicEl>
                                              <a:dgm id="{972E88B8-4A5F-468E-AD84-25F0E1EE76F3}"/>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2" grpId="1"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812CF7-0B63-487D-A637-6691396099A6}"/>
              </a:ext>
            </a:extLst>
          </p:cNvPr>
          <p:cNvSpPr>
            <a:spLocks noGrp="1"/>
          </p:cNvSpPr>
          <p:nvPr>
            <p:ph idx="1"/>
          </p:nvPr>
        </p:nvSpPr>
        <p:spPr/>
        <p:txBody>
          <a:bodyPr/>
          <a:lstStyle/>
          <a:p>
            <a:r>
              <a:rPr lang="en-US" b="1">
                <a:solidFill>
                  <a:schemeClr val="tx2"/>
                </a:solidFill>
              </a:rPr>
              <a:t>Ensure fidelity </a:t>
            </a:r>
            <a:r>
              <a:rPr lang="en-US"/>
              <a:t>to the five Opportunity Culture Principles and district parameters</a:t>
            </a:r>
          </a:p>
          <a:p>
            <a:r>
              <a:rPr lang="en-US" b="1">
                <a:solidFill>
                  <a:schemeClr val="accent2"/>
                </a:solidFill>
              </a:rPr>
              <a:t>Identify successes and challenges </a:t>
            </a:r>
            <a:r>
              <a:rPr lang="en-US"/>
              <a:t>in implementation</a:t>
            </a:r>
          </a:p>
          <a:p>
            <a:r>
              <a:rPr lang="en-US" b="1">
                <a:solidFill>
                  <a:schemeClr val="accent4">
                    <a:lumMod val="50000"/>
                  </a:schemeClr>
                </a:solidFill>
              </a:rPr>
              <a:t>Provide recommendations </a:t>
            </a:r>
            <a:r>
              <a:rPr lang="en-US"/>
              <a:t>to address challenges</a:t>
            </a:r>
          </a:p>
          <a:p>
            <a:endParaRPr lang="en-US"/>
          </a:p>
        </p:txBody>
      </p:sp>
      <p:sp>
        <p:nvSpPr>
          <p:cNvPr id="3" name="Text Placeholder 2">
            <a:extLst>
              <a:ext uri="{FF2B5EF4-FFF2-40B4-BE49-F238E27FC236}">
                <a16:creationId xmlns:a16="http://schemas.microsoft.com/office/drawing/2014/main" id="{0FFCC668-2EDC-43D3-BCA4-01B2932F0444}"/>
              </a:ext>
            </a:extLst>
          </p:cNvPr>
          <p:cNvSpPr>
            <a:spLocks noGrp="1"/>
          </p:cNvSpPr>
          <p:nvPr>
            <p:ph type="body" sz="quarter" idx="17"/>
          </p:nvPr>
        </p:nvSpPr>
        <p:spPr/>
        <p:txBody>
          <a:bodyPr/>
          <a:lstStyle/>
          <a:p>
            <a:r>
              <a:rPr lang="en-US"/>
              <a:t>Support Visits</a:t>
            </a:r>
          </a:p>
        </p:txBody>
      </p:sp>
      <p:pic>
        <p:nvPicPr>
          <p:cNvPr id="2050" name="Picture 2" descr="Teacher meeting 1.JPG">
            <a:extLst>
              <a:ext uri="{FF2B5EF4-FFF2-40B4-BE49-F238E27FC236}">
                <a16:creationId xmlns:a16="http://schemas.microsoft.com/office/drawing/2014/main" id="{674ED0D9-90E7-4621-AE46-FDF6B674B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779" y="3774822"/>
            <a:ext cx="4586442" cy="239753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31401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146101D1FB634CA675AE9DE6A05809" ma:contentTypeVersion="3" ma:contentTypeDescription="Create a new document." ma:contentTypeScope="" ma:versionID="42aae360701da0331b817796472c1f11">
  <xsd:schema xmlns:xsd="http://www.w3.org/2001/XMLSchema" xmlns:xs="http://www.w3.org/2001/XMLSchema" xmlns:p="http://schemas.microsoft.com/office/2006/metadata/properties" xmlns:ns2="c7fefaca-fb44-4f1d-81bc-6e3871ee8006" xmlns:ns3="fbf88c96-2400-42d8-8ed9-06e8d33894c2" xmlns:ns4="http://schemas.microsoft.com/sharepoint/v4" targetNamespace="http://schemas.microsoft.com/office/2006/metadata/properties" ma:root="true" ma:fieldsID="977a48789190ffb6f7321d13c4ee1f88" ns2:_="" ns3:_="" ns4:_="">
    <xsd:import namespace="c7fefaca-fb44-4f1d-81bc-6e3871ee8006"/>
    <xsd:import namespace="fbf88c96-2400-42d8-8ed9-06e8d33894c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efaca-fb44-4f1d-81bc-6e3871ee8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bf88c96-2400-42d8-8ed9-06e8d33894c2">
      <UserInfo>
        <DisplayName/>
        <AccountId xsi:nil="true"/>
        <AccountType/>
      </UserInfo>
    </SharedWithUsers>
    <IconOverlay xmlns="http://schemas.microsoft.com/sharepoint/v4" xsi:nil="true"/>
  </documentManagement>
</p:properties>
</file>

<file path=customXml/itemProps1.xml><?xml version="1.0" encoding="utf-8"?>
<ds:datastoreItem xmlns:ds="http://schemas.openxmlformats.org/officeDocument/2006/customXml" ds:itemID="{46A71ECB-C2D4-4460-B856-8D275BBC4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efaca-fb44-4f1d-81bc-6e3871ee8006"/>
    <ds:schemaRef ds:uri="fbf88c96-2400-42d8-8ed9-06e8d33894c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FF6247-DDBB-4EA9-B02F-F1BF606F4F2D}">
  <ds:schemaRefs>
    <ds:schemaRef ds:uri="http://schemas.microsoft.com/sharepoint/v3/contenttype/forms"/>
  </ds:schemaRefs>
</ds:datastoreItem>
</file>

<file path=customXml/itemProps3.xml><?xml version="1.0" encoding="utf-8"?>
<ds:datastoreItem xmlns:ds="http://schemas.openxmlformats.org/officeDocument/2006/customXml" ds:itemID="{3BB9A1C5-2AAA-4FFD-AD71-297C49C93F49}">
  <ds:schemaRefs>
    <ds:schemaRef ds:uri="http://purl.org/dc/terms/"/>
    <ds:schemaRef ds:uri="http://schemas.openxmlformats.org/package/2006/metadata/core-properties"/>
    <ds:schemaRef ds:uri="http://purl.org/dc/dcmitype/"/>
    <ds:schemaRef ds:uri="http://schemas.microsoft.com/office/infopath/2007/PartnerControls"/>
    <ds:schemaRef ds:uri="c7fefaca-fb44-4f1d-81bc-6e3871ee8006"/>
    <ds:schemaRef ds:uri="http://purl.org/dc/elements/1.1/"/>
    <ds:schemaRef ds:uri="http://schemas.microsoft.com/office/2006/metadata/properties"/>
    <ds:schemaRef ds:uri="http://schemas.microsoft.com/office/2006/documentManagement/types"/>
    <ds:schemaRef ds:uri="http://schemas.microsoft.com/sharepoint/v4"/>
    <ds:schemaRef ds:uri="fbf88c96-2400-42d8-8ed9-06e8d33894c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3062</TotalTime>
  <Words>2483</Words>
  <Application>Microsoft Office PowerPoint</Application>
  <PresentationFormat>On-screen Show (4:3)</PresentationFormat>
  <Paragraphs>344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Tyndall</dc:creator>
  <cp:lastModifiedBy>Beverley Tyndall</cp:lastModifiedBy>
  <cp:revision>9</cp:revision>
  <dcterms:modified xsi:type="dcterms:W3CDTF">2019-11-13T19:31:05Z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0x010100E3146101D1FB634CA675AE9DE6A05809</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URL">
    <vt:lpwstr/>
  </property>
</Properties>
</file>