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60" r:id="rId5"/>
  </p:sldMasterIdLst>
  <p:notesMasterIdLst>
    <p:notesMasterId r:id="rId50"/>
  </p:notesMasterIdLst>
  <p:sldIdLst>
    <p:sldId id="529" r:id="rId6"/>
    <p:sldId id="540" r:id="rId7"/>
    <p:sldId id="493" r:id="rId8"/>
    <p:sldId id="494" r:id="rId9"/>
    <p:sldId id="495" r:id="rId10"/>
    <p:sldId id="602" r:id="rId11"/>
    <p:sldId id="496" r:id="rId12"/>
    <p:sldId id="497" r:id="rId13"/>
    <p:sldId id="541" r:id="rId14"/>
    <p:sldId id="498" r:id="rId15"/>
    <p:sldId id="499" r:id="rId16"/>
    <p:sldId id="500" r:id="rId17"/>
    <p:sldId id="501" r:id="rId18"/>
    <p:sldId id="530" r:id="rId19"/>
    <p:sldId id="502" r:id="rId20"/>
    <p:sldId id="503" r:id="rId21"/>
    <p:sldId id="506" r:id="rId22"/>
    <p:sldId id="504" r:id="rId23"/>
    <p:sldId id="507" r:id="rId24"/>
    <p:sldId id="522" r:id="rId25"/>
    <p:sldId id="508" r:id="rId26"/>
    <p:sldId id="511" r:id="rId27"/>
    <p:sldId id="510" r:id="rId28"/>
    <p:sldId id="509" r:id="rId29"/>
    <p:sldId id="512" r:id="rId30"/>
    <p:sldId id="514" r:id="rId31"/>
    <p:sldId id="515" r:id="rId32"/>
    <p:sldId id="516" r:id="rId33"/>
    <p:sldId id="543" r:id="rId34"/>
    <p:sldId id="531" r:id="rId35"/>
    <p:sldId id="539" r:id="rId36"/>
    <p:sldId id="521" r:id="rId37"/>
    <p:sldId id="517" r:id="rId38"/>
    <p:sldId id="518" r:id="rId39"/>
    <p:sldId id="524" r:id="rId40"/>
    <p:sldId id="525" r:id="rId41"/>
    <p:sldId id="519" r:id="rId42"/>
    <p:sldId id="520" r:id="rId43"/>
    <p:sldId id="528" r:id="rId44"/>
    <p:sldId id="533" r:id="rId45"/>
    <p:sldId id="535" r:id="rId46"/>
    <p:sldId id="542" r:id="rId47"/>
    <p:sldId id="310" r:id="rId48"/>
    <p:sldId id="601" r:id="rId49"/>
  </p:sldIdLst>
  <p:sldSz cx="9144000" cy="6858000" type="screen4x3"/>
  <p:notesSz cx="6858000" cy="2562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y Smith" initials="TS [2]" lastIdx="87" clrIdx="0">
    <p:extLst>
      <p:ext uri="{19B8F6BF-5375-455C-9EA6-DF929625EA0E}">
        <p15:presenceInfo xmlns:p15="http://schemas.microsoft.com/office/powerpoint/2012/main" userId="S::troy.smith@publicimpact.com::4d48e911-d170-4973-9e3b-99658c9907ca" providerId="AD"/>
      </p:ext>
    </p:extLst>
  </p:cmAuthor>
  <p:cmAuthor id="2" name="Jessica Jenkins" initials="JJ" lastIdx="19" clrIdx="1">
    <p:extLst>
      <p:ext uri="{19B8F6BF-5375-455C-9EA6-DF929625EA0E}">
        <p15:presenceInfo xmlns:p15="http://schemas.microsoft.com/office/powerpoint/2012/main" userId="S::jessica.jenkins@publicimpact.com::f8594302-f49f-472f-9dee-37ecdda694fe" providerId="AD"/>
      </p:ext>
    </p:extLst>
  </p:cmAuthor>
  <p:cmAuthor id="3" name="Chandler Rowland" initials="CR" lastIdx="2" clrIdx="2">
    <p:extLst>
      <p:ext uri="{19B8F6BF-5375-455C-9EA6-DF929625EA0E}">
        <p15:presenceInfo xmlns:p15="http://schemas.microsoft.com/office/powerpoint/2012/main" userId="S::chandler.rowland@publicimpact.com::a8c43a8e-2ea2-4f9d-ae29-4037539c02e2" providerId="AD"/>
      </p:ext>
    </p:extLst>
  </p:cmAuthor>
  <p:cmAuthor id="4" name="Beverley Tyndall" initials="BT" lastIdx="2" clrIdx="3">
    <p:extLst>
      <p:ext uri="{19B8F6BF-5375-455C-9EA6-DF929625EA0E}">
        <p15:presenceInfo xmlns:p15="http://schemas.microsoft.com/office/powerpoint/2012/main" userId="Beverley Tynd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C9C9"/>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45EF7-9B65-4910-9F4A-93FC361ECB54}" v="6" dt="2019-11-18T17:27:14.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809" autoAdjust="0"/>
  </p:normalViewPr>
  <p:slideViewPr>
    <p:cSldViewPr snapToGrid="0">
      <p:cViewPr varScale="1">
        <p:scale>
          <a:sx n="38" d="100"/>
          <a:sy n="38" d="100"/>
        </p:scale>
        <p:origin x="20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Tyndall" userId="788f043e-28d2-46fd-a06d-254047806ba2" providerId="ADAL" clId="{5FF45EF7-9B65-4910-9F4A-93FC361ECB54}"/>
    <pc:docChg chg="modSld">
      <pc:chgData name="Beverley Tyndall" userId="788f043e-28d2-46fd-a06d-254047806ba2" providerId="ADAL" clId="{5FF45EF7-9B65-4910-9F4A-93FC361ECB54}" dt="2019-11-18T17:27:22.355" v="29" actId="5793"/>
      <pc:docMkLst>
        <pc:docMk/>
      </pc:docMkLst>
      <pc:sldChg chg="modNotesTx">
        <pc:chgData name="Beverley Tyndall" userId="788f043e-28d2-46fd-a06d-254047806ba2" providerId="ADAL" clId="{5FF45EF7-9B65-4910-9F4A-93FC361ECB54}" dt="2019-11-18T17:27:22.355" v="29" actId="5793"/>
        <pc:sldMkLst>
          <pc:docMk/>
          <pc:sldMk cId="2050217924" sldId="52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9809882044484"/>
          <c:y val="1.8677404458458217E-2"/>
          <c:w val="0.86474203431925267"/>
          <c:h val="0.8407755905511811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6C54"/>
              </a:solidFill>
              <a:ln>
                <a:noFill/>
              </a:ln>
              <a:effectLst/>
            </c:spPr>
            <c:extLst>
              <c:ext xmlns:c16="http://schemas.microsoft.com/office/drawing/2014/chart" uri="{C3380CC4-5D6E-409C-BE32-E72D297353CC}">
                <c16:uniqueId val="{00000001-3D25-40B4-AB56-3EDBA4C02595}"/>
              </c:ext>
            </c:extLst>
          </c:dPt>
          <c:dLbls>
            <c:dLbl>
              <c:idx val="0"/>
              <c:layout>
                <c:manualLayout>
                  <c:x val="0"/>
                  <c:y val="-0.26521914331010671"/>
                </c:manualLayout>
              </c:layout>
              <c:tx>
                <c:rich>
                  <a:bodyPr/>
                  <a:lstStyle/>
                  <a:p>
                    <a:fld id="{BE550B7B-FAE8-4B46-A4CD-CB27A07C77DC}" type="VALUE">
                      <a:rPr lang="en-US" smtClean="0"/>
                      <a:pPr/>
                      <a:t>[VALUE]</a:t>
                    </a:fld>
                    <a:r>
                      <a:rPr lang="en-US" baseline="30000" err="1"/>
                      <a:t>th</a:t>
                    </a:r>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5-40B4-AB56-3EDBA4C02595}"/>
                </c:ext>
              </c:extLst>
            </c:dLbl>
            <c:dLbl>
              <c:idx val="1"/>
              <c:layout>
                <c:manualLayout>
                  <c:x val="0"/>
                  <c:y val="-0.39222549362762255"/>
                </c:manualLayout>
              </c:layout>
              <c:tx>
                <c:rich>
                  <a:bodyPr/>
                  <a:lstStyle/>
                  <a:p>
                    <a:r>
                      <a:rPr lang="en-US"/>
                      <a:t>66</a:t>
                    </a:r>
                    <a:r>
                      <a:rPr lang="en-US" baseline="30000"/>
                      <a:t>th</a:t>
                    </a:r>
                    <a:r>
                      <a:rPr lang="en-US"/>
                      <a:t>-72</a:t>
                    </a:r>
                    <a:r>
                      <a:rPr lang="en-US" baseline="30000"/>
                      <a:t>nd</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5-40B4-AB56-3EDBA4C02595}"/>
                </c:ext>
              </c:extLst>
            </c:dLbl>
            <c:dLbl>
              <c:idx val="2"/>
              <c:layout>
                <c:manualLayout>
                  <c:x val="-2.3866222867675135E-3"/>
                  <c:y val="-0.4744060732448388"/>
                </c:manualLayout>
              </c:layout>
              <c:tx>
                <c:rich>
                  <a:bodyPr/>
                  <a:lstStyle/>
                  <a:p>
                    <a:r>
                      <a:rPr lang="en-US"/>
                      <a:t>75</a:t>
                    </a:r>
                    <a:r>
                      <a:rPr lang="en-US" baseline="30000"/>
                      <a:t>th</a:t>
                    </a:r>
                    <a:r>
                      <a:rPr lang="en-US"/>
                      <a:t>-85</a:t>
                    </a:r>
                    <a:r>
                      <a:rPr lang="en-US" baseline="30000"/>
                      <a:t>th</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5-40B4-AB56-3EDBA4C0259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Reading &amp; Math</c:v>
                </c:pt>
                <c:pt idx="1">
                  <c:v>Reading*</c:v>
                </c:pt>
                <c:pt idx="2">
                  <c:v>Math</c:v>
                </c:pt>
              </c:strCache>
            </c:strRef>
          </c:cat>
          <c:val>
            <c:numRef>
              <c:f>Sheet1!$B$2:$B$4</c:f>
              <c:numCache>
                <c:formatCode>General</c:formatCode>
                <c:ptCount val="3"/>
                <c:pt idx="0">
                  <c:v>50</c:v>
                </c:pt>
                <c:pt idx="1">
                  <c:v>66</c:v>
                </c:pt>
                <c:pt idx="2">
                  <c:v>75</c:v>
                </c:pt>
              </c:numCache>
            </c:numRef>
          </c:val>
          <c:extLst>
            <c:ext xmlns:c16="http://schemas.microsoft.com/office/drawing/2014/chart" uri="{C3380CC4-5D6E-409C-BE32-E72D297353CC}">
              <c16:uniqueId val="{00000004-3D25-40B4-AB56-3EDBA4C02595}"/>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Sheet1!$A$2:$A$4</c:f>
              <c:strCache>
                <c:ptCount val="3"/>
                <c:pt idx="0">
                  <c:v>Reading &amp; Math</c:v>
                </c:pt>
                <c:pt idx="1">
                  <c:v>Reading*</c:v>
                </c:pt>
                <c:pt idx="2">
                  <c:v>Math</c:v>
                </c:pt>
              </c:strCache>
            </c:strRef>
          </c:cat>
          <c:val>
            <c:numRef>
              <c:f>Sheet1!$C$2:$C$4</c:f>
              <c:numCache>
                <c:formatCode>General</c:formatCode>
                <c:ptCount val="3"/>
                <c:pt idx="1">
                  <c:v>6</c:v>
                </c:pt>
                <c:pt idx="2">
                  <c:v>10</c:v>
                </c:pt>
              </c:numCache>
            </c:numRef>
          </c:val>
          <c:extLst>
            <c:ext xmlns:c16="http://schemas.microsoft.com/office/drawing/2014/chart" uri="{C3380CC4-5D6E-409C-BE32-E72D297353CC}">
              <c16:uniqueId val="{00000005-3D25-40B4-AB56-3EDBA4C02595}"/>
            </c:ext>
          </c:extLst>
        </c:ser>
        <c:dLbls>
          <c:showLegendKey val="0"/>
          <c:showVal val="0"/>
          <c:showCatName val="0"/>
          <c:showSerName val="0"/>
          <c:showPercent val="0"/>
          <c:showBubbleSize val="0"/>
        </c:dLbls>
        <c:gapWidth val="111"/>
        <c:overlap val="100"/>
        <c:axId val="588548744"/>
        <c:axId val="588556616"/>
      </c:barChart>
      <c:catAx>
        <c:axId val="588548744"/>
        <c:scaling>
          <c:orientation val="minMax"/>
        </c:scaling>
        <c:delete val="1"/>
        <c:axPos val="b"/>
        <c:numFmt formatCode="General" sourceLinked="1"/>
        <c:majorTickMark val="none"/>
        <c:minorTickMark val="none"/>
        <c:tickLblPos val="nextTo"/>
        <c:crossAx val="588556616"/>
        <c:crosses val="autoZero"/>
        <c:auto val="1"/>
        <c:lblAlgn val="ctr"/>
        <c:lblOffset val="100"/>
        <c:noMultiLvlLbl val="0"/>
      </c:catAx>
      <c:valAx>
        <c:axId val="588556616"/>
        <c:scaling>
          <c:orientation val="minMax"/>
        </c:scaling>
        <c:delete val="1"/>
        <c:axPos val="l"/>
        <c:numFmt formatCode="General" sourceLinked="1"/>
        <c:majorTickMark val="none"/>
        <c:minorTickMark val="none"/>
        <c:tickLblPos val="nextTo"/>
        <c:crossAx val="588548744"/>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F1414-EFA2-4364-8BA3-80FF8BEFF56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CE25BD4-A540-44A1-8206-33A0A94829D7}">
      <dgm:prSet phldrT="[Text]"/>
      <dgm:spPr/>
      <dgm:t>
        <a:bodyPr/>
        <a:lstStyle/>
        <a:p>
          <a:r>
            <a:rPr lang="en-US"/>
            <a:t>Assess Regularly </a:t>
          </a:r>
        </a:p>
      </dgm:t>
    </dgm:pt>
    <dgm:pt modelId="{ABA15EFE-3EED-48A1-AFCE-40B127CF72AB}" type="parTrans" cxnId="{63D8FC26-6BBB-461E-95D5-9747C4C9DB76}">
      <dgm:prSet/>
      <dgm:spPr/>
      <dgm:t>
        <a:bodyPr/>
        <a:lstStyle/>
        <a:p>
          <a:endParaRPr lang="en-US"/>
        </a:p>
      </dgm:t>
    </dgm:pt>
    <dgm:pt modelId="{8292D8CC-6AF6-443A-B829-F3BE3A98A959}" type="sibTrans" cxnId="{63D8FC26-6BBB-461E-95D5-9747C4C9DB76}">
      <dgm:prSet/>
      <dgm:spPr/>
      <dgm:t>
        <a:bodyPr/>
        <a:lstStyle/>
        <a:p>
          <a:endParaRPr lang="en-US"/>
        </a:p>
      </dgm:t>
    </dgm:pt>
    <dgm:pt modelId="{098434D3-D3CB-4DE5-AD70-B2B597F6BBCB}">
      <dgm:prSet phldrT="[Text]"/>
      <dgm:spPr/>
      <dgm:t>
        <a:bodyPr/>
        <a:lstStyle/>
        <a:p>
          <a:r>
            <a:rPr lang="en-US"/>
            <a:t>Assign Clear Goals</a:t>
          </a:r>
        </a:p>
      </dgm:t>
    </dgm:pt>
    <dgm:pt modelId="{278DA8B3-BDD2-44F5-9183-366D452BB4F1}" type="parTrans" cxnId="{B88DB589-4A1D-4437-8D58-4788558F2A79}">
      <dgm:prSet/>
      <dgm:spPr/>
      <dgm:t>
        <a:bodyPr/>
        <a:lstStyle/>
        <a:p>
          <a:endParaRPr lang="en-US"/>
        </a:p>
      </dgm:t>
    </dgm:pt>
    <dgm:pt modelId="{C3489399-ADA8-4EE6-A475-5527D7D7EB73}" type="sibTrans" cxnId="{B88DB589-4A1D-4437-8D58-4788558F2A79}">
      <dgm:prSet/>
      <dgm:spPr/>
      <dgm:t>
        <a:bodyPr/>
        <a:lstStyle/>
        <a:p>
          <a:endParaRPr lang="en-US"/>
        </a:p>
      </dgm:t>
    </dgm:pt>
    <dgm:pt modelId="{60760B44-1AB6-4CEE-9984-B5EA875F2C55}">
      <dgm:prSet phldrT="[Text]"/>
      <dgm:spPr/>
      <dgm:t>
        <a:bodyPr/>
        <a:lstStyle/>
        <a:p>
          <a:r>
            <a:rPr lang="en-US"/>
            <a:t>Analyze Data</a:t>
          </a:r>
        </a:p>
      </dgm:t>
    </dgm:pt>
    <dgm:pt modelId="{31E23212-2AC7-4329-85F1-E1E3E2659062}" type="parTrans" cxnId="{24808C3F-96D3-410F-AC5F-44D9884F91D7}">
      <dgm:prSet/>
      <dgm:spPr/>
      <dgm:t>
        <a:bodyPr/>
        <a:lstStyle/>
        <a:p>
          <a:endParaRPr lang="en-US"/>
        </a:p>
      </dgm:t>
    </dgm:pt>
    <dgm:pt modelId="{B7E42951-D970-4795-9AD8-B06AF53F8E1B}" type="sibTrans" cxnId="{24808C3F-96D3-410F-AC5F-44D9884F91D7}">
      <dgm:prSet/>
      <dgm:spPr/>
      <dgm:t>
        <a:bodyPr/>
        <a:lstStyle/>
        <a:p>
          <a:endParaRPr lang="en-US"/>
        </a:p>
      </dgm:t>
    </dgm:pt>
    <dgm:pt modelId="{09CAEE1B-CBA9-4679-9A93-740C07121997}">
      <dgm:prSet phldrT="[Text]"/>
      <dgm:spPr/>
      <dgm:t>
        <a:bodyPr/>
        <a:lstStyle/>
        <a:p>
          <a:r>
            <a:rPr lang="en-US"/>
            <a:t>Act Accordingly</a:t>
          </a:r>
        </a:p>
      </dgm:t>
    </dgm:pt>
    <dgm:pt modelId="{7EFC9656-D3C3-424D-A37C-670C8D582C13}" type="parTrans" cxnId="{A33E23CD-C471-4D3C-8B5D-2EDF7D013DB3}">
      <dgm:prSet/>
      <dgm:spPr/>
      <dgm:t>
        <a:bodyPr/>
        <a:lstStyle/>
        <a:p>
          <a:endParaRPr lang="en-US"/>
        </a:p>
      </dgm:t>
    </dgm:pt>
    <dgm:pt modelId="{D9B399C0-109B-4398-88E5-97EA9585EEB0}" type="sibTrans" cxnId="{A33E23CD-C471-4D3C-8B5D-2EDF7D013DB3}">
      <dgm:prSet/>
      <dgm:spPr/>
      <dgm:t>
        <a:bodyPr/>
        <a:lstStyle/>
        <a:p>
          <a:endParaRPr lang="en-US"/>
        </a:p>
      </dgm:t>
    </dgm:pt>
    <dgm:pt modelId="{E9D63D0A-EFB8-44E3-AFDB-D527803376CE}" type="pres">
      <dgm:prSet presAssocID="{EEAF1414-EFA2-4364-8BA3-80FF8BEFF56E}" presName="Name0" presStyleCnt="0">
        <dgm:presLayoutVars>
          <dgm:chMax val="7"/>
          <dgm:chPref val="7"/>
          <dgm:dir/>
        </dgm:presLayoutVars>
      </dgm:prSet>
      <dgm:spPr/>
    </dgm:pt>
    <dgm:pt modelId="{19918340-3AB2-4FBD-A18F-13F0552EB91D}" type="pres">
      <dgm:prSet presAssocID="{EEAF1414-EFA2-4364-8BA3-80FF8BEFF56E}" presName="Name1" presStyleCnt="0"/>
      <dgm:spPr/>
    </dgm:pt>
    <dgm:pt modelId="{E2D36C87-3B44-4BC6-90E5-F4721ABEB053}" type="pres">
      <dgm:prSet presAssocID="{EEAF1414-EFA2-4364-8BA3-80FF8BEFF56E}" presName="cycle" presStyleCnt="0"/>
      <dgm:spPr/>
    </dgm:pt>
    <dgm:pt modelId="{C8B75D37-D60F-4480-8824-B048CCDE7021}" type="pres">
      <dgm:prSet presAssocID="{EEAF1414-EFA2-4364-8BA3-80FF8BEFF56E}" presName="srcNode" presStyleLbl="node1" presStyleIdx="0" presStyleCnt="4"/>
      <dgm:spPr/>
    </dgm:pt>
    <dgm:pt modelId="{D5EAC5D4-42C6-4601-8A41-D47DDFBCFA81}" type="pres">
      <dgm:prSet presAssocID="{EEAF1414-EFA2-4364-8BA3-80FF8BEFF56E}" presName="conn" presStyleLbl="parChTrans1D2" presStyleIdx="0" presStyleCnt="1"/>
      <dgm:spPr/>
    </dgm:pt>
    <dgm:pt modelId="{3ACA2BCC-906C-4EE3-A708-8BCE0C8AFF44}" type="pres">
      <dgm:prSet presAssocID="{EEAF1414-EFA2-4364-8BA3-80FF8BEFF56E}" presName="extraNode" presStyleLbl="node1" presStyleIdx="0" presStyleCnt="4"/>
      <dgm:spPr/>
    </dgm:pt>
    <dgm:pt modelId="{E4F72CC1-9FDB-4FAA-9B42-AA82D9987D94}" type="pres">
      <dgm:prSet presAssocID="{EEAF1414-EFA2-4364-8BA3-80FF8BEFF56E}" presName="dstNode" presStyleLbl="node1" presStyleIdx="0" presStyleCnt="4"/>
      <dgm:spPr/>
    </dgm:pt>
    <dgm:pt modelId="{F3A6CF44-6981-415E-8426-931FB6F7F233}" type="pres">
      <dgm:prSet presAssocID="{DCE25BD4-A540-44A1-8206-33A0A94829D7}" presName="text_1" presStyleLbl="node1" presStyleIdx="0" presStyleCnt="4">
        <dgm:presLayoutVars>
          <dgm:bulletEnabled val="1"/>
        </dgm:presLayoutVars>
      </dgm:prSet>
      <dgm:spPr/>
    </dgm:pt>
    <dgm:pt modelId="{82AD7160-8945-423C-B41E-E6FF128F5D4A}" type="pres">
      <dgm:prSet presAssocID="{DCE25BD4-A540-44A1-8206-33A0A94829D7}" presName="accent_1" presStyleCnt="0"/>
      <dgm:spPr/>
    </dgm:pt>
    <dgm:pt modelId="{3991BEC2-8501-44B1-B804-8C018CEBFF9B}" type="pres">
      <dgm:prSet presAssocID="{DCE25BD4-A540-44A1-8206-33A0A94829D7}" presName="accentRepeatNode" presStyleLbl="solidFgAcc1" presStyleIdx="0" presStyleCnt="4"/>
      <dgm:spPr/>
    </dgm:pt>
    <dgm:pt modelId="{47E57266-2F93-4822-8747-183CE51C63B9}" type="pres">
      <dgm:prSet presAssocID="{098434D3-D3CB-4DE5-AD70-B2B597F6BBCB}" presName="text_2" presStyleLbl="node1" presStyleIdx="1" presStyleCnt="4">
        <dgm:presLayoutVars>
          <dgm:bulletEnabled val="1"/>
        </dgm:presLayoutVars>
      </dgm:prSet>
      <dgm:spPr/>
    </dgm:pt>
    <dgm:pt modelId="{EC8AB46F-0CE3-42CD-AEB3-514675080DE7}" type="pres">
      <dgm:prSet presAssocID="{098434D3-D3CB-4DE5-AD70-B2B597F6BBCB}" presName="accent_2" presStyleCnt="0"/>
      <dgm:spPr/>
    </dgm:pt>
    <dgm:pt modelId="{D2E86C8E-A301-4BBB-9F41-69BAAC2B5454}" type="pres">
      <dgm:prSet presAssocID="{098434D3-D3CB-4DE5-AD70-B2B597F6BBCB}" presName="accentRepeatNode" presStyleLbl="solidFgAcc1" presStyleIdx="1" presStyleCnt="4"/>
      <dgm:spPr/>
    </dgm:pt>
    <dgm:pt modelId="{8BA8351D-5D72-44BD-BD6B-72B0E1657505}" type="pres">
      <dgm:prSet presAssocID="{60760B44-1AB6-4CEE-9984-B5EA875F2C55}" presName="text_3" presStyleLbl="node1" presStyleIdx="2" presStyleCnt="4">
        <dgm:presLayoutVars>
          <dgm:bulletEnabled val="1"/>
        </dgm:presLayoutVars>
      </dgm:prSet>
      <dgm:spPr/>
    </dgm:pt>
    <dgm:pt modelId="{1DE91983-3C6B-4A4C-9641-E3BDD20817A7}" type="pres">
      <dgm:prSet presAssocID="{60760B44-1AB6-4CEE-9984-B5EA875F2C55}" presName="accent_3" presStyleCnt="0"/>
      <dgm:spPr/>
    </dgm:pt>
    <dgm:pt modelId="{D599E7E7-0787-4A03-BDDE-7C7E6D37318B}" type="pres">
      <dgm:prSet presAssocID="{60760B44-1AB6-4CEE-9984-B5EA875F2C55}" presName="accentRepeatNode" presStyleLbl="solidFgAcc1" presStyleIdx="2" presStyleCnt="4"/>
      <dgm:spPr/>
    </dgm:pt>
    <dgm:pt modelId="{25DDD60D-D771-4805-9423-70D7D34BD4D3}" type="pres">
      <dgm:prSet presAssocID="{09CAEE1B-CBA9-4679-9A93-740C07121997}" presName="text_4" presStyleLbl="node1" presStyleIdx="3" presStyleCnt="4">
        <dgm:presLayoutVars>
          <dgm:bulletEnabled val="1"/>
        </dgm:presLayoutVars>
      </dgm:prSet>
      <dgm:spPr/>
    </dgm:pt>
    <dgm:pt modelId="{1775FC64-D733-4E95-B03F-19B956B963A7}" type="pres">
      <dgm:prSet presAssocID="{09CAEE1B-CBA9-4679-9A93-740C07121997}" presName="accent_4" presStyleCnt="0"/>
      <dgm:spPr/>
    </dgm:pt>
    <dgm:pt modelId="{4E0E8897-E046-4BED-A904-751C6A95F308}" type="pres">
      <dgm:prSet presAssocID="{09CAEE1B-CBA9-4679-9A93-740C07121997}" presName="accentRepeatNode" presStyleLbl="solidFgAcc1" presStyleIdx="3" presStyleCnt="4"/>
      <dgm:spPr/>
    </dgm:pt>
  </dgm:ptLst>
  <dgm:cxnLst>
    <dgm:cxn modelId="{63D8FC26-6BBB-461E-95D5-9747C4C9DB76}" srcId="{EEAF1414-EFA2-4364-8BA3-80FF8BEFF56E}" destId="{DCE25BD4-A540-44A1-8206-33A0A94829D7}" srcOrd="0" destOrd="0" parTransId="{ABA15EFE-3EED-48A1-AFCE-40B127CF72AB}" sibTransId="{8292D8CC-6AF6-443A-B829-F3BE3A98A959}"/>
    <dgm:cxn modelId="{24808C3F-96D3-410F-AC5F-44D9884F91D7}" srcId="{EEAF1414-EFA2-4364-8BA3-80FF8BEFF56E}" destId="{60760B44-1AB6-4CEE-9984-B5EA875F2C55}" srcOrd="2" destOrd="0" parTransId="{31E23212-2AC7-4329-85F1-E1E3E2659062}" sibTransId="{B7E42951-D970-4795-9AD8-B06AF53F8E1B}"/>
    <dgm:cxn modelId="{C4702F53-E3C1-4832-97D4-E747F3992989}" type="presOf" srcId="{09CAEE1B-CBA9-4679-9A93-740C07121997}" destId="{25DDD60D-D771-4805-9423-70D7D34BD4D3}" srcOrd="0" destOrd="0" presId="urn:microsoft.com/office/officeart/2008/layout/VerticalCurvedList"/>
    <dgm:cxn modelId="{2287CF79-7FDD-41E4-BF24-9EDB4EA082FE}" type="presOf" srcId="{EEAF1414-EFA2-4364-8BA3-80FF8BEFF56E}" destId="{E9D63D0A-EFB8-44E3-AFDB-D527803376CE}" srcOrd="0" destOrd="0" presId="urn:microsoft.com/office/officeart/2008/layout/VerticalCurvedList"/>
    <dgm:cxn modelId="{B88DB589-4A1D-4437-8D58-4788558F2A79}" srcId="{EEAF1414-EFA2-4364-8BA3-80FF8BEFF56E}" destId="{098434D3-D3CB-4DE5-AD70-B2B597F6BBCB}" srcOrd="1" destOrd="0" parTransId="{278DA8B3-BDD2-44F5-9183-366D452BB4F1}" sibTransId="{C3489399-ADA8-4EE6-A475-5527D7D7EB73}"/>
    <dgm:cxn modelId="{A17CD5C2-5F89-452E-A027-C44474C3301E}" type="presOf" srcId="{8292D8CC-6AF6-443A-B829-F3BE3A98A959}" destId="{D5EAC5D4-42C6-4601-8A41-D47DDFBCFA81}" srcOrd="0" destOrd="0" presId="urn:microsoft.com/office/officeart/2008/layout/VerticalCurvedList"/>
    <dgm:cxn modelId="{A33E23CD-C471-4D3C-8B5D-2EDF7D013DB3}" srcId="{EEAF1414-EFA2-4364-8BA3-80FF8BEFF56E}" destId="{09CAEE1B-CBA9-4679-9A93-740C07121997}" srcOrd="3" destOrd="0" parTransId="{7EFC9656-D3C3-424D-A37C-670C8D582C13}" sibTransId="{D9B399C0-109B-4398-88E5-97EA9585EEB0}"/>
    <dgm:cxn modelId="{75CE62CD-C8B2-40CF-959C-30830EFFD25C}" type="presOf" srcId="{098434D3-D3CB-4DE5-AD70-B2B597F6BBCB}" destId="{47E57266-2F93-4822-8747-183CE51C63B9}" srcOrd="0" destOrd="0" presId="urn:microsoft.com/office/officeart/2008/layout/VerticalCurvedList"/>
    <dgm:cxn modelId="{3B9305D1-8FA1-40E3-8758-8A28607D9F60}" type="presOf" srcId="{DCE25BD4-A540-44A1-8206-33A0A94829D7}" destId="{F3A6CF44-6981-415E-8426-931FB6F7F233}" srcOrd="0" destOrd="0" presId="urn:microsoft.com/office/officeart/2008/layout/VerticalCurvedList"/>
    <dgm:cxn modelId="{583614E8-F234-44EA-9218-5BF9902A0854}" type="presOf" srcId="{60760B44-1AB6-4CEE-9984-B5EA875F2C55}" destId="{8BA8351D-5D72-44BD-BD6B-72B0E1657505}" srcOrd="0" destOrd="0" presId="urn:microsoft.com/office/officeart/2008/layout/VerticalCurvedList"/>
    <dgm:cxn modelId="{86D60687-4AC1-42E0-908F-6CAB4C712E61}" type="presParOf" srcId="{E9D63D0A-EFB8-44E3-AFDB-D527803376CE}" destId="{19918340-3AB2-4FBD-A18F-13F0552EB91D}" srcOrd="0" destOrd="0" presId="urn:microsoft.com/office/officeart/2008/layout/VerticalCurvedList"/>
    <dgm:cxn modelId="{9BFF21C2-7D43-4987-9168-FC64ACC43E73}" type="presParOf" srcId="{19918340-3AB2-4FBD-A18F-13F0552EB91D}" destId="{E2D36C87-3B44-4BC6-90E5-F4721ABEB053}" srcOrd="0" destOrd="0" presId="urn:microsoft.com/office/officeart/2008/layout/VerticalCurvedList"/>
    <dgm:cxn modelId="{F1F0F41C-5C88-4135-96BF-2DA6523589A0}" type="presParOf" srcId="{E2D36C87-3B44-4BC6-90E5-F4721ABEB053}" destId="{C8B75D37-D60F-4480-8824-B048CCDE7021}" srcOrd="0" destOrd="0" presId="urn:microsoft.com/office/officeart/2008/layout/VerticalCurvedList"/>
    <dgm:cxn modelId="{D3F272A6-DBDF-4322-8BF1-0351C0C5DD51}" type="presParOf" srcId="{E2D36C87-3B44-4BC6-90E5-F4721ABEB053}" destId="{D5EAC5D4-42C6-4601-8A41-D47DDFBCFA81}" srcOrd="1" destOrd="0" presId="urn:microsoft.com/office/officeart/2008/layout/VerticalCurvedList"/>
    <dgm:cxn modelId="{A545AEE9-1B50-4E78-9B66-DFC637871E5C}" type="presParOf" srcId="{E2D36C87-3B44-4BC6-90E5-F4721ABEB053}" destId="{3ACA2BCC-906C-4EE3-A708-8BCE0C8AFF44}" srcOrd="2" destOrd="0" presId="urn:microsoft.com/office/officeart/2008/layout/VerticalCurvedList"/>
    <dgm:cxn modelId="{43F0B318-07CF-46F6-AC77-242A584B2A27}" type="presParOf" srcId="{E2D36C87-3B44-4BC6-90E5-F4721ABEB053}" destId="{E4F72CC1-9FDB-4FAA-9B42-AA82D9987D94}" srcOrd="3" destOrd="0" presId="urn:microsoft.com/office/officeart/2008/layout/VerticalCurvedList"/>
    <dgm:cxn modelId="{B8BBBB3C-0C4B-40F1-BBCC-C0C8E27E49A8}" type="presParOf" srcId="{19918340-3AB2-4FBD-A18F-13F0552EB91D}" destId="{F3A6CF44-6981-415E-8426-931FB6F7F233}" srcOrd="1" destOrd="0" presId="urn:microsoft.com/office/officeart/2008/layout/VerticalCurvedList"/>
    <dgm:cxn modelId="{8139811B-CBC5-475B-886E-AFD2B036B677}" type="presParOf" srcId="{19918340-3AB2-4FBD-A18F-13F0552EB91D}" destId="{82AD7160-8945-423C-B41E-E6FF128F5D4A}" srcOrd="2" destOrd="0" presId="urn:microsoft.com/office/officeart/2008/layout/VerticalCurvedList"/>
    <dgm:cxn modelId="{C95BA0CB-CE63-48DC-AD00-CAD74D7E77DC}" type="presParOf" srcId="{82AD7160-8945-423C-B41E-E6FF128F5D4A}" destId="{3991BEC2-8501-44B1-B804-8C018CEBFF9B}" srcOrd="0" destOrd="0" presId="urn:microsoft.com/office/officeart/2008/layout/VerticalCurvedList"/>
    <dgm:cxn modelId="{402DA2AF-F300-4570-AD7C-5955A1C70D6A}" type="presParOf" srcId="{19918340-3AB2-4FBD-A18F-13F0552EB91D}" destId="{47E57266-2F93-4822-8747-183CE51C63B9}" srcOrd="3" destOrd="0" presId="urn:microsoft.com/office/officeart/2008/layout/VerticalCurvedList"/>
    <dgm:cxn modelId="{FDCA8014-170E-443D-A56F-649742106C93}" type="presParOf" srcId="{19918340-3AB2-4FBD-A18F-13F0552EB91D}" destId="{EC8AB46F-0CE3-42CD-AEB3-514675080DE7}" srcOrd="4" destOrd="0" presId="urn:microsoft.com/office/officeart/2008/layout/VerticalCurvedList"/>
    <dgm:cxn modelId="{D01ED604-2738-4F9C-989F-3BA63BFFA4D7}" type="presParOf" srcId="{EC8AB46F-0CE3-42CD-AEB3-514675080DE7}" destId="{D2E86C8E-A301-4BBB-9F41-69BAAC2B5454}" srcOrd="0" destOrd="0" presId="urn:microsoft.com/office/officeart/2008/layout/VerticalCurvedList"/>
    <dgm:cxn modelId="{A164BA6C-715D-4FF2-895F-E685DF9384EE}" type="presParOf" srcId="{19918340-3AB2-4FBD-A18F-13F0552EB91D}" destId="{8BA8351D-5D72-44BD-BD6B-72B0E1657505}" srcOrd="5" destOrd="0" presId="urn:microsoft.com/office/officeart/2008/layout/VerticalCurvedList"/>
    <dgm:cxn modelId="{A0590899-6091-4497-807E-8142E2F2677C}" type="presParOf" srcId="{19918340-3AB2-4FBD-A18F-13F0552EB91D}" destId="{1DE91983-3C6B-4A4C-9641-E3BDD20817A7}" srcOrd="6" destOrd="0" presId="urn:microsoft.com/office/officeart/2008/layout/VerticalCurvedList"/>
    <dgm:cxn modelId="{19821710-2082-45B2-80D0-73AF8DFA0EF8}" type="presParOf" srcId="{1DE91983-3C6B-4A4C-9641-E3BDD20817A7}" destId="{D599E7E7-0787-4A03-BDDE-7C7E6D37318B}" srcOrd="0" destOrd="0" presId="urn:microsoft.com/office/officeart/2008/layout/VerticalCurvedList"/>
    <dgm:cxn modelId="{C20789F4-CD7F-4B66-945C-594361CDC38B}" type="presParOf" srcId="{19918340-3AB2-4FBD-A18F-13F0552EB91D}" destId="{25DDD60D-D771-4805-9423-70D7D34BD4D3}" srcOrd="7" destOrd="0" presId="urn:microsoft.com/office/officeart/2008/layout/VerticalCurvedList"/>
    <dgm:cxn modelId="{E238E4AA-579A-4519-9EC0-97658FE741C3}" type="presParOf" srcId="{19918340-3AB2-4FBD-A18F-13F0552EB91D}" destId="{1775FC64-D733-4E95-B03F-19B956B963A7}" srcOrd="8" destOrd="0" presId="urn:microsoft.com/office/officeart/2008/layout/VerticalCurvedList"/>
    <dgm:cxn modelId="{E56DBC9C-D250-4905-9466-9D8B877190EC}" type="presParOf" srcId="{1775FC64-D733-4E95-B03F-19B956B963A7}" destId="{4E0E8897-E046-4BED-A904-751C6A95F30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F1414-EFA2-4364-8BA3-80FF8BEFF56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CE25BD4-A540-44A1-8206-33A0A94829D7}">
      <dgm:prSet phldrT="[Text]"/>
      <dgm:spPr/>
      <dgm:t>
        <a:bodyPr/>
        <a:lstStyle/>
        <a:p>
          <a:r>
            <a:rPr lang="en-US"/>
            <a:t>Assess Regularly </a:t>
          </a:r>
        </a:p>
      </dgm:t>
    </dgm:pt>
    <dgm:pt modelId="{ABA15EFE-3EED-48A1-AFCE-40B127CF72AB}" type="parTrans" cxnId="{63D8FC26-6BBB-461E-95D5-9747C4C9DB76}">
      <dgm:prSet/>
      <dgm:spPr/>
      <dgm:t>
        <a:bodyPr/>
        <a:lstStyle/>
        <a:p>
          <a:endParaRPr lang="en-US"/>
        </a:p>
      </dgm:t>
    </dgm:pt>
    <dgm:pt modelId="{8292D8CC-6AF6-443A-B829-F3BE3A98A959}" type="sibTrans" cxnId="{63D8FC26-6BBB-461E-95D5-9747C4C9DB76}">
      <dgm:prSet/>
      <dgm:spPr/>
      <dgm:t>
        <a:bodyPr/>
        <a:lstStyle/>
        <a:p>
          <a:endParaRPr lang="en-US"/>
        </a:p>
      </dgm:t>
    </dgm:pt>
    <dgm:pt modelId="{098434D3-D3CB-4DE5-AD70-B2B597F6BBCB}">
      <dgm:prSet phldrT="[Text]"/>
      <dgm:spPr/>
      <dgm:t>
        <a:bodyPr/>
        <a:lstStyle/>
        <a:p>
          <a:r>
            <a:rPr lang="en-US"/>
            <a:t>Assign Clear Goals</a:t>
          </a:r>
        </a:p>
      </dgm:t>
    </dgm:pt>
    <dgm:pt modelId="{278DA8B3-BDD2-44F5-9183-366D452BB4F1}" type="parTrans" cxnId="{B88DB589-4A1D-4437-8D58-4788558F2A79}">
      <dgm:prSet/>
      <dgm:spPr/>
      <dgm:t>
        <a:bodyPr/>
        <a:lstStyle/>
        <a:p>
          <a:endParaRPr lang="en-US"/>
        </a:p>
      </dgm:t>
    </dgm:pt>
    <dgm:pt modelId="{C3489399-ADA8-4EE6-A475-5527D7D7EB73}" type="sibTrans" cxnId="{B88DB589-4A1D-4437-8D58-4788558F2A79}">
      <dgm:prSet/>
      <dgm:spPr/>
      <dgm:t>
        <a:bodyPr/>
        <a:lstStyle/>
        <a:p>
          <a:endParaRPr lang="en-US"/>
        </a:p>
      </dgm:t>
    </dgm:pt>
    <dgm:pt modelId="{60760B44-1AB6-4CEE-9984-B5EA875F2C55}">
      <dgm:prSet phldrT="[Text]"/>
      <dgm:spPr/>
      <dgm:t>
        <a:bodyPr/>
        <a:lstStyle/>
        <a:p>
          <a:r>
            <a:rPr lang="en-US"/>
            <a:t>Analyze Data</a:t>
          </a:r>
        </a:p>
      </dgm:t>
    </dgm:pt>
    <dgm:pt modelId="{31E23212-2AC7-4329-85F1-E1E3E2659062}" type="parTrans" cxnId="{24808C3F-96D3-410F-AC5F-44D9884F91D7}">
      <dgm:prSet/>
      <dgm:spPr/>
      <dgm:t>
        <a:bodyPr/>
        <a:lstStyle/>
        <a:p>
          <a:endParaRPr lang="en-US"/>
        </a:p>
      </dgm:t>
    </dgm:pt>
    <dgm:pt modelId="{B7E42951-D970-4795-9AD8-B06AF53F8E1B}" type="sibTrans" cxnId="{24808C3F-96D3-410F-AC5F-44D9884F91D7}">
      <dgm:prSet/>
      <dgm:spPr/>
      <dgm:t>
        <a:bodyPr/>
        <a:lstStyle/>
        <a:p>
          <a:endParaRPr lang="en-US"/>
        </a:p>
      </dgm:t>
    </dgm:pt>
    <dgm:pt modelId="{09CAEE1B-CBA9-4679-9A93-740C07121997}">
      <dgm:prSet phldrT="[Text]"/>
      <dgm:spPr/>
      <dgm:t>
        <a:bodyPr/>
        <a:lstStyle/>
        <a:p>
          <a:r>
            <a:rPr lang="en-US"/>
            <a:t>Act Accordingly</a:t>
          </a:r>
        </a:p>
      </dgm:t>
    </dgm:pt>
    <dgm:pt modelId="{7EFC9656-D3C3-424D-A37C-670C8D582C13}" type="parTrans" cxnId="{A33E23CD-C471-4D3C-8B5D-2EDF7D013DB3}">
      <dgm:prSet/>
      <dgm:spPr/>
      <dgm:t>
        <a:bodyPr/>
        <a:lstStyle/>
        <a:p>
          <a:endParaRPr lang="en-US"/>
        </a:p>
      </dgm:t>
    </dgm:pt>
    <dgm:pt modelId="{D9B399C0-109B-4398-88E5-97EA9585EEB0}" type="sibTrans" cxnId="{A33E23CD-C471-4D3C-8B5D-2EDF7D013DB3}">
      <dgm:prSet/>
      <dgm:spPr/>
      <dgm:t>
        <a:bodyPr/>
        <a:lstStyle/>
        <a:p>
          <a:endParaRPr lang="en-US"/>
        </a:p>
      </dgm:t>
    </dgm:pt>
    <dgm:pt modelId="{E9D63D0A-EFB8-44E3-AFDB-D527803376CE}" type="pres">
      <dgm:prSet presAssocID="{EEAF1414-EFA2-4364-8BA3-80FF8BEFF56E}" presName="Name0" presStyleCnt="0">
        <dgm:presLayoutVars>
          <dgm:chMax val="7"/>
          <dgm:chPref val="7"/>
          <dgm:dir/>
        </dgm:presLayoutVars>
      </dgm:prSet>
      <dgm:spPr/>
    </dgm:pt>
    <dgm:pt modelId="{19918340-3AB2-4FBD-A18F-13F0552EB91D}" type="pres">
      <dgm:prSet presAssocID="{EEAF1414-EFA2-4364-8BA3-80FF8BEFF56E}" presName="Name1" presStyleCnt="0"/>
      <dgm:spPr/>
    </dgm:pt>
    <dgm:pt modelId="{E2D36C87-3B44-4BC6-90E5-F4721ABEB053}" type="pres">
      <dgm:prSet presAssocID="{EEAF1414-EFA2-4364-8BA3-80FF8BEFF56E}" presName="cycle" presStyleCnt="0"/>
      <dgm:spPr/>
    </dgm:pt>
    <dgm:pt modelId="{C8B75D37-D60F-4480-8824-B048CCDE7021}" type="pres">
      <dgm:prSet presAssocID="{EEAF1414-EFA2-4364-8BA3-80FF8BEFF56E}" presName="srcNode" presStyleLbl="node1" presStyleIdx="0" presStyleCnt="4"/>
      <dgm:spPr/>
    </dgm:pt>
    <dgm:pt modelId="{D5EAC5D4-42C6-4601-8A41-D47DDFBCFA81}" type="pres">
      <dgm:prSet presAssocID="{EEAF1414-EFA2-4364-8BA3-80FF8BEFF56E}" presName="conn" presStyleLbl="parChTrans1D2" presStyleIdx="0" presStyleCnt="1"/>
      <dgm:spPr/>
    </dgm:pt>
    <dgm:pt modelId="{3ACA2BCC-906C-4EE3-A708-8BCE0C8AFF44}" type="pres">
      <dgm:prSet presAssocID="{EEAF1414-EFA2-4364-8BA3-80FF8BEFF56E}" presName="extraNode" presStyleLbl="node1" presStyleIdx="0" presStyleCnt="4"/>
      <dgm:spPr/>
    </dgm:pt>
    <dgm:pt modelId="{E4F72CC1-9FDB-4FAA-9B42-AA82D9987D94}" type="pres">
      <dgm:prSet presAssocID="{EEAF1414-EFA2-4364-8BA3-80FF8BEFF56E}" presName="dstNode" presStyleLbl="node1" presStyleIdx="0" presStyleCnt="4"/>
      <dgm:spPr/>
    </dgm:pt>
    <dgm:pt modelId="{F3A6CF44-6981-415E-8426-931FB6F7F233}" type="pres">
      <dgm:prSet presAssocID="{DCE25BD4-A540-44A1-8206-33A0A94829D7}" presName="text_1" presStyleLbl="node1" presStyleIdx="0" presStyleCnt="4">
        <dgm:presLayoutVars>
          <dgm:bulletEnabled val="1"/>
        </dgm:presLayoutVars>
      </dgm:prSet>
      <dgm:spPr/>
    </dgm:pt>
    <dgm:pt modelId="{82AD7160-8945-423C-B41E-E6FF128F5D4A}" type="pres">
      <dgm:prSet presAssocID="{DCE25BD4-A540-44A1-8206-33A0A94829D7}" presName="accent_1" presStyleCnt="0"/>
      <dgm:spPr/>
    </dgm:pt>
    <dgm:pt modelId="{3991BEC2-8501-44B1-B804-8C018CEBFF9B}" type="pres">
      <dgm:prSet presAssocID="{DCE25BD4-A540-44A1-8206-33A0A94829D7}" presName="accentRepeatNode" presStyleLbl="solidFgAcc1" presStyleIdx="0" presStyleCnt="4"/>
      <dgm:spPr/>
    </dgm:pt>
    <dgm:pt modelId="{47E57266-2F93-4822-8747-183CE51C63B9}" type="pres">
      <dgm:prSet presAssocID="{098434D3-D3CB-4DE5-AD70-B2B597F6BBCB}" presName="text_2" presStyleLbl="node1" presStyleIdx="1" presStyleCnt="4">
        <dgm:presLayoutVars>
          <dgm:bulletEnabled val="1"/>
        </dgm:presLayoutVars>
      </dgm:prSet>
      <dgm:spPr/>
    </dgm:pt>
    <dgm:pt modelId="{EC8AB46F-0CE3-42CD-AEB3-514675080DE7}" type="pres">
      <dgm:prSet presAssocID="{098434D3-D3CB-4DE5-AD70-B2B597F6BBCB}" presName="accent_2" presStyleCnt="0"/>
      <dgm:spPr/>
    </dgm:pt>
    <dgm:pt modelId="{D2E86C8E-A301-4BBB-9F41-69BAAC2B5454}" type="pres">
      <dgm:prSet presAssocID="{098434D3-D3CB-4DE5-AD70-B2B597F6BBCB}" presName="accentRepeatNode" presStyleLbl="solidFgAcc1" presStyleIdx="1" presStyleCnt="4"/>
      <dgm:spPr/>
    </dgm:pt>
    <dgm:pt modelId="{8BA8351D-5D72-44BD-BD6B-72B0E1657505}" type="pres">
      <dgm:prSet presAssocID="{60760B44-1AB6-4CEE-9984-B5EA875F2C55}" presName="text_3" presStyleLbl="node1" presStyleIdx="2" presStyleCnt="4">
        <dgm:presLayoutVars>
          <dgm:bulletEnabled val="1"/>
        </dgm:presLayoutVars>
      </dgm:prSet>
      <dgm:spPr/>
    </dgm:pt>
    <dgm:pt modelId="{1DE91983-3C6B-4A4C-9641-E3BDD20817A7}" type="pres">
      <dgm:prSet presAssocID="{60760B44-1AB6-4CEE-9984-B5EA875F2C55}" presName="accent_3" presStyleCnt="0"/>
      <dgm:spPr/>
    </dgm:pt>
    <dgm:pt modelId="{D599E7E7-0787-4A03-BDDE-7C7E6D37318B}" type="pres">
      <dgm:prSet presAssocID="{60760B44-1AB6-4CEE-9984-B5EA875F2C55}" presName="accentRepeatNode" presStyleLbl="solidFgAcc1" presStyleIdx="2" presStyleCnt="4"/>
      <dgm:spPr/>
    </dgm:pt>
    <dgm:pt modelId="{25DDD60D-D771-4805-9423-70D7D34BD4D3}" type="pres">
      <dgm:prSet presAssocID="{09CAEE1B-CBA9-4679-9A93-740C07121997}" presName="text_4" presStyleLbl="node1" presStyleIdx="3" presStyleCnt="4">
        <dgm:presLayoutVars>
          <dgm:bulletEnabled val="1"/>
        </dgm:presLayoutVars>
      </dgm:prSet>
      <dgm:spPr/>
    </dgm:pt>
    <dgm:pt modelId="{1775FC64-D733-4E95-B03F-19B956B963A7}" type="pres">
      <dgm:prSet presAssocID="{09CAEE1B-CBA9-4679-9A93-740C07121997}" presName="accent_4" presStyleCnt="0"/>
      <dgm:spPr/>
    </dgm:pt>
    <dgm:pt modelId="{4E0E8897-E046-4BED-A904-751C6A95F308}" type="pres">
      <dgm:prSet presAssocID="{09CAEE1B-CBA9-4679-9A93-740C07121997}" presName="accentRepeatNode" presStyleLbl="solidFgAcc1" presStyleIdx="3" presStyleCnt="4"/>
      <dgm:spPr/>
    </dgm:pt>
  </dgm:ptLst>
  <dgm:cxnLst>
    <dgm:cxn modelId="{63D8FC26-6BBB-461E-95D5-9747C4C9DB76}" srcId="{EEAF1414-EFA2-4364-8BA3-80FF8BEFF56E}" destId="{DCE25BD4-A540-44A1-8206-33A0A94829D7}" srcOrd="0" destOrd="0" parTransId="{ABA15EFE-3EED-48A1-AFCE-40B127CF72AB}" sibTransId="{8292D8CC-6AF6-443A-B829-F3BE3A98A959}"/>
    <dgm:cxn modelId="{24808C3F-96D3-410F-AC5F-44D9884F91D7}" srcId="{EEAF1414-EFA2-4364-8BA3-80FF8BEFF56E}" destId="{60760B44-1AB6-4CEE-9984-B5EA875F2C55}" srcOrd="2" destOrd="0" parTransId="{31E23212-2AC7-4329-85F1-E1E3E2659062}" sibTransId="{B7E42951-D970-4795-9AD8-B06AF53F8E1B}"/>
    <dgm:cxn modelId="{C4702F53-E3C1-4832-97D4-E747F3992989}" type="presOf" srcId="{09CAEE1B-CBA9-4679-9A93-740C07121997}" destId="{25DDD60D-D771-4805-9423-70D7D34BD4D3}" srcOrd="0" destOrd="0" presId="urn:microsoft.com/office/officeart/2008/layout/VerticalCurvedList"/>
    <dgm:cxn modelId="{2287CF79-7FDD-41E4-BF24-9EDB4EA082FE}" type="presOf" srcId="{EEAF1414-EFA2-4364-8BA3-80FF8BEFF56E}" destId="{E9D63D0A-EFB8-44E3-AFDB-D527803376CE}" srcOrd="0" destOrd="0" presId="urn:microsoft.com/office/officeart/2008/layout/VerticalCurvedList"/>
    <dgm:cxn modelId="{B88DB589-4A1D-4437-8D58-4788558F2A79}" srcId="{EEAF1414-EFA2-4364-8BA3-80FF8BEFF56E}" destId="{098434D3-D3CB-4DE5-AD70-B2B597F6BBCB}" srcOrd="1" destOrd="0" parTransId="{278DA8B3-BDD2-44F5-9183-366D452BB4F1}" sibTransId="{C3489399-ADA8-4EE6-A475-5527D7D7EB73}"/>
    <dgm:cxn modelId="{A17CD5C2-5F89-452E-A027-C44474C3301E}" type="presOf" srcId="{8292D8CC-6AF6-443A-B829-F3BE3A98A959}" destId="{D5EAC5D4-42C6-4601-8A41-D47DDFBCFA81}" srcOrd="0" destOrd="0" presId="urn:microsoft.com/office/officeart/2008/layout/VerticalCurvedList"/>
    <dgm:cxn modelId="{A33E23CD-C471-4D3C-8B5D-2EDF7D013DB3}" srcId="{EEAF1414-EFA2-4364-8BA3-80FF8BEFF56E}" destId="{09CAEE1B-CBA9-4679-9A93-740C07121997}" srcOrd="3" destOrd="0" parTransId="{7EFC9656-D3C3-424D-A37C-670C8D582C13}" sibTransId="{D9B399C0-109B-4398-88E5-97EA9585EEB0}"/>
    <dgm:cxn modelId="{75CE62CD-C8B2-40CF-959C-30830EFFD25C}" type="presOf" srcId="{098434D3-D3CB-4DE5-AD70-B2B597F6BBCB}" destId="{47E57266-2F93-4822-8747-183CE51C63B9}" srcOrd="0" destOrd="0" presId="urn:microsoft.com/office/officeart/2008/layout/VerticalCurvedList"/>
    <dgm:cxn modelId="{3B9305D1-8FA1-40E3-8758-8A28607D9F60}" type="presOf" srcId="{DCE25BD4-A540-44A1-8206-33A0A94829D7}" destId="{F3A6CF44-6981-415E-8426-931FB6F7F233}" srcOrd="0" destOrd="0" presId="urn:microsoft.com/office/officeart/2008/layout/VerticalCurvedList"/>
    <dgm:cxn modelId="{583614E8-F234-44EA-9218-5BF9902A0854}" type="presOf" srcId="{60760B44-1AB6-4CEE-9984-B5EA875F2C55}" destId="{8BA8351D-5D72-44BD-BD6B-72B0E1657505}" srcOrd="0" destOrd="0" presId="urn:microsoft.com/office/officeart/2008/layout/VerticalCurvedList"/>
    <dgm:cxn modelId="{86D60687-4AC1-42E0-908F-6CAB4C712E61}" type="presParOf" srcId="{E9D63D0A-EFB8-44E3-AFDB-D527803376CE}" destId="{19918340-3AB2-4FBD-A18F-13F0552EB91D}" srcOrd="0" destOrd="0" presId="urn:microsoft.com/office/officeart/2008/layout/VerticalCurvedList"/>
    <dgm:cxn modelId="{9BFF21C2-7D43-4987-9168-FC64ACC43E73}" type="presParOf" srcId="{19918340-3AB2-4FBD-A18F-13F0552EB91D}" destId="{E2D36C87-3B44-4BC6-90E5-F4721ABEB053}" srcOrd="0" destOrd="0" presId="urn:microsoft.com/office/officeart/2008/layout/VerticalCurvedList"/>
    <dgm:cxn modelId="{F1F0F41C-5C88-4135-96BF-2DA6523589A0}" type="presParOf" srcId="{E2D36C87-3B44-4BC6-90E5-F4721ABEB053}" destId="{C8B75D37-D60F-4480-8824-B048CCDE7021}" srcOrd="0" destOrd="0" presId="urn:microsoft.com/office/officeart/2008/layout/VerticalCurvedList"/>
    <dgm:cxn modelId="{D3F272A6-DBDF-4322-8BF1-0351C0C5DD51}" type="presParOf" srcId="{E2D36C87-3B44-4BC6-90E5-F4721ABEB053}" destId="{D5EAC5D4-42C6-4601-8A41-D47DDFBCFA81}" srcOrd="1" destOrd="0" presId="urn:microsoft.com/office/officeart/2008/layout/VerticalCurvedList"/>
    <dgm:cxn modelId="{A545AEE9-1B50-4E78-9B66-DFC637871E5C}" type="presParOf" srcId="{E2D36C87-3B44-4BC6-90E5-F4721ABEB053}" destId="{3ACA2BCC-906C-4EE3-A708-8BCE0C8AFF44}" srcOrd="2" destOrd="0" presId="urn:microsoft.com/office/officeart/2008/layout/VerticalCurvedList"/>
    <dgm:cxn modelId="{43F0B318-07CF-46F6-AC77-242A584B2A27}" type="presParOf" srcId="{E2D36C87-3B44-4BC6-90E5-F4721ABEB053}" destId="{E4F72CC1-9FDB-4FAA-9B42-AA82D9987D94}" srcOrd="3" destOrd="0" presId="urn:microsoft.com/office/officeart/2008/layout/VerticalCurvedList"/>
    <dgm:cxn modelId="{B8BBBB3C-0C4B-40F1-BBCC-C0C8E27E49A8}" type="presParOf" srcId="{19918340-3AB2-4FBD-A18F-13F0552EB91D}" destId="{F3A6CF44-6981-415E-8426-931FB6F7F233}" srcOrd="1" destOrd="0" presId="urn:microsoft.com/office/officeart/2008/layout/VerticalCurvedList"/>
    <dgm:cxn modelId="{8139811B-CBC5-475B-886E-AFD2B036B677}" type="presParOf" srcId="{19918340-3AB2-4FBD-A18F-13F0552EB91D}" destId="{82AD7160-8945-423C-B41E-E6FF128F5D4A}" srcOrd="2" destOrd="0" presId="urn:microsoft.com/office/officeart/2008/layout/VerticalCurvedList"/>
    <dgm:cxn modelId="{C95BA0CB-CE63-48DC-AD00-CAD74D7E77DC}" type="presParOf" srcId="{82AD7160-8945-423C-B41E-E6FF128F5D4A}" destId="{3991BEC2-8501-44B1-B804-8C018CEBFF9B}" srcOrd="0" destOrd="0" presId="urn:microsoft.com/office/officeart/2008/layout/VerticalCurvedList"/>
    <dgm:cxn modelId="{402DA2AF-F300-4570-AD7C-5955A1C70D6A}" type="presParOf" srcId="{19918340-3AB2-4FBD-A18F-13F0552EB91D}" destId="{47E57266-2F93-4822-8747-183CE51C63B9}" srcOrd="3" destOrd="0" presId="urn:microsoft.com/office/officeart/2008/layout/VerticalCurvedList"/>
    <dgm:cxn modelId="{FDCA8014-170E-443D-A56F-649742106C93}" type="presParOf" srcId="{19918340-3AB2-4FBD-A18F-13F0552EB91D}" destId="{EC8AB46F-0CE3-42CD-AEB3-514675080DE7}" srcOrd="4" destOrd="0" presId="urn:microsoft.com/office/officeart/2008/layout/VerticalCurvedList"/>
    <dgm:cxn modelId="{D01ED604-2738-4F9C-989F-3BA63BFFA4D7}" type="presParOf" srcId="{EC8AB46F-0CE3-42CD-AEB3-514675080DE7}" destId="{D2E86C8E-A301-4BBB-9F41-69BAAC2B5454}" srcOrd="0" destOrd="0" presId="urn:microsoft.com/office/officeart/2008/layout/VerticalCurvedList"/>
    <dgm:cxn modelId="{A164BA6C-715D-4FF2-895F-E685DF9384EE}" type="presParOf" srcId="{19918340-3AB2-4FBD-A18F-13F0552EB91D}" destId="{8BA8351D-5D72-44BD-BD6B-72B0E1657505}" srcOrd="5" destOrd="0" presId="urn:microsoft.com/office/officeart/2008/layout/VerticalCurvedList"/>
    <dgm:cxn modelId="{A0590899-6091-4497-807E-8142E2F2677C}" type="presParOf" srcId="{19918340-3AB2-4FBD-A18F-13F0552EB91D}" destId="{1DE91983-3C6B-4A4C-9641-E3BDD20817A7}" srcOrd="6" destOrd="0" presId="urn:microsoft.com/office/officeart/2008/layout/VerticalCurvedList"/>
    <dgm:cxn modelId="{19821710-2082-45B2-80D0-73AF8DFA0EF8}" type="presParOf" srcId="{1DE91983-3C6B-4A4C-9641-E3BDD20817A7}" destId="{D599E7E7-0787-4A03-BDDE-7C7E6D37318B}" srcOrd="0" destOrd="0" presId="urn:microsoft.com/office/officeart/2008/layout/VerticalCurvedList"/>
    <dgm:cxn modelId="{C20789F4-CD7F-4B66-945C-594361CDC38B}" type="presParOf" srcId="{19918340-3AB2-4FBD-A18F-13F0552EB91D}" destId="{25DDD60D-D771-4805-9423-70D7D34BD4D3}" srcOrd="7" destOrd="0" presId="urn:microsoft.com/office/officeart/2008/layout/VerticalCurvedList"/>
    <dgm:cxn modelId="{E238E4AA-579A-4519-9EC0-97658FE741C3}" type="presParOf" srcId="{19918340-3AB2-4FBD-A18F-13F0552EB91D}" destId="{1775FC64-D733-4E95-B03F-19B956B963A7}" srcOrd="8" destOrd="0" presId="urn:microsoft.com/office/officeart/2008/layout/VerticalCurvedList"/>
    <dgm:cxn modelId="{E56DBC9C-D250-4905-9466-9D8B877190EC}" type="presParOf" srcId="{1775FC64-D733-4E95-B03F-19B956B963A7}" destId="{4E0E8897-E046-4BED-A904-751C6A95F30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AF1414-EFA2-4364-8BA3-80FF8BEFF56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CE25BD4-A540-44A1-8206-33A0A94829D7}">
      <dgm:prSet phldrT="[Text]"/>
      <dgm:spPr/>
      <dgm:t>
        <a:bodyPr/>
        <a:lstStyle/>
        <a:p>
          <a:r>
            <a:rPr lang="en-US"/>
            <a:t>Assess Regularly </a:t>
          </a:r>
        </a:p>
      </dgm:t>
    </dgm:pt>
    <dgm:pt modelId="{ABA15EFE-3EED-48A1-AFCE-40B127CF72AB}" type="parTrans" cxnId="{63D8FC26-6BBB-461E-95D5-9747C4C9DB76}">
      <dgm:prSet/>
      <dgm:spPr/>
      <dgm:t>
        <a:bodyPr/>
        <a:lstStyle/>
        <a:p>
          <a:endParaRPr lang="en-US"/>
        </a:p>
      </dgm:t>
    </dgm:pt>
    <dgm:pt modelId="{8292D8CC-6AF6-443A-B829-F3BE3A98A959}" type="sibTrans" cxnId="{63D8FC26-6BBB-461E-95D5-9747C4C9DB76}">
      <dgm:prSet/>
      <dgm:spPr/>
      <dgm:t>
        <a:bodyPr/>
        <a:lstStyle/>
        <a:p>
          <a:endParaRPr lang="en-US"/>
        </a:p>
      </dgm:t>
    </dgm:pt>
    <dgm:pt modelId="{098434D3-D3CB-4DE5-AD70-B2B597F6BBCB}">
      <dgm:prSet phldrT="[Text]"/>
      <dgm:spPr/>
      <dgm:t>
        <a:bodyPr/>
        <a:lstStyle/>
        <a:p>
          <a:r>
            <a:rPr lang="en-US"/>
            <a:t>Assign Clear Goals</a:t>
          </a:r>
        </a:p>
      </dgm:t>
    </dgm:pt>
    <dgm:pt modelId="{278DA8B3-BDD2-44F5-9183-366D452BB4F1}" type="parTrans" cxnId="{B88DB589-4A1D-4437-8D58-4788558F2A79}">
      <dgm:prSet/>
      <dgm:spPr/>
      <dgm:t>
        <a:bodyPr/>
        <a:lstStyle/>
        <a:p>
          <a:endParaRPr lang="en-US"/>
        </a:p>
      </dgm:t>
    </dgm:pt>
    <dgm:pt modelId="{C3489399-ADA8-4EE6-A475-5527D7D7EB73}" type="sibTrans" cxnId="{B88DB589-4A1D-4437-8D58-4788558F2A79}">
      <dgm:prSet/>
      <dgm:spPr/>
      <dgm:t>
        <a:bodyPr/>
        <a:lstStyle/>
        <a:p>
          <a:endParaRPr lang="en-US"/>
        </a:p>
      </dgm:t>
    </dgm:pt>
    <dgm:pt modelId="{60760B44-1AB6-4CEE-9984-B5EA875F2C55}">
      <dgm:prSet phldrT="[Text]"/>
      <dgm:spPr/>
      <dgm:t>
        <a:bodyPr/>
        <a:lstStyle/>
        <a:p>
          <a:r>
            <a:rPr lang="en-US"/>
            <a:t>Analyze Data</a:t>
          </a:r>
        </a:p>
      </dgm:t>
    </dgm:pt>
    <dgm:pt modelId="{31E23212-2AC7-4329-85F1-E1E3E2659062}" type="parTrans" cxnId="{24808C3F-96D3-410F-AC5F-44D9884F91D7}">
      <dgm:prSet/>
      <dgm:spPr/>
      <dgm:t>
        <a:bodyPr/>
        <a:lstStyle/>
        <a:p>
          <a:endParaRPr lang="en-US"/>
        </a:p>
      </dgm:t>
    </dgm:pt>
    <dgm:pt modelId="{B7E42951-D970-4795-9AD8-B06AF53F8E1B}" type="sibTrans" cxnId="{24808C3F-96D3-410F-AC5F-44D9884F91D7}">
      <dgm:prSet/>
      <dgm:spPr/>
      <dgm:t>
        <a:bodyPr/>
        <a:lstStyle/>
        <a:p>
          <a:endParaRPr lang="en-US"/>
        </a:p>
      </dgm:t>
    </dgm:pt>
    <dgm:pt modelId="{09CAEE1B-CBA9-4679-9A93-740C07121997}">
      <dgm:prSet phldrT="[Text]"/>
      <dgm:spPr/>
      <dgm:t>
        <a:bodyPr/>
        <a:lstStyle/>
        <a:p>
          <a:r>
            <a:rPr lang="en-US"/>
            <a:t>Act Accordingly</a:t>
          </a:r>
        </a:p>
      </dgm:t>
    </dgm:pt>
    <dgm:pt modelId="{7EFC9656-D3C3-424D-A37C-670C8D582C13}" type="parTrans" cxnId="{A33E23CD-C471-4D3C-8B5D-2EDF7D013DB3}">
      <dgm:prSet/>
      <dgm:spPr/>
      <dgm:t>
        <a:bodyPr/>
        <a:lstStyle/>
        <a:p>
          <a:endParaRPr lang="en-US"/>
        </a:p>
      </dgm:t>
    </dgm:pt>
    <dgm:pt modelId="{D9B399C0-109B-4398-88E5-97EA9585EEB0}" type="sibTrans" cxnId="{A33E23CD-C471-4D3C-8B5D-2EDF7D013DB3}">
      <dgm:prSet/>
      <dgm:spPr/>
      <dgm:t>
        <a:bodyPr/>
        <a:lstStyle/>
        <a:p>
          <a:endParaRPr lang="en-US"/>
        </a:p>
      </dgm:t>
    </dgm:pt>
    <dgm:pt modelId="{E9D63D0A-EFB8-44E3-AFDB-D527803376CE}" type="pres">
      <dgm:prSet presAssocID="{EEAF1414-EFA2-4364-8BA3-80FF8BEFF56E}" presName="Name0" presStyleCnt="0">
        <dgm:presLayoutVars>
          <dgm:chMax val="7"/>
          <dgm:chPref val="7"/>
          <dgm:dir/>
        </dgm:presLayoutVars>
      </dgm:prSet>
      <dgm:spPr/>
    </dgm:pt>
    <dgm:pt modelId="{19918340-3AB2-4FBD-A18F-13F0552EB91D}" type="pres">
      <dgm:prSet presAssocID="{EEAF1414-EFA2-4364-8BA3-80FF8BEFF56E}" presName="Name1" presStyleCnt="0"/>
      <dgm:spPr/>
    </dgm:pt>
    <dgm:pt modelId="{E2D36C87-3B44-4BC6-90E5-F4721ABEB053}" type="pres">
      <dgm:prSet presAssocID="{EEAF1414-EFA2-4364-8BA3-80FF8BEFF56E}" presName="cycle" presStyleCnt="0"/>
      <dgm:spPr/>
    </dgm:pt>
    <dgm:pt modelId="{C8B75D37-D60F-4480-8824-B048CCDE7021}" type="pres">
      <dgm:prSet presAssocID="{EEAF1414-EFA2-4364-8BA3-80FF8BEFF56E}" presName="srcNode" presStyleLbl="node1" presStyleIdx="0" presStyleCnt="4"/>
      <dgm:spPr/>
    </dgm:pt>
    <dgm:pt modelId="{D5EAC5D4-42C6-4601-8A41-D47DDFBCFA81}" type="pres">
      <dgm:prSet presAssocID="{EEAF1414-EFA2-4364-8BA3-80FF8BEFF56E}" presName="conn" presStyleLbl="parChTrans1D2" presStyleIdx="0" presStyleCnt="1"/>
      <dgm:spPr/>
    </dgm:pt>
    <dgm:pt modelId="{3ACA2BCC-906C-4EE3-A708-8BCE0C8AFF44}" type="pres">
      <dgm:prSet presAssocID="{EEAF1414-EFA2-4364-8BA3-80FF8BEFF56E}" presName="extraNode" presStyleLbl="node1" presStyleIdx="0" presStyleCnt="4"/>
      <dgm:spPr/>
    </dgm:pt>
    <dgm:pt modelId="{E4F72CC1-9FDB-4FAA-9B42-AA82D9987D94}" type="pres">
      <dgm:prSet presAssocID="{EEAF1414-EFA2-4364-8BA3-80FF8BEFF56E}" presName="dstNode" presStyleLbl="node1" presStyleIdx="0" presStyleCnt="4"/>
      <dgm:spPr/>
    </dgm:pt>
    <dgm:pt modelId="{F3A6CF44-6981-415E-8426-931FB6F7F233}" type="pres">
      <dgm:prSet presAssocID="{DCE25BD4-A540-44A1-8206-33A0A94829D7}" presName="text_1" presStyleLbl="node1" presStyleIdx="0" presStyleCnt="4">
        <dgm:presLayoutVars>
          <dgm:bulletEnabled val="1"/>
        </dgm:presLayoutVars>
      </dgm:prSet>
      <dgm:spPr/>
    </dgm:pt>
    <dgm:pt modelId="{82AD7160-8945-423C-B41E-E6FF128F5D4A}" type="pres">
      <dgm:prSet presAssocID="{DCE25BD4-A540-44A1-8206-33A0A94829D7}" presName="accent_1" presStyleCnt="0"/>
      <dgm:spPr/>
    </dgm:pt>
    <dgm:pt modelId="{3991BEC2-8501-44B1-B804-8C018CEBFF9B}" type="pres">
      <dgm:prSet presAssocID="{DCE25BD4-A540-44A1-8206-33A0A94829D7}" presName="accentRepeatNode" presStyleLbl="solidFgAcc1" presStyleIdx="0" presStyleCnt="4"/>
      <dgm:spPr/>
    </dgm:pt>
    <dgm:pt modelId="{47E57266-2F93-4822-8747-183CE51C63B9}" type="pres">
      <dgm:prSet presAssocID="{098434D3-D3CB-4DE5-AD70-B2B597F6BBCB}" presName="text_2" presStyleLbl="node1" presStyleIdx="1" presStyleCnt="4">
        <dgm:presLayoutVars>
          <dgm:bulletEnabled val="1"/>
        </dgm:presLayoutVars>
      </dgm:prSet>
      <dgm:spPr/>
    </dgm:pt>
    <dgm:pt modelId="{EC8AB46F-0CE3-42CD-AEB3-514675080DE7}" type="pres">
      <dgm:prSet presAssocID="{098434D3-D3CB-4DE5-AD70-B2B597F6BBCB}" presName="accent_2" presStyleCnt="0"/>
      <dgm:spPr/>
    </dgm:pt>
    <dgm:pt modelId="{D2E86C8E-A301-4BBB-9F41-69BAAC2B5454}" type="pres">
      <dgm:prSet presAssocID="{098434D3-D3CB-4DE5-AD70-B2B597F6BBCB}" presName="accentRepeatNode" presStyleLbl="solidFgAcc1" presStyleIdx="1" presStyleCnt="4"/>
      <dgm:spPr/>
    </dgm:pt>
    <dgm:pt modelId="{8BA8351D-5D72-44BD-BD6B-72B0E1657505}" type="pres">
      <dgm:prSet presAssocID="{60760B44-1AB6-4CEE-9984-B5EA875F2C55}" presName="text_3" presStyleLbl="node1" presStyleIdx="2" presStyleCnt="4">
        <dgm:presLayoutVars>
          <dgm:bulletEnabled val="1"/>
        </dgm:presLayoutVars>
      </dgm:prSet>
      <dgm:spPr/>
    </dgm:pt>
    <dgm:pt modelId="{1DE91983-3C6B-4A4C-9641-E3BDD20817A7}" type="pres">
      <dgm:prSet presAssocID="{60760B44-1AB6-4CEE-9984-B5EA875F2C55}" presName="accent_3" presStyleCnt="0"/>
      <dgm:spPr/>
    </dgm:pt>
    <dgm:pt modelId="{D599E7E7-0787-4A03-BDDE-7C7E6D37318B}" type="pres">
      <dgm:prSet presAssocID="{60760B44-1AB6-4CEE-9984-B5EA875F2C55}" presName="accentRepeatNode" presStyleLbl="solidFgAcc1" presStyleIdx="2" presStyleCnt="4"/>
      <dgm:spPr/>
    </dgm:pt>
    <dgm:pt modelId="{25DDD60D-D771-4805-9423-70D7D34BD4D3}" type="pres">
      <dgm:prSet presAssocID="{09CAEE1B-CBA9-4679-9A93-740C07121997}" presName="text_4" presStyleLbl="node1" presStyleIdx="3" presStyleCnt="4">
        <dgm:presLayoutVars>
          <dgm:bulletEnabled val="1"/>
        </dgm:presLayoutVars>
      </dgm:prSet>
      <dgm:spPr/>
    </dgm:pt>
    <dgm:pt modelId="{1775FC64-D733-4E95-B03F-19B956B963A7}" type="pres">
      <dgm:prSet presAssocID="{09CAEE1B-CBA9-4679-9A93-740C07121997}" presName="accent_4" presStyleCnt="0"/>
      <dgm:spPr/>
    </dgm:pt>
    <dgm:pt modelId="{4E0E8897-E046-4BED-A904-751C6A95F308}" type="pres">
      <dgm:prSet presAssocID="{09CAEE1B-CBA9-4679-9A93-740C07121997}" presName="accentRepeatNode" presStyleLbl="solidFgAcc1" presStyleIdx="3" presStyleCnt="4"/>
      <dgm:spPr/>
    </dgm:pt>
  </dgm:ptLst>
  <dgm:cxnLst>
    <dgm:cxn modelId="{63D8FC26-6BBB-461E-95D5-9747C4C9DB76}" srcId="{EEAF1414-EFA2-4364-8BA3-80FF8BEFF56E}" destId="{DCE25BD4-A540-44A1-8206-33A0A94829D7}" srcOrd="0" destOrd="0" parTransId="{ABA15EFE-3EED-48A1-AFCE-40B127CF72AB}" sibTransId="{8292D8CC-6AF6-443A-B829-F3BE3A98A959}"/>
    <dgm:cxn modelId="{24808C3F-96D3-410F-AC5F-44D9884F91D7}" srcId="{EEAF1414-EFA2-4364-8BA3-80FF8BEFF56E}" destId="{60760B44-1AB6-4CEE-9984-B5EA875F2C55}" srcOrd="2" destOrd="0" parTransId="{31E23212-2AC7-4329-85F1-E1E3E2659062}" sibTransId="{B7E42951-D970-4795-9AD8-B06AF53F8E1B}"/>
    <dgm:cxn modelId="{C4702F53-E3C1-4832-97D4-E747F3992989}" type="presOf" srcId="{09CAEE1B-CBA9-4679-9A93-740C07121997}" destId="{25DDD60D-D771-4805-9423-70D7D34BD4D3}" srcOrd="0" destOrd="0" presId="urn:microsoft.com/office/officeart/2008/layout/VerticalCurvedList"/>
    <dgm:cxn modelId="{2287CF79-7FDD-41E4-BF24-9EDB4EA082FE}" type="presOf" srcId="{EEAF1414-EFA2-4364-8BA3-80FF8BEFF56E}" destId="{E9D63D0A-EFB8-44E3-AFDB-D527803376CE}" srcOrd="0" destOrd="0" presId="urn:microsoft.com/office/officeart/2008/layout/VerticalCurvedList"/>
    <dgm:cxn modelId="{B88DB589-4A1D-4437-8D58-4788558F2A79}" srcId="{EEAF1414-EFA2-4364-8BA3-80FF8BEFF56E}" destId="{098434D3-D3CB-4DE5-AD70-B2B597F6BBCB}" srcOrd="1" destOrd="0" parTransId="{278DA8B3-BDD2-44F5-9183-366D452BB4F1}" sibTransId="{C3489399-ADA8-4EE6-A475-5527D7D7EB73}"/>
    <dgm:cxn modelId="{A17CD5C2-5F89-452E-A027-C44474C3301E}" type="presOf" srcId="{8292D8CC-6AF6-443A-B829-F3BE3A98A959}" destId="{D5EAC5D4-42C6-4601-8A41-D47DDFBCFA81}" srcOrd="0" destOrd="0" presId="urn:microsoft.com/office/officeart/2008/layout/VerticalCurvedList"/>
    <dgm:cxn modelId="{A33E23CD-C471-4D3C-8B5D-2EDF7D013DB3}" srcId="{EEAF1414-EFA2-4364-8BA3-80FF8BEFF56E}" destId="{09CAEE1B-CBA9-4679-9A93-740C07121997}" srcOrd="3" destOrd="0" parTransId="{7EFC9656-D3C3-424D-A37C-670C8D582C13}" sibTransId="{D9B399C0-109B-4398-88E5-97EA9585EEB0}"/>
    <dgm:cxn modelId="{75CE62CD-C8B2-40CF-959C-30830EFFD25C}" type="presOf" srcId="{098434D3-D3CB-4DE5-AD70-B2B597F6BBCB}" destId="{47E57266-2F93-4822-8747-183CE51C63B9}" srcOrd="0" destOrd="0" presId="urn:microsoft.com/office/officeart/2008/layout/VerticalCurvedList"/>
    <dgm:cxn modelId="{3B9305D1-8FA1-40E3-8758-8A28607D9F60}" type="presOf" srcId="{DCE25BD4-A540-44A1-8206-33A0A94829D7}" destId="{F3A6CF44-6981-415E-8426-931FB6F7F233}" srcOrd="0" destOrd="0" presId="urn:microsoft.com/office/officeart/2008/layout/VerticalCurvedList"/>
    <dgm:cxn modelId="{583614E8-F234-44EA-9218-5BF9902A0854}" type="presOf" srcId="{60760B44-1AB6-4CEE-9984-B5EA875F2C55}" destId="{8BA8351D-5D72-44BD-BD6B-72B0E1657505}" srcOrd="0" destOrd="0" presId="urn:microsoft.com/office/officeart/2008/layout/VerticalCurvedList"/>
    <dgm:cxn modelId="{86D60687-4AC1-42E0-908F-6CAB4C712E61}" type="presParOf" srcId="{E9D63D0A-EFB8-44E3-AFDB-D527803376CE}" destId="{19918340-3AB2-4FBD-A18F-13F0552EB91D}" srcOrd="0" destOrd="0" presId="urn:microsoft.com/office/officeart/2008/layout/VerticalCurvedList"/>
    <dgm:cxn modelId="{9BFF21C2-7D43-4987-9168-FC64ACC43E73}" type="presParOf" srcId="{19918340-3AB2-4FBD-A18F-13F0552EB91D}" destId="{E2D36C87-3B44-4BC6-90E5-F4721ABEB053}" srcOrd="0" destOrd="0" presId="urn:microsoft.com/office/officeart/2008/layout/VerticalCurvedList"/>
    <dgm:cxn modelId="{F1F0F41C-5C88-4135-96BF-2DA6523589A0}" type="presParOf" srcId="{E2D36C87-3B44-4BC6-90E5-F4721ABEB053}" destId="{C8B75D37-D60F-4480-8824-B048CCDE7021}" srcOrd="0" destOrd="0" presId="urn:microsoft.com/office/officeart/2008/layout/VerticalCurvedList"/>
    <dgm:cxn modelId="{D3F272A6-DBDF-4322-8BF1-0351C0C5DD51}" type="presParOf" srcId="{E2D36C87-3B44-4BC6-90E5-F4721ABEB053}" destId="{D5EAC5D4-42C6-4601-8A41-D47DDFBCFA81}" srcOrd="1" destOrd="0" presId="urn:microsoft.com/office/officeart/2008/layout/VerticalCurvedList"/>
    <dgm:cxn modelId="{A545AEE9-1B50-4E78-9B66-DFC637871E5C}" type="presParOf" srcId="{E2D36C87-3B44-4BC6-90E5-F4721ABEB053}" destId="{3ACA2BCC-906C-4EE3-A708-8BCE0C8AFF44}" srcOrd="2" destOrd="0" presId="urn:microsoft.com/office/officeart/2008/layout/VerticalCurvedList"/>
    <dgm:cxn modelId="{43F0B318-07CF-46F6-AC77-242A584B2A27}" type="presParOf" srcId="{E2D36C87-3B44-4BC6-90E5-F4721ABEB053}" destId="{E4F72CC1-9FDB-4FAA-9B42-AA82D9987D94}" srcOrd="3" destOrd="0" presId="urn:microsoft.com/office/officeart/2008/layout/VerticalCurvedList"/>
    <dgm:cxn modelId="{B8BBBB3C-0C4B-40F1-BBCC-C0C8E27E49A8}" type="presParOf" srcId="{19918340-3AB2-4FBD-A18F-13F0552EB91D}" destId="{F3A6CF44-6981-415E-8426-931FB6F7F233}" srcOrd="1" destOrd="0" presId="urn:microsoft.com/office/officeart/2008/layout/VerticalCurvedList"/>
    <dgm:cxn modelId="{8139811B-CBC5-475B-886E-AFD2B036B677}" type="presParOf" srcId="{19918340-3AB2-4FBD-A18F-13F0552EB91D}" destId="{82AD7160-8945-423C-B41E-E6FF128F5D4A}" srcOrd="2" destOrd="0" presId="urn:microsoft.com/office/officeart/2008/layout/VerticalCurvedList"/>
    <dgm:cxn modelId="{C95BA0CB-CE63-48DC-AD00-CAD74D7E77DC}" type="presParOf" srcId="{82AD7160-8945-423C-B41E-E6FF128F5D4A}" destId="{3991BEC2-8501-44B1-B804-8C018CEBFF9B}" srcOrd="0" destOrd="0" presId="urn:microsoft.com/office/officeart/2008/layout/VerticalCurvedList"/>
    <dgm:cxn modelId="{402DA2AF-F300-4570-AD7C-5955A1C70D6A}" type="presParOf" srcId="{19918340-3AB2-4FBD-A18F-13F0552EB91D}" destId="{47E57266-2F93-4822-8747-183CE51C63B9}" srcOrd="3" destOrd="0" presId="urn:microsoft.com/office/officeart/2008/layout/VerticalCurvedList"/>
    <dgm:cxn modelId="{FDCA8014-170E-443D-A56F-649742106C93}" type="presParOf" srcId="{19918340-3AB2-4FBD-A18F-13F0552EB91D}" destId="{EC8AB46F-0CE3-42CD-AEB3-514675080DE7}" srcOrd="4" destOrd="0" presId="urn:microsoft.com/office/officeart/2008/layout/VerticalCurvedList"/>
    <dgm:cxn modelId="{D01ED604-2738-4F9C-989F-3BA63BFFA4D7}" type="presParOf" srcId="{EC8AB46F-0CE3-42CD-AEB3-514675080DE7}" destId="{D2E86C8E-A301-4BBB-9F41-69BAAC2B5454}" srcOrd="0" destOrd="0" presId="urn:microsoft.com/office/officeart/2008/layout/VerticalCurvedList"/>
    <dgm:cxn modelId="{A164BA6C-715D-4FF2-895F-E685DF9384EE}" type="presParOf" srcId="{19918340-3AB2-4FBD-A18F-13F0552EB91D}" destId="{8BA8351D-5D72-44BD-BD6B-72B0E1657505}" srcOrd="5" destOrd="0" presId="urn:microsoft.com/office/officeart/2008/layout/VerticalCurvedList"/>
    <dgm:cxn modelId="{A0590899-6091-4497-807E-8142E2F2677C}" type="presParOf" srcId="{19918340-3AB2-4FBD-A18F-13F0552EB91D}" destId="{1DE91983-3C6B-4A4C-9641-E3BDD20817A7}" srcOrd="6" destOrd="0" presId="urn:microsoft.com/office/officeart/2008/layout/VerticalCurvedList"/>
    <dgm:cxn modelId="{19821710-2082-45B2-80D0-73AF8DFA0EF8}" type="presParOf" srcId="{1DE91983-3C6B-4A4C-9641-E3BDD20817A7}" destId="{D599E7E7-0787-4A03-BDDE-7C7E6D37318B}" srcOrd="0" destOrd="0" presId="urn:microsoft.com/office/officeart/2008/layout/VerticalCurvedList"/>
    <dgm:cxn modelId="{C20789F4-CD7F-4B66-945C-594361CDC38B}" type="presParOf" srcId="{19918340-3AB2-4FBD-A18F-13F0552EB91D}" destId="{25DDD60D-D771-4805-9423-70D7D34BD4D3}" srcOrd="7" destOrd="0" presId="urn:microsoft.com/office/officeart/2008/layout/VerticalCurvedList"/>
    <dgm:cxn modelId="{E238E4AA-579A-4519-9EC0-97658FE741C3}" type="presParOf" srcId="{19918340-3AB2-4FBD-A18F-13F0552EB91D}" destId="{1775FC64-D733-4E95-B03F-19B956B963A7}" srcOrd="8" destOrd="0" presId="urn:microsoft.com/office/officeart/2008/layout/VerticalCurvedList"/>
    <dgm:cxn modelId="{E56DBC9C-D250-4905-9466-9D8B877190EC}" type="presParOf" srcId="{1775FC64-D733-4E95-B03F-19B956B963A7}" destId="{4E0E8897-E046-4BED-A904-751C6A95F30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F1414-EFA2-4364-8BA3-80FF8BEFF56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CE25BD4-A540-44A1-8206-33A0A94829D7}">
      <dgm:prSet phldrT="[Text]"/>
      <dgm:spPr/>
      <dgm:t>
        <a:bodyPr/>
        <a:lstStyle/>
        <a:p>
          <a:r>
            <a:rPr lang="en-US"/>
            <a:t>Assess Regularly </a:t>
          </a:r>
        </a:p>
      </dgm:t>
    </dgm:pt>
    <dgm:pt modelId="{ABA15EFE-3EED-48A1-AFCE-40B127CF72AB}" type="parTrans" cxnId="{63D8FC26-6BBB-461E-95D5-9747C4C9DB76}">
      <dgm:prSet/>
      <dgm:spPr/>
      <dgm:t>
        <a:bodyPr/>
        <a:lstStyle/>
        <a:p>
          <a:endParaRPr lang="en-US"/>
        </a:p>
      </dgm:t>
    </dgm:pt>
    <dgm:pt modelId="{8292D8CC-6AF6-443A-B829-F3BE3A98A959}" type="sibTrans" cxnId="{63D8FC26-6BBB-461E-95D5-9747C4C9DB76}">
      <dgm:prSet/>
      <dgm:spPr/>
      <dgm:t>
        <a:bodyPr/>
        <a:lstStyle/>
        <a:p>
          <a:endParaRPr lang="en-US"/>
        </a:p>
      </dgm:t>
    </dgm:pt>
    <dgm:pt modelId="{098434D3-D3CB-4DE5-AD70-B2B597F6BBCB}">
      <dgm:prSet phldrT="[Text]"/>
      <dgm:spPr/>
      <dgm:t>
        <a:bodyPr/>
        <a:lstStyle/>
        <a:p>
          <a:r>
            <a:rPr lang="en-US"/>
            <a:t>Assign Clear Goals</a:t>
          </a:r>
        </a:p>
      </dgm:t>
    </dgm:pt>
    <dgm:pt modelId="{278DA8B3-BDD2-44F5-9183-366D452BB4F1}" type="parTrans" cxnId="{B88DB589-4A1D-4437-8D58-4788558F2A79}">
      <dgm:prSet/>
      <dgm:spPr/>
      <dgm:t>
        <a:bodyPr/>
        <a:lstStyle/>
        <a:p>
          <a:endParaRPr lang="en-US"/>
        </a:p>
      </dgm:t>
    </dgm:pt>
    <dgm:pt modelId="{C3489399-ADA8-4EE6-A475-5527D7D7EB73}" type="sibTrans" cxnId="{B88DB589-4A1D-4437-8D58-4788558F2A79}">
      <dgm:prSet/>
      <dgm:spPr/>
      <dgm:t>
        <a:bodyPr/>
        <a:lstStyle/>
        <a:p>
          <a:endParaRPr lang="en-US"/>
        </a:p>
      </dgm:t>
    </dgm:pt>
    <dgm:pt modelId="{60760B44-1AB6-4CEE-9984-B5EA875F2C55}">
      <dgm:prSet phldrT="[Text]"/>
      <dgm:spPr/>
      <dgm:t>
        <a:bodyPr/>
        <a:lstStyle/>
        <a:p>
          <a:r>
            <a:rPr lang="en-US"/>
            <a:t>Analyze Data</a:t>
          </a:r>
        </a:p>
      </dgm:t>
    </dgm:pt>
    <dgm:pt modelId="{31E23212-2AC7-4329-85F1-E1E3E2659062}" type="parTrans" cxnId="{24808C3F-96D3-410F-AC5F-44D9884F91D7}">
      <dgm:prSet/>
      <dgm:spPr/>
      <dgm:t>
        <a:bodyPr/>
        <a:lstStyle/>
        <a:p>
          <a:endParaRPr lang="en-US"/>
        </a:p>
      </dgm:t>
    </dgm:pt>
    <dgm:pt modelId="{B7E42951-D970-4795-9AD8-B06AF53F8E1B}" type="sibTrans" cxnId="{24808C3F-96D3-410F-AC5F-44D9884F91D7}">
      <dgm:prSet/>
      <dgm:spPr/>
      <dgm:t>
        <a:bodyPr/>
        <a:lstStyle/>
        <a:p>
          <a:endParaRPr lang="en-US"/>
        </a:p>
      </dgm:t>
    </dgm:pt>
    <dgm:pt modelId="{09CAEE1B-CBA9-4679-9A93-740C07121997}">
      <dgm:prSet phldrT="[Text]"/>
      <dgm:spPr/>
      <dgm:t>
        <a:bodyPr/>
        <a:lstStyle/>
        <a:p>
          <a:r>
            <a:rPr lang="en-US"/>
            <a:t>Act Accordingly</a:t>
          </a:r>
        </a:p>
      </dgm:t>
    </dgm:pt>
    <dgm:pt modelId="{7EFC9656-D3C3-424D-A37C-670C8D582C13}" type="parTrans" cxnId="{A33E23CD-C471-4D3C-8B5D-2EDF7D013DB3}">
      <dgm:prSet/>
      <dgm:spPr/>
      <dgm:t>
        <a:bodyPr/>
        <a:lstStyle/>
        <a:p>
          <a:endParaRPr lang="en-US"/>
        </a:p>
      </dgm:t>
    </dgm:pt>
    <dgm:pt modelId="{D9B399C0-109B-4398-88E5-97EA9585EEB0}" type="sibTrans" cxnId="{A33E23CD-C471-4D3C-8B5D-2EDF7D013DB3}">
      <dgm:prSet/>
      <dgm:spPr/>
      <dgm:t>
        <a:bodyPr/>
        <a:lstStyle/>
        <a:p>
          <a:endParaRPr lang="en-US"/>
        </a:p>
      </dgm:t>
    </dgm:pt>
    <dgm:pt modelId="{E9D63D0A-EFB8-44E3-AFDB-D527803376CE}" type="pres">
      <dgm:prSet presAssocID="{EEAF1414-EFA2-4364-8BA3-80FF8BEFF56E}" presName="Name0" presStyleCnt="0">
        <dgm:presLayoutVars>
          <dgm:chMax val="7"/>
          <dgm:chPref val="7"/>
          <dgm:dir/>
        </dgm:presLayoutVars>
      </dgm:prSet>
      <dgm:spPr/>
    </dgm:pt>
    <dgm:pt modelId="{19918340-3AB2-4FBD-A18F-13F0552EB91D}" type="pres">
      <dgm:prSet presAssocID="{EEAF1414-EFA2-4364-8BA3-80FF8BEFF56E}" presName="Name1" presStyleCnt="0"/>
      <dgm:spPr/>
    </dgm:pt>
    <dgm:pt modelId="{E2D36C87-3B44-4BC6-90E5-F4721ABEB053}" type="pres">
      <dgm:prSet presAssocID="{EEAF1414-EFA2-4364-8BA3-80FF8BEFF56E}" presName="cycle" presStyleCnt="0"/>
      <dgm:spPr/>
    </dgm:pt>
    <dgm:pt modelId="{C8B75D37-D60F-4480-8824-B048CCDE7021}" type="pres">
      <dgm:prSet presAssocID="{EEAF1414-EFA2-4364-8BA3-80FF8BEFF56E}" presName="srcNode" presStyleLbl="node1" presStyleIdx="0" presStyleCnt="4"/>
      <dgm:spPr/>
    </dgm:pt>
    <dgm:pt modelId="{D5EAC5D4-42C6-4601-8A41-D47DDFBCFA81}" type="pres">
      <dgm:prSet presAssocID="{EEAF1414-EFA2-4364-8BA3-80FF8BEFF56E}" presName="conn" presStyleLbl="parChTrans1D2" presStyleIdx="0" presStyleCnt="1"/>
      <dgm:spPr/>
    </dgm:pt>
    <dgm:pt modelId="{3ACA2BCC-906C-4EE3-A708-8BCE0C8AFF44}" type="pres">
      <dgm:prSet presAssocID="{EEAF1414-EFA2-4364-8BA3-80FF8BEFF56E}" presName="extraNode" presStyleLbl="node1" presStyleIdx="0" presStyleCnt="4"/>
      <dgm:spPr/>
    </dgm:pt>
    <dgm:pt modelId="{E4F72CC1-9FDB-4FAA-9B42-AA82D9987D94}" type="pres">
      <dgm:prSet presAssocID="{EEAF1414-EFA2-4364-8BA3-80FF8BEFF56E}" presName="dstNode" presStyleLbl="node1" presStyleIdx="0" presStyleCnt="4"/>
      <dgm:spPr/>
    </dgm:pt>
    <dgm:pt modelId="{F3A6CF44-6981-415E-8426-931FB6F7F233}" type="pres">
      <dgm:prSet presAssocID="{DCE25BD4-A540-44A1-8206-33A0A94829D7}" presName="text_1" presStyleLbl="node1" presStyleIdx="0" presStyleCnt="4">
        <dgm:presLayoutVars>
          <dgm:bulletEnabled val="1"/>
        </dgm:presLayoutVars>
      </dgm:prSet>
      <dgm:spPr/>
    </dgm:pt>
    <dgm:pt modelId="{82AD7160-8945-423C-B41E-E6FF128F5D4A}" type="pres">
      <dgm:prSet presAssocID="{DCE25BD4-A540-44A1-8206-33A0A94829D7}" presName="accent_1" presStyleCnt="0"/>
      <dgm:spPr/>
    </dgm:pt>
    <dgm:pt modelId="{3991BEC2-8501-44B1-B804-8C018CEBFF9B}" type="pres">
      <dgm:prSet presAssocID="{DCE25BD4-A540-44A1-8206-33A0A94829D7}" presName="accentRepeatNode" presStyleLbl="solidFgAcc1" presStyleIdx="0" presStyleCnt="4"/>
      <dgm:spPr/>
    </dgm:pt>
    <dgm:pt modelId="{47E57266-2F93-4822-8747-183CE51C63B9}" type="pres">
      <dgm:prSet presAssocID="{098434D3-D3CB-4DE5-AD70-B2B597F6BBCB}" presName="text_2" presStyleLbl="node1" presStyleIdx="1" presStyleCnt="4">
        <dgm:presLayoutVars>
          <dgm:bulletEnabled val="1"/>
        </dgm:presLayoutVars>
      </dgm:prSet>
      <dgm:spPr/>
    </dgm:pt>
    <dgm:pt modelId="{EC8AB46F-0CE3-42CD-AEB3-514675080DE7}" type="pres">
      <dgm:prSet presAssocID="{098434D3-D3CB-4DE5-AD70-B2B597F6BBCB}" presName="accent_2" presStyleCnt="0"/>
      <dgm:spPr/>
    </dgm:pt>
    <dgm:pt modelId="{D2E86C8E-A301-4BBB-9F41-69BAAC2B5454}" type="pres">
      <dgm:prSet presAssocID="{098434D3-D3CB-4DE5-AD70-B2B597F6BBCB}" presName="accentRepeatNode" presStyleLbl="solidFgAcc1" presStyleIdx="1" presStyleCnt="4"/>
      <dgm:spPr/>
    </dgm:pt>
    <dgm:pt modelId="{8BA8351D-5D72-44BD-BD6B-72B0E1657505}" type="pres">
      <dgm:prSet presAssocID="{60760B44-1AB6-4CEE-9984-B5EA875F2C55}" presName="text_3" presStyleLbl="node1" presStyleIdx="2" presStyleCnt="4">
        <dgm:presLayoutVars>
          <dgm:bulletEnabled val="1"/>
        </dgm:presLayoutVars>
      </dgm:prSet>
      <dgm:spPr/>
    </dgm:pt>
    <dgm:pt modelId="{1DE91983-3C6B-4A4C-9641-E3BDD20817A7}" type="pres">
      <dgm:prSet presAssocID="{60760B44-1AB6-4CEE-9984-B5EA875F2C55}" presName="accent_3" presStyleCnt="0"/>
      <dgm:spPr/>
    </dgm:pt>
    <dgm:pt modelId="{D599E7E7-0787-4A03-BDDE-7C7E6D37318B}" type="pres">
      <dgm:prSet presAssocID="{60760B44-1AB6-4CEE-9984-B5EA875F2C55}" presName="accentRepeatNode" presStyleLbl="solidFgAcc1" presStyleIdx="2" presStyleCnt="4"/>
      <dgm:spPr/>
    </dgm:pt>
    <dgm:pt modelId="{25DDD60D-D771-4805-9423-70D7D34BD4D3}" type="pres">
      <dgm:prSet presAssocID="{09CAEE1B-CBA9-4679-9A93-740C07121997}" presName="text_4" presStyleLbl="node1" presStyleIdx="3" presStyleCnt="4">
        <dgm:presLayoutVars>
          <dgm:bulletEnabled val="1"/>
        </dgm:presLayoutVars>
      </dgm:prSet>
      <dgm:spPr/>
    </dgm:pt>
    <dgm:pt modelId="{1775FC64-D733-4E95-B03F-19B956B963A7}" type="pres">
      <dgm:prSet presAssocID="{09CAEE1B-CBA9-4679-9A93-740C07121997}" presName="accent_4" presStyleCnt="0"/>
      <dgm:spPr/>
    </dgm:pt>
    <dgm:pt modelId="{4E0E8897-E046-4BED-A904-751C6A95F308}" type="pres">
      <dgm:prSet presAssocID="{09CAEE1B-CBA9-4679-9A93-740C07121997}" presName="accentRepeatNode" presStyleLbl="solidFgAcc1" presStyleIdx="3" presStyleCnt="4"/>
      <dgm:spPr/>
    </dgm:pt>
  </dgm:ptLst>
  <dgm:cxnLst>
    <dgm:cxn modelId="{63D8FC26-6BBB-461E-95D5-9747C4C9DB76}" srcId="{EEAF1414-EFA2-4364-8BA3-80FF8BEFF56E}" destId="{DCE25BD4-A540-44A1-8206-33A0A94829D7}" srcOrd="0" destOrd="0" parTransId="{ABA15EFE-3EED-48A1-AFCE-40B127CF72AB}" sibTransId="{8292D8CC-6AF6-443A-B829-F3BE3A98A959}"/>
    <dgm:cxn modelId="{24808C3F-96D3-410F-AC5F-44D9884F91D7}" srcId="{EEAF1414-EFA2-4364-8BA3-80FF8BEFF56E}" destId="{60760B44-1AB6-4CEE-9984-B5EA875F2C55}" srcOrd="2" destOrd="0" parTransId="{31E23212-2AC7-4329-85F1-E1E3E2659062}" sibTransId="{B7E42951-D970-4795-9AD8-B06AF53F8E1B}"/>
    <dgm:cxn modelId="{C4702F53-E3C1-4832-97D4-E747F3992989}" type="presOf" srcId="{09CAEE1B-CBA9-4679-9A93-740C07121997}" destId="{25DDD60D-D771-4805-9423-70D7D34BD4D3}" srcOrd="0" destOrd="0" presId="urn:microsoft.com/office/officeart/2008/layout/VerticalCurvedList"/>
    <dgm:cxn modelId="{2287CF79-7FDD-41E4-BF24-9EDB4EA082FE}" type="presOf" srcId="{EEAF1414-EFA2-4364-8BA3-80FF8BEFF56E}" destId="{E9D63D0A-EFB8-44E3-AFDB-D527803376CE}" srcOrd="0" destOrd="0" presId="urn:microsoft.com/office/officeart/2008/layout/VerticalCurvedList"/>
    <dgm:cxn modelId="{B88DB589-4A1D-4437-8D58-4788558F2A79}" srcId="{EEAF1414-EFA2-4364-8BA3-80FF8BEFF56E}" destId="{098434D3-D3CB-4DE5-AD70-B2B597F6BBCB}" srcOrd="1" destOrd="0" parTransId="{278DA8B3-BDD2-44F5-9183-366D452BB4F1}" sibTransId="{C3489399-ADA8-4EE6-A475-5527D7D7EB73}"/>
    <dgm:cxn modelId="{A17CD5C2-5F89-452E-A027-C44474C3301E}" type="presOf" srcId="{8292D8CC-6AF6-443A-B829-F3BE3A98A959}" destId="{D5EAC5D4-42C6-4601-8A41-D47DDFBCFA81}" srcOrd="0" destOrd="0" presId="urn:microsoft.com/office/officeart/2008/layout/VerticalCurvedList"/>
    <dgm:cxn modelId="{A33E23CD-C471-4D3C-8B5D-2EDF7D013DB3}" srcId="{EEAF1414-EFA2-4364-8BA3-80FF8BEFF56E}" destId="{09CAEE1B-CBA9-4679-9A93-740C07121997}" srcOrd="3" destOrd="0" parTransId="{7EFC9656-D3C3-424D-A37C-670C8D582C13}" sibTransId="{D9B399C0-109B-4398-88E5-97EA9585EEB0}"/>
    <dgm:cxn modelId="{75CE62CD-C8B2-40CF-959C-30830EFFD25C}" type="presOf" srcId="{098434D3-D3CB-4DE5-AD70-B2B597F6BBCB}" destId="{47E57266-2F93-4822-8747-183CE51C63B9}" srcOrd="0" destOrd="0" presId="urn:microsoft.com/office/officeart/2008/layout/VerticalCurvedList"/>
    <dgm:cxn modelId="{3B9305D1-8FA1-40E3-8758-8A28607D9F60}" type="presOf" srcId="{DCE25BD4-A540-44A1-8206-33A0A94829D7}" destId="{F3A6CF44-6981-415E-8426-931FB6F7F233}" srcOrd="0" destOrd="0" presId="urn:microsoft.com/office/officeart/2008/layout/VerticalCurvedList"/>
    <dgm:cxn modelId="{583614E8-F234-44EA-9218-5BF9902A0854}" type="presOf" srcId="{60760B44-1AB6-4CEE-9984-B5EA875F2C55}" destId="{8BA8351D-5D72-44BD-BD6B-72B0E1657505}" srcOrd="0" destOrd="0" presId="urn:microsoft.com/office/officeart/2008/layout/VerticalCurvedList"/>
    <dgm:cxn modelId="{86D60687-4AC1-42E0-908F-6CAB4C712E61}" type="presParOf" srcId="{E9D63D0A-EFB8-44E3-AFDB-D527803376CE}" destId="{19918340-3AB2-4FBD-A18F-13F0552EB91D}" srcOrd="0" destOrd="0" presId="urn:microsoft.com/office/officeart/2008/layout/VerticalCurvedList"/>
    <dgm:cxn modelId="{9BFF21C2-7D43-4987-9168-FC64ACC43E73}" type="presParOf" srcId="{19918340-3AB2-4FBD-A18F-13F0552EB91D}" destId="{E2D36C87-3B44-4BC6-90E5-F4721ABEB053}" srcOrd="0" destOrd="0" presId="urn:microsoft.com/office/officeart/2008/layout/VerticalCurvedList"/>
    <dgm:cxn modelId="{F1F0F41C-5C88-4135-96BF-2DA6523589A0}" type="presParOf" srcId="{E2D36C87-3B44-4BC6-90E5-F4721ABEB053}" destId="{C8B75D37-D60F-4480-8824-B048CCDE7021}" srcOrd="0" destOrd="0" presId="urn:microsoft.com/office/officeart/2008/layout/VerticalCurvedList"/>
    <dgm:cxn modelId="{D3F272A6-DBDF-4322-8BF1-0351C0C5DD51}" type="presParOf" srcId="{E2D36C87-3B44-4BC6-90E5-F4721ABEB053}" destId="{D5EAC5D4-42C6-4601-8A41-D47DDFBCFA81}" srcOrd="1" destOrd="0" presId="urn:microsoft.com/office/officeart/2008/layout/VerticalCurvedList"/>
    <dgm:cxn modelId="{A545AEE9-1B50-4E78-9B66-DFC637871E5C}" type="presParOf" srcId="{E2D36C87-3B44-4BC6-90E5-F4721ABEB053}" destId="{3ACA2BCC-906C-4EE3-A708-8BCE0C8AFF44}" srcOrd="2" destOrd="0" presId="urn:microsoft.com/office/officeart/2008/layout/VerticalCurvedList"/>
    <dgm:cxn modelId="{43F0B318-07CF-46F6-AC77-242A584B2A27}" type="presParOf" srcId="{E2D36C87-3B44-4BC6-90E5-F4721ABEB053}" destId="{E4F72CC1-9FDB-4FAA-9B42-AA82D9987D94}" srcOrd="3" destOrd="0" presId="urn:microsoft.com/office/officeart/2008/layout/VerticalCurvedList"/>
    <dgm:cxn modelId="{B8BBBB3C-0C4B-40F1-BBCC-C0C8E27E49A8}" type="presParOf" srcId="{19918340-3AB2-4FBD-A18F-13F0552EB91D}" destId="{F3A6CF44-6981-415E-8426-931FB6F7F233}" srcOrd="1" destOrd="0" presId="urn:microsoft.com/office/officeart/2008/layout/VerticalCurvedList"/>
    <dgm:cxn modelId="{8139811B-CBC5-475B-886E-AFD2B036B677}" type="presParOf" srcId="{19918340-3AB2-4FBD-A18F-13F0552EB91D}" destId="{82AD7160-8945-423C-B41E-E6FF128F5D4A}" srcOrd="2" destOrd="0" presId="urn:microsoft.com/office/officeart/2008/layout/VerticalCurvedList"/>
    <dgm:cxn modelId="{C95BA0CB-CE63-48DC-AD00-CAD74D7E77DC}" type="presParOf" srcId="{82AD7160-8945-423C-B41E-E6FF128F5D4A}" destId="{3991BEC2-8501-44B1-B804-8C018CEBFF9B}" srcOrd="0" destOrd="0" presId="urn:microsoft.com/office/officeart/2008/layout/VerticalCurvedList"/>
    <dgm:cxn modelId="{402DA2AF-F300-4570-AD7C-5955A1C70D6A}" type="presParOf" srcId="{19918340-3AB2-4FBD-A18F-13F0552EB91D}" destId="{47E57266-2F93-4822-8747-183CE51C63B9}" srcOrd="3" destOrd="0" presId="urn:microsoft.com/office/officeart/2008/layout/VerticalCurvedList"/>
    <dgm:cxn modelId="{FDCA8014-170E-443D-A56F-649742106C93}" type="presParOf" srcId="{19918340-3AB2-4FBD-A18F-13F0552EB91D}" destId="{EC8AB46F-0CE3-42CD-AEB3-514675080DE7}" srcOrd="4" destOrd="0" presId="urn:microsoft.com/office/officeart/2008/layout/VerticalCurvedList"/>
    <dgm:cxn modelId="{D01ED604-2738-4F9C-989F-3BA63BFFA4D7}" type="presParOf" srcId="{EC8AB46F-0CE3-42CD-AEB3-514675080DE7}" destId="{D2E86C8E-A301-4BBB-9F41-69BAAC2B5454}" srcOrd="0" destOrd="0" presId="urn:microsoft.com/office/officeart/2008/layout/VerticalCurvedList"/>
    <dgm:cxn modelId="{A164BA6C-715D-4FF2-895F-E685DF9384EE}" type="presParOf" srcId="{19918340-3AB2-4FBD-A18F-13F0552EB91D}" destId="{8BA8351D-5D72-44BD-BD6B-72B0E1657505}" srcOrd="5" destOrd="0" presId="urn:microsoft.com/office/officeart/2008/layout/VerticalCurvedList"/>
    <dgm:cxn modelId="{A0590899-6091-4497-807E-8142E2F2677C}" type="presParOf" srcId="{19918340-3AB2-4FBD-A18F-13F0552EB91D}" destId="{1DE91983-3C6B-4A4C-9641-E3BDD20817A7}" srcOrd="6" destOrd="0" presId="urn:microsoft.com/office/officeart/2008/layout/VerticalCurvedList"/>
    <dgm:cxn modelId="{19821710-2082-45B2-80D0-73AF8DFA0EF8}" type="presParOf" srcId="{1DE91983-3C6B-4A4C-9641-E3BDD20817A7}" destId="{D599E7E7-0787-4A03-BDDE-7C7E6D37318B}" srcOrd="0" destOrd="0" presId="urn:microsoft.com/office/officeart/2008/layout/VerticalCurvedList"/>
    <dgm:cxn modelId="{C20789F4-CD7F-4B66-945C-594361CDC38B}" type="presParOf" srcId="{19918340-3AB2-4FBD-A18F-13F0552EB91D}" destId="{25DDD60D-D771-4805-9423-70D7D34BD4D3}" srcOrd="7" destOrd="0" presId="urn:microsoft.com/office/officeart/2008/layout/VerticalCurvedList"/>
    <dgm:cxn modelId="{E238E4AA-579A-4519-9EC0-97658FE741C3}" type="presParOf" srcId="{19918340-3AB2-4FBD-A18F-13F0552EB91D}" destId="{1775FC64-D733-4E95-B03F-19B956B963A7}" srcOrd="8" destOrd="0" presId="urn:microsoft.com/office/officeart/2008/layout/VerticalCurvedList"/>
    <dgm:cxn modelId="{E56DBC9C-D250-4905-9466-9D8B877190EC}" type="presParOf" srcId="{1775FC64-D733-4E95-B03F-19B956B963A7}" destId="{4E0E8897-E046-4BED-A904-751C6A95F30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AC5D4-42C6-4601-8A41-D47DDFBCFA81}">
      <dsp:nvSpPr>
        <dsp:cNvPr id="0" name=""/>
        <dsp:cNvSpPr/>
      </dsp:nvSpPr>
      <dsp:spPr>
        <a:xfrm>
          <a:off x="-5516535" y="-844606"/>
          <a:ext cx="6568322" cy="6568322"/>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6CF44-6981-415E-8426-931FB6F7F233}">
      <dsp:nvSpPr>
        <dsp:cNvPr id="0" name=""/>
        <dsp:cNvSpPr/>
      </dsp:nvSpPr>
      <dsp:spPr>
        <a:xfrm>
          <a:off x="550610" y="375105"/>
          <a:ext cx="6239328"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Assess Regularly </a:t>
          </a:r>
        </a:p>
      </dsp:txBody>
      <dsp:txXfrm>
        <a:off x="550610" y="375105"/>
        <a:ext cx="6239328" cy="750602"/>
      </dsp:txXfrm>
    </dsp:sp>
    <dsp:sp modelId="{3991BEC2-8501-44B1-B804-8C018CEBFF9B}">
      <dsp:nvSpPr>
        <dsp:cNvPr id="0" name=""/>
        <dsp:cNvSpPr/>
      </dsp:nvSpPr>
      <dsp:spPr>
        <a:xfrm>
          <a:off x="81484" y="281280"/>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E57266-2F93-4822-8747-183CE51C63B9}">
      <dsp:nvSpPr>
        <dsp:cNvPr id="0" name=""/>
        <dsp:cNvSpPr/>
      </dsp:nvSpPr>
      <dsp:spPr>
        <a:xfrm>
          <a:off x="980948" y="1501204"/>
          <a:ext cx="5808991"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Assign Clear Goals</a:t>
          </a:r>
        </a:p>
      </dsp:txBody>
      <dsp:txXfrm>
        <a:off x="980948" y="1501204"/>
        <a:ext cx="5808991" cy="750602"/>
      </dsp:txXfrm>
    </dsp:sp>
    <dsp:sp modelId="{D2E86C8E-A301-4BBB-9F41-69BAAC2B5454}">
      <dsp:nvSpPr>
        <dsp:cNvPr id="0" name=""/>
        <dsp:cNvSpPr/>
      </dsp:nvSpPr>
      <dsp:spPr>
        <a:xfrm>
          <a:off x="511821" y="1407378"/>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8351D-5D72-44BD-BD6B-72B0E1657505}">
      <dsp:nvSpPr>
        <dsp:cNvPr id="0" name=""/>
        <dsp:cNvSpPr/>
      </dsp:nvSpPr>
      <dsp:spPr>
        <a:xfrm>
          <a:off x="980948" y="2627302"/>
          <a:ext cx="5808991"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Analyze Data</a:t>
          </a:r>
        </a:p>
      </dsp:txBody>
      <dsp:txXfrm>
        <a:off x="980948" y="2627302"/>
        <a:ext cx="5808991" cy="750602"/>
      </dsp:txXfrm>
    </dsp:sp>
    <dsp:sp modelId="{D599E7E7-0787-4A03-BDDE-7C7E6D37318B}">
      <dsp:nvSpPr>
        <dsp:cNvPr id="0" name=""/>
        <dsp:cNvSpPr/>
      </dsp:nvSpPr>
      <dsp:spPr>
        <a:xfrm>
          <a:off x="511821" y="2533477"/>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DDD60D-D771-4805-9423-70D7D34BD4D3}">
      <dsp:nvSpPr>
        <dsp:cNvPr id="0" name=""/>
        <dsp:cNvSpPr/>
      </dsp:nvSpPr>
      <dsp:spPr>
        <a:xfrm>
          <a:off x="550610" y="3753400"/>
          <a:ext cx="6239328"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Act Accordingly</a:t>
          </a:r>
        </a:p>
      </dsp:txBody>
      <dsp:txXfrm>
        <a:off x="550610" y="3753400"/>
        <a:ext cx="6239328" cy="750602"/>
      </dsp:txXfrm>
    </dsp:sp>
    <dsp:sp modelId="{4E0E8897-E046-4BED-A904-751C6A95F308}">
      <dsp:nvSpPr>
        <dsp:cNvPr id="0" name=""/>
        <dsp:cNvSpPr/>
      </dsp:nvSpPr>
      <dsp:spPr>
        <a:xfrm>
          <a:off x="81484" y="3659575"/>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AC5D4-42C6-4601-8A41-D47DDFBCFA81}">
      <dsp:nvSpPr>
        <dsp:cNvPr id="0" name=""/>
        <dsp:cNvSpPr/>
      </dsp:nvSpPr>
      <dsp:spPr>
        <a:xfrm>
          <a:off x="-5516535" y="-844606"/>
          <a:ext cx="6568322" cy="6568322"/>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6CF44-6981-415E-8426-931FB6F7F233}">
      <dsp:nvSpPr>
        <dsp:cNvPr id="0" name=""/>
        <dsp:cNvSpPr/>
      </dsp:nvSpPr>
      <dsp:spPr>
        <a:xfrm>
          <a:off x="550610" y="375105"/>
          <a:ext cx="6239328"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Assess Regularly </a:t>
          </a:r>
        </a:p>
      </dsp:txBody>
      <dsp:txXfrm>
        <a:off x="550610" y="375105"/>
        <a:ext cx="6239328" cy="750602"/>
      </dsp:txXfrm>
    </dsp:sp>
    <dsp:sp modelId="{3991BEC2-8501-44B1-B804-8C018CEBFF9B}">
      <dsp:nvSpPr>
        <dsp:cNvPr id="0" name=""/>
        <dsp:cNvSpPr/>
      </dsp:nvSpPr>
      <dsp:spPr>
        <a:xfrm>
          <a:off x="81484" y="281280"/>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E57266-2F93-4822-8747-183CE51C63B9}">
      <dsp:nvSpPr>
        <dsp:cNvPr id="0" name=""/>
        <dsp:cNvSpPr/>
      </dsp:nvSpPr>
      <dsp:spPr>
        <a:xfrm>
          <a:off x="980948" y="1501204"/>
          <a:ext cx="5808991"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Assign Clear Goals</a:t>
          </a:r>
        </a:p>
      </dsp:txBody>
      <dsp:txXfrm>
        <a:off x="980948" y="1501204"/>
        <a:ext cx="5808991" cy="750602"/>
      </dsp:txXfrm>
    </dsp:sp>
    <dsp:sp modelId="{D2E86C8E-A301-4BBB-9F41-69BAAC2B5454}">
      <dsp:nvSpPr>
        <dsp:cNvPr id="0" name=""/>
        <dsp:cNvSpPr/>
      </dsp:nvSpPr>
      <dsp:spPr>
        <a:xfrm>
          <a:off x="511821" y="1407378"/>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8351D-5D72-44BD-BD6B-72B0E1657505}">
      <dsp:nvSpPr>
        <dsp:cNvPr id="0" name=""/>
        <dsp:cNvSpPr/>
      </dsp:nvSpPr>
      <dsp:spPr>
        <a:xfrm>
          <a:off x="980948" y="2627302"/>
          <a:ext cx="5808991"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Analyze Data</a:t>
          </a:r>
        </a:p>
      </dsp:txBody>
      <dsp:txXfrm>
        <a:off x="980948" y="2627302"/>
        <a:ext cx="5808991" cy="750602"/>
      </dsp:txXfrm>
    </dsp:sp>
    <dsp:sp modelId="{D599E7E7-0787-4A03-BDDE-7C7E6D37318B}">
      <dsp:nvSpPr>
        <dsp:cNvPr id="0" name=""/>
        <dsp:cNvSpPr/>
      </dsp:nvSpPr>
      <dsp:spPr>
        <a:xfrm>
          <a:off x="511821" y="2533477"/>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DDD60D-D771-4805-9423-70D7D34BD4D3}">
      <dsp:nvSpPr>
        <dsp:cNvPr id="0" name=""/>
        <dsp:cNvSpPr/>
      </dsp:nvSpPr>
      <dsp:spPr>
        <a:xfrm>
          <a:off x="550610" y="3753400"/>
          <a:ext cx="6239328"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Act Accordingly</a:t>
          </a:r>
        </a:p>
      </dsp:txBody>
      <dsp:txXfrm>
        <a:off x="550610" y="3753400"/>
        <a:ext cx="6239328" cy="750602"/>
      </dsp:txXfrm>
    </dsp:sp>
    <dsp:sp modelId="{4E0E8897-E046-4BED-A904-751C6A95F308}">
      <dsp:nvSpPr>
        <dsp:cNvPr id="0" name=""/>
        <dsp:cNvSpPr/>
      </dsp:nvSpPr>
      <dsp:spPr>
        <a:xfrm>
          <a:off x="81484" y="3659575"/>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AC5D4-42C6-4601-8A41-D47DDFBCFA81}">
      <dsp:nvSpPr>
        <dsp:cNvPr id="0" name=""/>
        <dsp:cNvSpPr/>
      </dsp:nvSpPr>
      <dsp:spPr>
        <a:xfrm>
          <a:off x="-5516535" y="-844606"/>
          <a:ext cx="6568322" cy="6568322"/>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6CF44-6981-415E-8426-931FB6F7F233}">
      <dsp:nvSpPr>
        <dsp:cNvPr id="0" name=""/>
        <dsp:cNvSpPr/>
      </dsp:nvSpPr>
      <dsp:spPr>
        <a:xfrm>
          <a:off x="550610" y="375105"/>
          <a:ext cx="6239328"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Assess Regularly </a:t>
          </a:r>
        </a:p>
      </dsp:txBody>
      <dsp:txXfrm>
        <a:off x="550610" y="375105"/>
        <a:ext cx="6239328" cy="750602"/>
      </dsp:txXfrm>
    </dsp:sp>
    <dsp:sp modelId="{3991BEC2-8501-44B1-B804-8C018CEBFF9B}">
      <dsp:nvSpPr>
        <dsp:cNvPr id="0" name=""/>
        <dsp:cNvSpPr/>
      </dsp:nvSpPr>
      <dsp:spPr>
        <a:xfrm>
          <a:off x="81484" y="281280"/>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E57266-2F93-4822-8747-183CE51C63B9}">
      <dsp:nvSpPr>
        <dsp:cNvPr id="0" name=""/>
        <dsp:cNvSpPr/>
      </dsp:nvSpPr>
      <dsp:spPr>
        <a:xfrm>
          <a:off x="980948" y="1501204"/>
          <a:ext cx="5808991"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Assign Clear Goals</a:t>
          </a:r>
        </a:p>
      </dsp:txBody>
      <dsp:txXfrm>
        <a:off x="980948" y="1501204"/>
        <a:ext cx="5808991" cy="750602"/>
      </dsp:txXfrm>
    </dsp:sp>
    <dsp:sp modelId="{D2E86C8E-A301-4BBB-9F41-69BAAC2B5454}">
      <dsp:nvSpPr>
        <dsp:cNvPr id="0" name=""/>
        <dsp:cNvSpPr/>
      </dsp:nvSpPr>
      <dsp:spPr>
        <a:xfrm>
          <a:off x="511821" y="1407378"/>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8351D-5D72-44BD-BD6B-72B0E1657505}">
      <dsp:nvSpPr>
        <dsp:cNvPr id="0" name=""/>
        <dsp:cNvSpPr/>
      </dsp:nvSpPr>
      <dsp:spPr>
        <a:xfrm>
          <a:off x="980948" y="2627302"/>
          <a:ext cx="5808991"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Analyze Data</a:t>
          </a:r>
        </a:p>
      </dsp:txBody>
      <dsp:txXfrm>
        <a:off x="980948" y="2627302"/>
        <a:ext cx="5808991" cy="750602"/>
      </dsp:txXfrm>
    </dsp:sp>
    <dsp:sp modelId="{D599E7E7-0787-4A03-BDDE-7C7E6D37318B}">
      <dsp:nvSpPr>
        <dsp:cNvPr id="0" name=""/>
        <dsp:cNvSpPr/>
      </dsp:nvSpPr>
      <dsp:spPr>
        <a:xfrm>
          <a:off x="511821" y="2533477"/>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DDD60D-D771-4805-9423-70D7D34BD4D3}">
      <dsp:nvSpPr>
        <dsp:cNvPr id="0" name=""/>
        <dsp:cNvSpPr/>
      </dsp:nvSpPr>
      <dsp:spPr>
        <a:xfrm>
          <a:off x="550610" y="3753400"/>
          <a:ext cx="6239328"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Act Accordingly</a:t>
          </a:r>
        </a:p>
      </dsp:txBody>
      <dsp:txXfrm>
        <a:off x="550610" y="3753400"/>
        <a:ext cx="6239328" cy="750602"/>
      </dsp:txXfrm>
    </dsp:sp>
    <dsp:sp modelId="{4E0E8897-E046-4BED-A904-751C6A95F308}">
      <dsp:nvSpPr>
        <dsp:cNvPr id="0" name=""/>
        <dsp:cNvSpPr/>
      </dsp:nvSpPr>
      <dsp:spPr>
        <a:xfrm>
          <a:off x="81484" y="3659575"/>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AC5D4-42C6-4601-8A41-D47DDFBCFA81}">
      <dsp:nvSpPr>
        <dsp:cNvPr id="0" name=""/>
        <dsp:cNvSpPr/>
      </dsp:nvSpPr>
      <dsp:spPr>
        <a:xfrm>
          <a:off x="-5516535" y="-844606"/>
          <a:ext cx="6568322" cy="6568322"/>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6CF44-6981-415E-8426-931FB6F7F233}">
      <dsp:nvSpPr>
        <dsp:cNvPr id="0" name=""/>
        <dsp:cNvSpPr/>
      </dsp:nvSpPr>
      <dsp:spPr>
        <a:xfrm>
          <a:off x="550610" y="375105"/>
          <a:ext cx="6239328"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Assess Regularly </a:t>
          </a:r>
        </a:p>
      </dsp:txBody>
      <dsp:txXfrm>
        <a:off x="550610" y="375105"/>
        <a:ext cx="6239328" cy="750602"/>
      </dsp:txXfrm>
    </dsp:sp>
    <dsp:sp modelId="{3991BEC2-8501-44B1-B804-8C018CEBFF9B}">
      <dsp:nvSpPr>
        <dsp:cNvPr id="0" name=""/>
        <dsp:cNvSpPr/>
      </dsp:nvSpPr>
      <dsp:spPr>
        <a:xfrm>
          <a:off x="81484" y="281280"/>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E57266-2F93-4822-8747-183CE51C63B9}">
      <dsp:nvSpPr>
        <dsp:cNvPr id="0" name=""/>
        <dsp:cNvSpPr/>
      </dsp:nvSpPr>
      <dsp:spPr>
        <a:xfrm>
          <a:off x="980948" y="1501204"/>
          <a:ext cx="5808991"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Assign Clear Goals</a:t>
          </a:r>
        </a:p>
      </dsp:txBody>
      <dsp:txXfrm>
        <a:off x="980948" y="1501204"/>
        <a:ext cx="5808991" cy="750602"/>
      </dsp:txXfrm>
    </dsp:sp>
    <dsp:sp modelId="{D2E86C8E-A301-4BBB-9F41-69BAAC2B5454}">
      <dsp:nvSpPr>
        <dsp:cNvPr id="0" name=""/>
        <dsp:cNvSpPr/>
      </dsp:nvSpPr>
      <dsp:spPr>
        <a:xfrm>
          <a:off x="511821" y="1407378"/>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8351D-5D72-44BD-BD6B-72B0E1657505}">
      <dsp:nvSpPr>
        <dsp:cNvPr id="0" name=""/>
        <dsp:cNvSpPr/>
      </dsp:nvSpPr>
      <dsp:spPr>
        <a:xfrm>
          <a:off x="980948" y="2627302"/>
          <a:ext cx="5808991"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Analyze Data</a:t>
          </a:r>
        </a:p>
      </dsp:txBody>
      <dsp:txXfrm>
        <a:off x="980948" y="2627302"/>
        <a:ext cx="5808991" cy="750602"/>
      </dsp:txXfrm>
    </dsp:sp>
    <dsp:sp modelId="{D599E7E7-0787-4A03-BDDE-7C7E6D37318B}">
      <dsp:nvSpPr>
        <dsp:cNvPr id="0" name=""/>
        <dsp:cNvSpPr/>
      </dsp:nvSpPr>
      <dsp:spPr>
        <a:xfrm>
          <a:off x="511821" y="2533477"/>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DDD60D-D771-4805-9423-70D7D34BD4D3}">
      <dsp:nvSpPr>
        <dsp:cNvPr id="0" name=""/>
        <dsp:cNvSpPr/>
      </dsp:nvSpPr>
      <dsp:spPr>
        <a:xfrm>
          <a:off x="550610" y="3753400"/>
          <a:ext cx="6239328" cy="750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790"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Act Accordingly</a:t>
          </a:r>
        </a:p>
      </dsp:txBody>
      <dsp:txXfrm>
        <a:off x="550610" y="3753400"/>
        <a:ext cx="6239328" cy="750602"/>
      </dsp:txXfrm>
    </dsp:sp>
    <dsp:sp modelId="{4E0E8897-E046-4BED-A904-751C6A95F308}">
      <dsp:nvSpPr>
        <dsp:cNvPr id="0" name=""/>
        <dsp:cNvSpPr/>
      </dsp:nvSpPr>
      <dsp:spPr>
        <a:xfrm>
          <a:off x="81484" y="3659575"/>
          <a:ext cx="938252" cy="9382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0.14843</cdr:x>
      <cdr:y>0.8842</cdr:y>
    </cdr:from>
    <cdr:to>
      <cdr:x>0.58747</cdr:x>
      <cdr:y>1</cdr:y>
    </cdr:to>
    <cdr:sp macro="" textlink="">
      <cdr:nvSpPr>
        <cdr:cNvPr id="2" name="TextBox 1">
          <a:extLst xmlns:a="http://schemas.openxmlformats.org/drawingml/2006/main">
            <a:ext uri="{FF2B5EF4-FFF2-40B4-BE49-F238E27FC236}">
              <a16:creationId xmlns:a16="http://schemas.microsoft.com/office/drawing/2014/main" id="{335503F3-0067-4367-A877-4ABD85ED00E5}"/>
            </a:ext>
          </a:extLst>
        </cdr:cNvPr>
        <cdr:cNvSpPr txBox="1"/>
      </cdr:nvSpPr>
      <cdr:spPr>
        <a:xfrm xmlns:a="http://schemas.openxmlformats.org/drawingml/2006/main">
          <a:off x="789829" y="3006142"/>
          <a:ext cx="2336275" cy="393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Percentiles of Learning Gains Produced by Teachers</a:t>
          </a:r>
        </a:p>
      </cdr:txBody>
    </cdr:sp>
  </cdr:relSizeAnchor>
  <cdr:relSizeAnchor xmlns:cdr="http://schemas.openxmlformats.org/drawingml/2006/chartDrawing">
    <cdr:from>
      <cdr:x>0.2144</cdr:x>
      <cdr:y>0.56778</cdr:y>
    </cdr:from>
    <cdr:to>
      <cdr:x>0.32881</cdr:x>
      <cdr:y>0.72171</cdr:y>
    </cdr:to>
    <cdr:sp macro="" textlink="">
      <cdr:nvSpPr>
        <cdr:cNvPr id="3" name="TextBox 2">
          <a:extLst xmlns:a="http://schemas.openxmlformats.org/drawingml/2006/main">
            <a:ext uri="{FF2B5EF4-FFF2-40B4-BE49-F238E27FC236}">
              <a16:creationId xmlns:a16="http://schemas.microsoft.com/office/drawing/2014/main" id="{88BA9057-1150-4D30-A2BE-6DB18B0D0C58}"/>
            </a:ext>
          </a:extLst>
        </cdr:cNvPr>
        <cdr:cNvSpPr txBox="1"/>
      </cdr:nvSpPr>
      <cdr:spPr>
        <a:xfrm xmlns:a="http://schemas.openxmlformats.org/drawingml/2006/main">
          <a:off x="1140896" y="1930357"/>
          <a:ext cx="608791" cy="523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Reading</a:t>
          </a:r>
        </a:p>
        <a:p xmlns:a="http://schemas.openxmlformats.org/drawingml/2006/main">
          <a:pPr algn="ctr"/>
          <a:r>
            <a:rPr lang="en-US" sz="1400" dirty="0"/>
            <a:t>&amp; Math</a:t>
          </a:r>
        </a:p>
      </cdr:txBody>
    </cdr:sp>
  </cdr:relSizeAnchor>
  <cdr:relSizeAnchor xmlns:cdr="http://schemas.openxmlformats.org/drawingml/2006/chartDrawing">
    <cdr:from>
      <cdr:x>0.79676</cdr:x>
      <cdr:y>0.56778</cdr:y>
    </cdr:from>
    <cdr:to>
      <cdr:x>0.91116</cdr:x>
      <cdr:y>0.72171</cdr:y>
    </cdr:to>
    <cdr:sp macro="" textlink="">
      <cdr:nvSpPr>
        <cdr:cNvPr id="4"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4239808"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Math</a:t>
          </a:r>
        </a:p>
      </cdr:txBody>
    </cdr:sp>
  </cdr:relSizeAnchor>
  <cdr:relSizeAnchor xmlns:cdr="http://schemas.openxmlformats.org/drawingml/2006/chartDrawing">
    <cdr:from>
      <cdr:x>0.5</cdr:x>
      <cdr:y>0.56778</cdr:y>
    </cdr:from>
    <cdr:to>
      <cdr:x>0.61441</cdr:x>
      <cdr:y>0.72171</cdr:y>
    </cdr:to>
    <cdr:sp macro="" textlink="">
      <cdr:nvSpPr>
        <cdr:cNvPr id="5"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2660664"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Reading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94BE6-2C16-4956-9DBE-6A27B49299AC}" type="datetimeFigureOut">
              <a:rPr lang="en-US" smtClean="0"/>
              <a:t>11/18/2019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6739A-B4C9-4F19-822D-BEDAACD87B3C}" type="slidenum">
              <a:rPr lang="en-US" smtClean="0"/>
              <a:t>‹#›</a:t>
            </a:fld>
            <a:endParaRPr lang="en-US"/>
          </a:p>
        </p:txBody>
      </p:sp>
    </p:spTree>
    <p:extLst>
      <p:ext uri="{BB962C8B-B14F-4D97-AF65-F5344CB8AC3E}">
        <p14:creationId xmlns:p14="http://schemas.microsoft.com/office/powerpoint/2010/main" val="377299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pi.state.nc.us/docs/curriculum/mathematics/scos/0617-adopted-k-8-standard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4WYlRcuLpR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1" u="none" strike="noStrike" kern="1200" dirty="0">
                <a:solidFill>
                  <a:schemeClr val="tx1"/>
                </a:solidFill>
                <a:effectLst/>
                <a:latin typeface="+mn-lt"/>
                <a:ea typeface="+mn-ea"/>
                <a:cs typeface="+mn-cs"/>
              </a:rPr>
              <a:t>Notes about this session: </a:t>
            </a:r>
            <a:r>
              <a:rPr lang="en-US" sz="1200" b="0" i="0" u="none" strike="noStrike" kern="1200" dirty="0">
                <a:solidFill>
                  <a:schemeClr val="tx1"/>
                </a:solidFill>
                <a:effectLst/>
                <a:latin typeface="+mn-lt"/>
                <a:ea typeface="+mn-ea"/>
                <a:cs typeface="+mn-cs"/>
              </a:rPr>
              <a:t>This session is intended to help TRTs learn about the best practices for data analysis</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1" u="none" strike="noStrike" kern="1200" dirty="0">
                <a:solidFill>
                  <a:schemeClr val="tx1"/>
                </a:solidFill>
                <a:effectLst/>
                <a:latin typeface="+mn-lt"/>
                <a:ea typeface="+mn-ea"/>
                <a:cs typeface="+mn-cs"/>
              </a:rPr>
              <a:t>Advance preparation for this session:</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Please print out or make electronically available enough copies for each attendee:</a:t>
            </a:r>
            <a:r>
              <a:rPr lang="en-US" sz="1200" b="0" i="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i="0" dirty="0"/>
              <a:t>Analyzing Student Data Note-Taking Template </a:t>
            </a:r>
          </a:p>
          <a:p>
            <a:pPr marL="628650" lvl="1" indent="-171450">
              <a:buFont typeface="Arial" panose="020B0604020202020204" pitchFamily="34" charset="0"/>
              <a:buChar char="•"/>
            </a:pPr>
            <a:r>
              <a:rPr lang="en-US" i="0" dirty="0"/>
              <a:t>Action Plan Template</a:t>
            </a:r>
          </a:p>
          <a:p>
            <a:pPr marL="628650" lvl="1" indent="-171450">
              <a:buFont typeface="Arial" panose="020B0604020202020204" pitchFamily="34" charset="0"/>
              <a:buChar char="•"/>
            </a:pPr>
            <a:r>
              <a:rPr lang="en-US" i="0" dirty="0"/>
              <a:t>Sample Data Meeting Agenda</a:t>
            </a:r>
          </a:p>
          <a:p>
            <a:pPr marL="457200" lvl="1" indent="0">
              <a:buFont typeface="Arial" panose="020B0604020202020204" pitchFamily="34" charset="0"/>
              <a:buNone/>
            </a:pPr>
            <a:endParaRPr lang="en-US" i="0" dirty="0"/>
          </a:p>
        </p:txBody>
      </p:sp>
      <p:sp>
        <p:nvSpPr>
          <p:cNvPr id="4" name="Slide Number Placeholder 3"/>
          <p:cNvSpPr>
            <a:spLocks noGrp="1"/>
          </p:cNvSpPr>
          <p:nvPr>
            <p:ph type="sldNum" sz="quarter" idx="5"/>
          </p:nvPr>
        </p:nvSpPr>
        <p:spPr/>
        <p:txBody>
          <a:bodyPr/>
          <a:lstStyle/>
          <a:p>
            <a:fld id="{5C46739A-B4C9-4F19-822D-BEDAACD87B3C}" type="slidenum">
              <a:rPr lang="en-US" smtClean="0"/>
              <a:t>1</a:t>
            </a:fld>
            <a:endParaRPr lang="en-US"/>
          </a:p>
        </p:txBody>
      </p:sp>
    </p:spTree>
    <p:extLst>
      <p:ext uri="{BB962C8B-B14F-4D97-AF65-F5344CB8AC3E}">
        <p14:creationId xmlns:p14="http://schemas.microsoft.com/office/powerpoint/2010/main" val="290135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Demonstrate necessity of clear, rigorous, common assessments</a:t>
            </a:r>
          </a:p>
          <a:p>
            <a:endParaRPr lang="en-US" b="0" i="0" u="none" baseline="0"/>
          </a:p>
          <a:p>
            <a:r>
              <a:rPr lang="en-US" b="1" i="1" u="none" baseline="0"/>
              <a:t>Estimated time:</a:t>
            </a:r>
            <a:r>
              <a:rPr lang="en-US" b="0" i="0" u="none" baseline="0"/>
              <a:t>  5-7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Consider the following state standard from North Carolina (read standard; standard is intentionally shortened for simplicity; full standard = Demonstrate fluency with multiplication and division with factors, quotients, and divisors up to and including 10 </a:t>
            </a:r>
            <a:r>
              <a:rPr lang="en-US">
                <a:hlinkClick r:id="rId3"/>
              </a:rPr>
              <a:t>http://www.dpi.state.nc.us/docs/curriculum/mathematics/scos/0617-adopted-k-8-standards.pdf</a:t>
            </a:r>
            <a:r>
              <a:rPr lang="en-US" b="0" i="0" u="none" baseline="0"/>
              <a:t>).</a:t>
            </a:r>
          </a:p>
          <a:p>
            <a:pPr marL="171450" indent="-171450">
              <a:buFont typeface="Arial" panose="020B0604020202020204" pitchFamily="34" charset="0"/>
              <a:buChar char="•"/>
            </a:pPr>
            <a:r>
              <a:rPr lang="en-US" b="0" i="0" u="none" baseline="0"/>
              <a:t>Take 4 minutes and write a test question that would assess a student’s mastery of this standard; it’s OK if you aren’t a math person! Try your best. </a:t>
            </a:r>
          </a:p>
          <a:p>
            <a:pPr marL="171450" indent="-171450">
              <a:buFont typeface="Arial" panose="020B0604020202020204" pitchFamily="34" charset="0"/>
              <a:buChar char="•"/>
            </a:pPr>
            <a:r>
              <a:rPr lang="en-US" b="0" i="0" u="none" baseline="0"/>
              <a:t>[After 4 minutes] Now turn to a partner and share your question. Are they similar, are they different, how? </a:t>
            </a:r>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10</a:t>
            </a:fld>
            <a:endParaRPr lang="en-US"/>
          </a:p>
        </p:txBody>
      </p:sp>
    </p:spTree>
    <p:extLst>
      <p:ext uri="{BB962C8B-B14F-4D97-AF65-F5344CB8AC3E}">
        <p14:creationId xmlns:p14="http://schemas.microsoft.com/office/powerpoint/2010/main" val="200784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Show that standards are not what determine instruction/teachers will come up with different questions!</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As you can see, you had different ways of assessing standard mastery [run through different of questions, highlighting that some are more rigorous than others].</a:t>
            </a:r>
          </a:p>
          <a:p>
            <a:pPr marL="171450" indent="-171450">
              <a:buFont typeface="Arial" panose="020B0604020202020204" pitchFamily="34" charset="0"/>
              <a:buChar char="•"/>
            </a:pPr>
            <a:r>
              <a:rPr lang="en-US" b="0" i="0" u="none" baseline="0"/>
              <a:t>Standards, while helpful, can be somewhat vague. Standards are not what determines the rigor and mode of instruction, assessments do!</a:t>
            </a:r>
          </a:p>
          <a:p>
            <a:pPr marL="171450" indent="-171450">
              <a:buFont typeface="Arial" panose="020B0604020202020204" pitchFamily="34" charset="0"/>
              <a:buChar char="•"/>
            </a:pPr>
            <a:r>
              <a:rPr lang="en-US" b="0" i="0" u="none" baseline="0"/>
              <a:t>And if not given high-quality, rigorous assessments as a model, teachers can come up with pretty different methods of approaching the same standard. Teachers want to know what the bar for success is.</a:t>
            </a:r>
          </a:p>
          <a:p>
            <a:pPr marL="171450" indent="-171450">
              <a:buFont typeface="Arial" panose="020B0604020202020204" pitchFamily="34" charset="0"/>
              <a:buChar char="•"/>
            </a:pPr>
            <a:r>
              <a:rPr lang="en-US" b="0" i="0" u="none" baseline="0"/>
              <a:t>We want great assessments, and we want to use them strategically so there can be a consistent level of rigor schoolwide. </a:t>
            </a:r>
          </a:p>
          <a:p>
            <a:pPr marL="171450" indent="-171450">
              <a:buFont typeface="Arial" panose="020B0604020202020204" pitchFamily="34" charset="0"/>
              <a:buChar char="•"/>
            </a:pPr>
            <a:r>
              <a:rPr lang="en-US" b="0" i="0" u="none" baseline="0"/>
              <a:t>([f helpful, from </a:t>
            </a:r>
            <a:r>
              <a:rPr lang="en-US" b="0" i="1" u="none" baseline="0"/>
              <a:t>Driven by Data</a:t>
            </a:r>
            <a:r>
              <a:rPr lang="en-US" b="0" i="0" u="none" baseline="0"/>
              <a:t>:] “I</a:t>
            </a:r>
            <a:r>
              <a:rPr lang="en-US"/>
              <a:t>nstead of standards determining the type of assessments used, the type of assessments used actually define the standard that will be reached.”</a:t>
            </a:r>
            <a:endParaRPr lang="en-US" b="0" i="0" u="none" baseline="0"/>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11</a:t>
            </a:fld>
            <a:endParaRPr lang="en-US"/>
          </a:p>
        </p:txBody>
      </p:sp>
    </p:spTree>
    <p:extLst>
      <p:ext uri="{BB962C8B-B14F-4D97-AF65-F5344CB8AC3E}">
        <p14:creationId xmlns:p14="http://schemas.microsoft.com/office/powerpoint/2010/main" val="309405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Intro Core Drivers of Assessment </a:t>
            </a:r>
          </a:p>
          <a:p>
            <a:endParaRPr lang="en-US" b="0" i="0" u="none" baseline="0"/>
          </a:p>
          <a:p>
            <a:r>
              <a:rPr lang="en-US" b="1" i="1" u="none" baseline="0"/>
              <a:t>Estimated time:</a:t>
            </a:r>
            <a:r>
              <a:rPr lang="en-US" b="0" i="0" u="none" baseline="0"/>
              <a:t>  2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According to </a:t>
            </a:r>
            <a:r>
              <a:rPr lang="en-US" b="0" i="1" u="none" baseline="0"/>
              <a:t>Driven by Data </a:t>
            </a:r>
            <a:r>
              <a:rPr lang="en-US" b="0" i="0" u="none" baseline="0"/>
              <a:t>(which is a great resource you should consider purchasing and a resource we used quite a bit when creating this session), there are several core drivers to effective assessment. They’re the key components that make tests truly useful and data analysis meaningful [read each bullet point].</a:t>
            </a:r>
          </a:p>
          <a:p>
            <a:pPr marL="171450" indent="-171450">
              <a:buFont typeface="Arial" panose="020B0604020202020204" pitchFamily="34" charset="0"/>
              <a:buChar char="•"/>
            </a:pPr>
            <a:r>
              <a:rPr lang="en-US" b="0" i="0" u="none" baseline="0"/>
              <a:t>We’ll walk through each of these in more detail. As we walk through each, we encourage you to take notes in your note-taking template.</a:t>
            </a:r>
          </a:p>
          <a:p>
            <a:pPr marL="457200" lvl="1" indent="0">
              <a:buFont typeface="Arial" panose="020B0604020202020204" pitchFamily="34" charset="0"/>
              <a:buNone/>
            </a:pPr>
            <a:endParaRPr lang="en-US" b="0" i="0" u="none" baseline="0"/>
          </a:p>
          <a:p>
            <a:pPr marL="171450" indent="-171450">
              <a:buFont typeface="Arial" panose="020B0604020202020204" pitchFamily="34" charset="0"/>
              <a:buChar char="•"/>
            </a:pPr>
            <a:endParaRPr lang="en-US" b="0" i="0" u="none" baseline="0"/>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12</a:t>
            </a:fld>
            <a:endParaRPr lang="en-US"/>
          </a:p>
        </p:txBody>
      </p:sp>
    </p:spTree>
    <p:extLst>
      <p:ext uri="{BB962C8B-B14F-4D97-AF65-F5344CB8AC3E}">
        <p14:creationId xmlns:p14="http://schemas.microsoft.com/office/powerpoint/2010/main" val="350030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Explain why assessments must </a:t>
            </a:r>
            <a:r>
              <a:rPr lang="en-US"/>
              <a:t>be common</a:t>
            </a:r>
            <a:r>
              <a:rPr lang="en-US" b="0" i="0" u="none" baseline="0"/>
              <a:t> &amp; </a:t>
            </a:r>
            <a:r>
              <a:rPr lang="en-US"/>
              <a:t>interim</a:t>
            </a:r>
            <a:endParaRPr lang="en-US" b="0" i="0" u="none" baseline="0"/>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Assessments should be common across teachers in the same content/grade levels. For those MCLs in the room, that likely means all of your team members should be using the same interim assessments.</a:t>
            </a:r>
          </a:p>
          <a:p>
            <a:pPr marL="171450" indent="-171450">
              <a:buFont typeface="Arial" panose="020B0604020202020204" pitchFamily="34" charset="0"/>
              <a:buChar char="•"/>
            </a:pPr>
            <a:r>
              <a:rPr lang="en-US" b="0" i="0" u="none" baseline="0"/>
              <a:t>Those interim assessments should be administered every six to eight weeks. </a:t>
            </a:r>
          </a:p>
          <a:p>
            <a:pPr marL="171450" indent="-171450">
              <a:buFont typeface="Arial" panose="020B0604020202020204" pitchFamily="34" charset="0"/>
              <a:buChar char="•"/>
            </a:pPr>
            <a:r>
              <a:rPr lang="en-US" b="0" i="0" u="none" baseline="0"/>
              <a:t>Question for the group—why is it important to have common, regular interim assessments? [encourage participants to turn to a partner, discuss, and jot down their ideas]</a:t>
            </a:r>
          </a:p>
          <a:p>
            <a:pPr marL="171450" indent="-171450">
              <a:buFont typeface="Arial" panose="020B0604020202020204" pitchFamily="34" charset="0"/>
              <a:buChar char="•"/>
            </a:pPr>
            <a:r>
              <a:rPr lang="en-US" b="0" i="0" u="none" baseline="0"/>
              <a:t>Exactly! Common interim assessments ensure that all teachers are accountable for the same material, that teachers can more easily compare data during team meetings, and that teachers have regular data points to track progress, not just one high-stakes test.</a:t>
            </a:r>
          </a:p>
          <a:p>
            <a:pPr marL="171450" indent="-171450">
              <a:buFont typeface="Arial" panose="020B0604020202020204" pitchFamily="34" charset="0"/>
              <a:buChar char="•"/>
            </a:pPr>
            <a:r>
              <a:rPr lang="en-US" b="0" i="0" u="none" baseline="0"/>
              <a:t>[Optional follow-up questions] How do you all feel about regular, common interim assessments? Are there any concerns, considerations? Does anyone already employ a similar system, and how has it been received?</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13</a:t>
            </a:fld>
            <a:endParaRPr lang="en-US"/>
          </a:p>
        </p:txBody>
      </p:sp>
    </p:spTree>
    <p:extLst>
      <p:ext uri="{BB962C8B-B14F-4D97-AF65-F5344CB8AC3E}">
        <p14:creationId xmlns:p14="http://schemas.microsoft.com/office/powerpoint/2010/main" val="408226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Note that assessment should also happen more regularly</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Obviously, assessment often happens more regularly than just interim assessments every six to eight weeks.</a:t>
            </a:r>
          </a:p>
          <a:p>
            <a:pPr marL="171450" indent="-171450">
              <a:buFont typeface="Arial" panose="020B0604020202020204" pitchFamily="34" charset="0"/>
              <a:buChar char="•"/>
            </a:pPr>
            <a:r>
              <a:rPr lang="en-US" b="0" i="0" u="none" baseline="0"/>
              <a:t>It occurs on a daily basis, with exit slips monitoring whether students mastered the standard for the day. </a:t>
            </a:r>
          </a:p>
          <a:p>
            <a:pPr marL="171450" indent="-171450">
              <a:buFont typeface="Arial" panose="020B0604020202020204" pitchFamily="34" charset="0"/>
              <a:buChar char="•"/>
            </a:pPr>
            <a:r>
              <a:rPr lang="en-US" b="0" i="0" u="none" baseline="0"/>
              <a:t>It occurs with weekly quizzes, assessing whether students understood the week’s material. </a:t>
            </a:r>
          </a:p>
          <a:p>
            <a:pPr marL="171450" indent="-171450">
              <a:buFont typeface="Arial" panose="020B0604020202020204" pitchFamily="34" charset="0"/>
              <a:buChar char="•"/>
            </a:pPr>
            <a:r>
              <a:rPr lang="en-US" b="0" i="0" u="none" baseline="0"/>
              <a:t>And it occurs with unit tests, issued at the end of an instructional period.</a:t>
            </a:r>
          </a:p>
          <a:p>
            <a:pPr marL="171450" indent="-171450">
              <a:buFont typeface="Arial" panose="020B0604020202020204" pitchFamily="34" charset="0"/>
              <a:buChar char="•"/>
            </a:pPr>
            <a:r>
              <a:rPr lang="en-US" b="0" i="0" u="none" baseline="0"/>
              <a:t>Turn to a partner and quickly discuss—do you think these assessments should be common among team members? Should teachers use all of these? How long should each of these assessments last?</a:t>
            </a:r>
          </a:p>
          <a:p>
            <a:pPr marL="171450" indent="-171450">
              <a:buFont typeface="Arial" panose="020B0604020202020204" pitchFamily="34" charset="0"/>
              <a:buChar char="•"/>
            </a:pPr>
            <a:r>
              <a:rPr lang="en-US" b="0" i="0" u="none" baseline="0"/>
              <a:t>Teachers often think that assessment takes up an inordinate amount of time, and they have a point, if assessment isn’t done right. Exit slips should take no more than 3 to 4 minutes, and weekly quizzes should be as short as 15 to 20 minutes.</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14</a:t>
            </a:fld>
            <a:endParaRPr lang="en-US"/>
          </a:p>
        </p:txBody>
      </p:sp>
    </p:spTree>
    <p:extLst>
      <p:ext uri="{BB962C8B-B14F-4D97-AF65-F5344CB8AC3E}">
        <p14:creationId xmlns:p14="http://schemas.microsoft.com/office/powerpoint/2010/main" val="112062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Explain why assessments should be the starting point</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People often think of assessment in reverse—you teach material, then you create a test that determines whether students learned the material.</a:t>
            </a:r>
          </a:p>
          <a:p>
            <a:pPr marL="171450" indent="-171450">
              <a:buFont typeface="Arial" panose="020B0604020202020204" pitchFamily="34" charset="0"/>
              <a:buChar char="•"/>
            </a:pPr>
            <a:r>
              <a:rPr lang="en-US" b="0" i="0" u="none" baseline="0"/>
              <a:t>Actually, assessment should be the opposite. The assessment determines how a teacher will teach the material—the rigor of the assessment drives the rigor of what is taught.</a:t>
            </a:r>
          </a:p>
          <a:p>
            <a:pPr marL="171450" indent="-171450">
              <a:buFont typeface="Arial" panose="020B0604020202020204" pitchFamily="34" charset="0"/>
              <a:buChar char="•"/>
            </a:pPr>
            <a:r>
              <a:rPr lang="en-US" b="0" i="0" u="none" baseline="0"/>
              <a:t>In addition, assessment should be transparent. There should be no surprises—teachers, students, parents, school leaders, etc., should know what is being assessed on every test.</a:t>
            </a:r>
          </a:p>
          <a:p>
            <a:pPr marL="171450" indent="-171450">
              <a:buFont typeface="Arial" panose="020B0604020202020204" pitchFamily="34" charset="0"/>
              <a:buChar char="•"/>
            </a:pPr>
            <a:r>
              <a:rPr lang="en-US" b="0" i="0" u="none" baseline="0"/>
              <a:t>[Quick question] How might we ensure transparency in our assessment? How have you in the past? </a:t>
            </a:r>
          </a:p>
          <a:p>
            <a:pPr marL="171450" indent="-171450">
              <a:buFont typeface="Arial" panose="020B0604020202020204" pitchFamily="34" charset="0"/>
              <a:buChar char="•"/>
            </a:pPr>
            <a:r>
              <a:rPr lang="en-US" b="0" i="0" u="none" baseline="0"/>
              <a:t>[Optional question] How many of you already plan instruction around interim assessments? Does this strike anyone as odd or backwards?</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15</a:t>
            </a:fld>
            <a:endParaRPr lang="en-US"/>
          </a:p>
        </p:txBody>
      </p:sp>
    </p:spTree>
    <p:extLst>
      <p:ext uri="{BB962C8B-B14F-4D97-AF65-F5344CB8AC3E}">
        <p14:creationId xmlns:p14="http://schemas.microsoft.com/office/powerpoint/2010/main" val="60751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Explain why assessments should be aligned</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a:t>
            </a:r>
          </a:p>
          <a:p>
            <a:pPr marL="171450" indent="-171450">
              <a:buFont typeface="Arial" panose="020B0604020202020204" pitchFamily="34" charset="0"/>
              <a:buChar char="•"/>
            </a:pPr>
            <a:r>
              <a:rPr lang="en-US" b="0" i="0" u="none" baseline="0"/>
              <a:t>It also goes without saying that assessments should always be aligned. Aligned with what? Well…[run through bullets—college/career readiness standards could include SAT/IB/AP exams, or other levels of college readiness as determined by researchers]</a:t>
            </a:r>
          </a:p>
          <a:p>
            <a:pPr marL="171450" indent="-171450">
              <a:buFont typeface="Arial" panose="020B0604020202020204" pitchFamily="34" charset="0"/>
              <a:buChar char="•"/>
            </a:pPr>
            <a:r>
              <a:rPr lang="en-US" b="0" i="0" u="none" baseline="0"/>
              <a:t>Why should assessments be aligned with college- and career-readiness standards, and not just district or state exams? Talk briefly with a partner about this. [Listen for: “existing exams are helpful, but sometimes aren’t rigorous enough to ensure students meet the bar for postsecondary success/true mastery of the material”].</a:t>
            </a:r>
          </a:p>
        </p:txBody>
      </p:sp>
      <p:sp>
        <p:nvSpPr>
          <p:cNvPr id="4" name="Slide Number Placeholder 3"/>
          <p:cNvSpPr>
            <a:spLocks noGrp="1"/>
          </p:cNvSpPr>
          <p:nvPr>
            <p:ph type="sldNum" sz="quarter" idx="5"/>
          </p:nvPr>
        </p:nvSpPr>
        <p:spPr/>
        <p:txBody>
          <a:bodyPr/>
          <a:lstStyle/>
          <a:p>
            <a:fld id="{5C46739A-B4C9-4F19-822D-BEDAACD87B3C}" type="slidenum">
              <a:rPr lang="en-US" smtClean="0"/>
              <a:t>16</a:t>
            </a:fld>
            <a:endParaRPr lang="en-US"/>
          </a:p>
        </p:txBody>
      </p:sp>
    </p:spTree>
    <p:extLst>
      <p:ext uri="{BB962C8B-B14F-4D97-AF65-F5344CB8AC3E}">
        <p14:creationId xmlns:p14="http://schemas.microsoft.com/office/powerpoint/2010/main" val="250122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Explain why assessments should re-assess prior material</a:t>
            </a:r>
          </a:p>
          <a:p>
            <a:endParaRPr lang="en-US" b="0" i="0" u="none" baseline="0"/>
          </a:p>
          <a:p>
            <a:r>
              <a:rPr lang="en-US" b="1" i="1" u="none" baseline="0"/>
              <a:t>Estimated time:</a:t>
            </a:r>
            <a:r>
              <a:rPr lang="en-US" b="0" i="0" u="none" baseline="0"/>
              <a:t>  2 minutes</a:t>
            </a:r>
          </a:p>
          <a:p>
            <a:endParaRPr lang="en-US" b="0" i="0" u="none" baseline="0"/>
          </a:p>
          <a:p>
            <a:r>
              <a:rPr lang="en-US" b="1" i="1" u="none" baseline="0"/>
              <a:t>Facilitator says:</a:t>
            </a:r>
          </a:p>
          <a:p>
            <a:pPr marL="171450" indent="-171450">
              <a:buFont typeface="Arial" panose="020B0604020202020204" pitchFamily="34" charset="0"/>
              <a:buChar char="•"/>
            </a:pPr>
            <a:r>
              <a:rPr lang="en-US" b="0" i="0" u="none" baseline="0"/>
              <a:t>Lastly, interim assessments should reassess previously taught material to</a:t>
            </a:r>
          </a:p>
          <a:p>
            <a:pPr marL="628650" lvl="1" indent="-171450">
              <a:buFont typeface="Arial" panose="020B0604020202020204" pitchFamily="34" charset="0"/>
              <a:buChar char="•"/>
            </a:pPr>
            <a:r>
              <a:rPr lang="en-US" b="0" i="0" u="none" baseline="0"/>
              <a:t>Provide students an extra opportunity to demonstrate mastery, and </a:t>
            </a:r>
          </a:p>
          <a:p>
            <a:pPr marL="628650" lvl="1" indent="-171450">
              <a:buFont typeface="Arial" panose="020B0604020202020204" pitchFamily="34" charset="0"/>
              <a:buChar char="•"/>
            </a:pPr>
            <a:r>
              <a:rPr lang="en-US" b="0" i="0" u="none" baseline="0"/>
              <a:t>Inform teachers whether students actually mastered/retained the material</a:t>
            </a:r>
          </a:p>
          <a:p>
            <a:pPr marL="171450" lvl="0" indent="-171450">
              <a:buFont typeface="Arial" panose="020B0604020202020204" pitchFamily="34" charset="0"/>
              <a:buChar char="•"/>
            </a:pPr>
            <a:r>
              <a:rPr lang="en-US" b="0" i="0" u="none" baseline="0"/>
              <a:t>Show of hands—who has worked through the curriculum, forgetting to reteach previous material? We all have. Reassessment is often what teachers forget most, but it is incredibly important.</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17</a:t>
            </a:fld>
            <a:endParaRPr lang="en-US"/>
          </a:p>
        </p:txBody>
      </p:sp>
    </p:spTree>
    <p:extLst>
      <p:ext uri="{BB962C8B-B14F-4D97-AF65-F5344CB8AC3E}">
        <p14:creationId xmlns:p14="http://schemas.microsoft.com/office/powerpoint/2010/main" val="2711598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Transition to assessment work time.</a:t>
            </a:r>
          </a:p>
          <a:p>
            <a:endParaRPr lang="en-US" b="0" i="0" u="none" baseline="0"/>
          </a:p>
          <a:p>
            <a:r>
              <a:rPr lang="en-US" b="1" i="1" u="none" baseline="0"/>
              <a:t>Estimated time:</a:t>
            </a:r>
            <a:r>
              <a:rPr lang="en-US" b="0" i="0" u="none" baseline="0"/>
              <a:t>  10 minutes</a:t>
            </a:r>
          </a:p>
          <a:p>
            <a:endParaRPr lang="en-US" b="0" i="0" u="none" baseline="0"/>
          </a:p>
          <a:p>
            <a:r>
              <a:rPr lang="en-US" b="1" i="1" u="none" baseline="0"/>
              <a:t>Facilitator says:</a:t>
            </a:r>
          </a:p>
          <a:p>
            <a:pPr marL="171450" indent="-171450">
              <a:buFont typeface="Arial" panose="020B0604020202020204" pitchFamily="34" charset="0"/>
              <a:buChar char="•"/>
            </a:pPr>
            <a:r>
              <a:rPr lang="en-US"/>
              <a:t>Given what assessment should look like, let’s move to assessment work time</a:t>
            </a:r>
          </a:p>
          <a:p>
            <a:pPr marL="171450" indent="-171450">
              <a:buFont typeface="Arial" panose="020B0604020202020204" pitchFamily="34" charset="0"/>
              <a:buChar char="•"/>
            </a:pPr>
            <a:r>
              <a:rPr lang="en-US"/>
              <a:t>Ideally, you’ll begin the year with a clear assessment calendar, outlining each interim assessment you’ll give, when you’ll give it, and what it will cover. This is a great time for MCLs and TRTs to work together.</a:t>
            </a:r>
          </a:p>
          <a:p>
            <a:pPr marL="171450" indent="-171450">
              <a:buFont typeface="Arial" panose="020B0604020202020204" pitchFamily="34" charset="0"/>
              <a:buChar char="•"/>
            </a:pPr>
            <a:r>
              <a:rPr lang="en-US"/>
              <a:t>Given our timing, we won’t be able to get all of that done today. However, we can begin to answer some preliminary questions.</a:t>
            </a:r>
          </a:p>
          <a:p>
            <a:pPr marL="171450" indent="-171450">
              <a:buFont typeface="Arial" panose="020B0604020202020204" pitchFamily="34" charset="0"/>
              <a:buChar char="•"/>
            </a:pPr>
            <a:r>
              <a:rPr lang="en-US"/>
              <a:t>Consider the following questions [review questions].</a:t>
            </a:r>
          </a:p>
          <a:p>
            <a:pPr marL="171450" indent="-171450">
              <a:buFont typeface="Arial" panose="020B0604020202020204" pitchFamily="34" charset="0"/>
              <a:buChar char="•"/>
            </a:pPr>
            <a:r>
              <a:rPr lang="en-US"/>
              <a:t>You may also begin creating your assessment calendar, if you feel ready. We’ve provided an example for your benefit [Share example]</a:t>
            </a:r>
          </a:p>
        </p:txBody>
      </p:sp>
      <p:sp>
        <p:nvSpPr>
          <p:cNvPr id="4" name="Slide Number Placeholder 3"/>
          <p:cNvSpPr>
            <a:spLocks noGrp="1"/>
          </p:cNvSpPr>
          <p:nvPr>
            <p:ph type="sldNum" sz="quarter" idx="5"/>
          </p:nvPr>
        </p:nvSpPr>
        <p:spPr/>
        <p:txBody>
          <a:bodyPr/>
          <a:lstStyle/>
          <a:p>
            <a:fld id="{5C46739A-B4C9-4F19-822D-BEDAACD87B3C}" type="slidenum">
              <a:rPr lang="en-US" smtClean="0"/>
              <a:t>18</a:t>
            </a:fld>
            <a:endParaRPr lang="en-US"/>
          </a:p>
        </p:txBody>
      </p:sp>
    </p:spTree>
    <p:extLst>
      <p:ext uri="{BB962C8B-B14F-4D97-AF65-F5344CB8AC3E}">
        <p14:creationId xmlns:p14="http://schemas.microsoft.com/office/powerpoint/2010/main" val="32554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Transition to setting student goals</a:t>
            </a:r>
          </a:p>
          <a:p>
            <a:endParaRPr lang="en-US" b="0" i="0" u="none" baseline="0"/>
          </a:p>
          <a:p>
            <a:r>
              <a:rPr lang="en-US" b="1" i="1" u="none" baseline="0"/>
              <a:t>Estimated time:</a:t>
            </a:r>
            <a:r>
              <a:rPr lang="en-US" b="0" i="0" u="none" baseline="0"/>
              <a:t>  5 minutes</a:t>
            </a:r>
          </a:p>
          <a:p>
            <a:endParaRPr lang="en-US" b="0" i="0" u="none" baseline="0"/>
          </a:p>
          <a:p>
            <a:r>
              <a:rPr lang="en-US" b="1" i="1" u="none" baseline="0"/>
              <a:t>Facilitator says: </a:t>
            </a:r>
          </a:p>
          <a:p>
            <a:pPr marL="171450" indent="-171450">
              <a:buFont typeface="Arial" panose="020B0604020202020204" pitchFamily="34" charset="0"/>
              <a:buChar char="•"/>
            </a:pPr>
            <a:r>
              <a:rPr lang="en-US"/>
              <a:t>Now that you’ve thought through assessment for next year, let’s chat a bit about assigning clear goals for students. </a:t>
            </a:r>
          </a:p>
          <a:p>
            <a:pPr marL="171450" indent="-171450">
              <a:buFont typeface="Arial" panose="020B0604020202020204" pitchFamily="34" charset="0"/>
              <a:buChar char="•"/>
            </a:pPr>
            <a:r>
              <a:rPr lang="en-US"/>
              <a:t>As mentioned, it’s important that you are able to analyze student results in context—every student has his or her unique strengths and challenges, and teachers should take those into account. </a:t>
            </a:r>
          </a:p>
          <a:p>
            <a:pPr marL="171450" indent="-171450">
              <a:buFont typeface="Arial" panose="020B0604020202020204" pitchFamily="34" charset="0"/>
              <a:buChar char="•"/>
            </a:pPr>
            <a:r>
              <a:rPr lang="en-US"/>
              <a:t>So, how does one go about setting student goals?</a:t>
            </a:r>
          </a:p>
        </p:txBody>
      </p:sp>
      <p:sp>
        <p:nvSpPr>
          <p:cNvPr id="4" name="Slide Number Placeholder 3"/>
          <p:cNvSpPr>
            <a:spLocks noGrp="1"/>
          </p:cNvSpPr>
          <p:nvPr>
            <p:ph type="sldNum" sz="quarter" idx="5"/>
          </p:nvPr>
        </p:nvSpPr>
        <p:spPr/>
        <p:txBody>
          <a:bodyPr/>
          <a:lstStyle/>
          <a:p>
            <a:fld id="{5C46739A-B4C9-4F19-822D-BEDAACD87B3C}" type="slidenum">
              <a:rPr lang="en-US" smtClean="0"/>
              <a:t>19</a:t>
            </a:fld>
            <a:endParaRPr lang="en-US"/>
          </a:p>
        </p:txBody>
      </p:sp>
    </p:spTree>
    <p:extLst>
      <p:ext uri="{BB962C8B-B14F-4D97-AF65-F5344CB8AC3E}">
        <p14:creationId xmlns:p14="http://schemas.microsoft.com/office/powerpoint/2010/main" val="390861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dirty="0"/>
              <a:t>Objective</a:t>
            </a:r>
            <a:r>
              <a:rPr lang="en-US" b="1" i="1" u="none" baseline="0" dirty="0"/>
              <a:t> of this slide:</a:t>
            </a:r>
            <a:r>
              <a:rPr lang="en-US" b="1" i="0" u="none" baseline="0" dirty="0"/>
              <a:t> </a:t>
            </a:r>
            <a:r>
              <a:rPr lang="en-US" b="0" i="0" u="none" baseline="0" dirty="0"/>
              <a:t>Kick off the presentation and get folks moving! </a:t>
            </a:r>
          </a:p>
          <a:p>
            <a:endParaRPr lang="en-US" b="0" i="0" u="none" baseline="0" dirty="0"/>
          </a:p>
          <a:p>
            <a:r>
              <a:rPr lang="en-US" b="1" i="1" u="none" baseline="0" dirty="0"/>
              <a:t>Estimated time:</a:t>
            </a:r>
            <a:r>
              <a:rPr lang="en-US" b="0" i="0" u="none" baseline="0" dirty="0"/>
              <a:t>  5 minutes</a:t>
            </a:r>
          </a:p>
          <a:p>
            <a:endParaRPr lang="en-US" b="0" i="0" u="none" baseline="0" dirty="0"/>
          </a:p>
          <a:p>
            <a:r>
              <a:rPr lang="en-US" b="1" i="1" u="none" baseline="0" dirty="0"/>
              <a:t>Facilitator says:</a:t>
            </a:r>
            <a:endParaRPr lang="en-US" b="0" i="0" u="none" baseline="0" dirty="0"/>
          </a:p>
          <a:p>
            <a:pPr marL="171450" indent="-171450">
              <a:buFont typeface="Arial" panose="020B0604020202020204" pitchFamily="34" charset="0"/>
              <a:buChar char="•"/>
            </a:pPr>
            <a:r>
              <a:rPr lang="en-US" dirty="0"/>
              <a:t>Before we hop into the bulk of our session, let’s first get up and get moving!</a:t>
            </a:r>
          </a:p>
          <a:p>
            <a:pPr marL="171450" indent="-171450">
              <a:buFont typeface="Arial" panose="020B0604020202020204" pitchFamily="34" charset="0"/>
              <a:buChar char="•"/>
            </a:pPr>
            <a:r>
              <a:rPr lang="en-US" dirty="0"/>
              <a:t>This session will be all about analyzing student data in your new OC roles, so we are curious what role data already plays in your classrooms/buildings.</a:t>
            </a:r>
          </a:p>
          <a:p>
            <a:pPr marL="171450" indent="-171450">
              <a:buFont typeface="Arial" panose="020B0604020202020204" pitchFamily="34" charset="0"/>
              <a:buChar char="•"/>
            </a:pPr>
            <a:r>
              <a:rPr lang="en-US" dirty="0"/>
              <a:t>When I say GO, stand up and find someone you don’t know. Give them a warm greeting, and discuss the questions on this slide. GO!</a:t>
            </a:r>
          </a:p>
          <a:p>
            <a:pPr marL="171450" indent="-171450">
              <a:buFont typeface="Arial" panose="020B0604020202020204" pitchFamily="34" charset="0"/>
              <a:buChar char="•"/>
            </a:pPr>
            <a:r>
              <a:rPr lang="en-US" dirty="0"/>
              <a:t>[After 2–3 minutes, depending on conversations, invite participants to sit down.] Would any participants like to share highlights from your conversation? What will change in an Opportunity Culture? [Go question by question, inviting sharing with the whole group.]</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C46739A-B4C9-4F19-822D-BEDAACD87B3C}" type="slidenum">
              <a:rPr lang="en-US" smtClean="0"/>
              <a:t>2</a:t>
            </a:fld>
            <a:endParaRPr lang="en-US"/>
          </a:p>
        </p:txBody>
      </p:sp>
    </p:spTree>
    <p:extLst>
      <p:ext uri="{BB962C8B-B14F-4D97-AF65-F5344CB8AC3E}">
        <p14:creationId xmlns:p14="http://schemas.microsoft.com/office/powerpoint/2010/main" val="3051881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Kick off student goals time</a:t>
            </a:r>
          </a:p>
          <a:p>
            <a:endParaRPr lang="en-US" b="0" i="0" u="none" baseline="0"/>
          </a:p>
          <a:p>
            <a:r>
              <a:rPr lang="en-US" b="1" i="1" u="none" baseline="0"/>
              <a:t>Estimated time:</a:t>
            </a:r>
            <a:r>
              <a:rPr lang="en-US" b="0" i="0" u="none" baseline="0"/>
              <a:t>  2 minutes</a:t>
            </a:r>
          </a:p>
          <a:p>
            <a:endParaRPr lang="en-US" b="0" i="0" u="none" baseline="0"/>
          </a:p>
          <a:p>
            <a:r>
              <a:rPr lang="en-US" b="1" i="1" u="none" baseline="0"/>
              <a:t>Facilitator says: </a:t>
            </a:r>
          </a:p>
          <a:p>
            <a:pPr marL="171450" indent="-171450">
              <a:buFont typeface="Arial" panose="020B0604020202020204" pitchFamily="34" charset="0"/>
              <a:buChar char="•"/>
            </a:pPr>
            <a:r>
              <a:rPr lang="en-US"/>
              <a:t>Think back to this most recent school year. What was your overall goal last year? Jot down your answers. </a:t>
            </a:r>
          </a:p>
          <a:p>
            <a:pPr marL="171450" indent="-171450">
              <a:buFont typeface="Arial" panose="020B0604020202020204" pitchFamily="34" charset="0"/>
              <a:buChar char="•"/>
            </a:pPr>
            <a:r>
              <a:rPr lang="en-US"/>
              <a:t>[After 2 minutes] Now turn to a partner and share your goals, and then share with the group—what is different/similar in the overall goal you chose? </a:t>
            </a:r>
          </a:p>
          <a:p>
            <a:pPr marL="171450" indent="-171450">
              <a:buFont typeface="Arial" panose="020B0604020202020204" pitchFamily="34" charset="0"/>
              <a:buChar char="•"/>
            </a:pPr>
            <a:r>
              <a:rPr lang="en-US"/>
              <a:t>[Listen for some identifying proficiency while others focus on growth]</a:t>
            </a:r>
          </a:p>
        </p:txBody>
      </p:sp>
      <p:sp>
        <p:nvSpPr>
          <p:cNvPr id="4" name="Slide Number Placeholder 3"/>
          <p:cNvSpPr>
            <a:spLocks noGrp="1"/>
          </p:cNvSpPr>
          <p:nvPr>
            <p:ph type="sldNum" sz="quarter" idx="5"/>
          </p:nvPr>
        </p:nvSpPr>
        <p:spPr/>
        <p:txBody>
          <a:bodyPr/>
          <a:lstStyle/>
          <a:p>
            <a:fld id="{5C46739A-B4C9-4F19-822D-BEDAACD87B3C}" type="slidenum">
              <a:rPr lang="en-US" smtClean="0"/>
              <a:t>20</a:t>
            </a:fld>
            <a:endParaRPr lang="en-US"/>
          </a:p>
        </p:txBody>
      </p:sp>
    </p:spTree>
    <p:extLst>
      <p:ext uri="{BB962C8B-B14F-4D97-AF65-F5344CB8AC3E}">
        <p14:creationId xmlns:p14="http://schemas.microsoft.com/office/powerpoint/2010/main" val="389678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Encourage participants to create goals and break them down</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As you can see, people had different approaches to their overall school goal, but typically those goals took the form of overall class/subject proficiency or growth targets.</a:t>
            </a:r>
          </a:p>
          <a:p>
            <a:pPr marL="171450" indent="-171450">
              <a:buFont typeface="Arial" panose="020B0604020202020204" pitchFamily="34" charset="0"/>
              <a:buChar char="•"/>
            </a:pPr>
            <a:r>
              <a:rPr lang="en-US" b="0" i="0" u="none" baseline="0"/>
              <a:t>That makes sense, as these are the metrics that district/state/federal governments set for schools.</a:t>
            </a:r>
          </a:p>
          <a:p>
            <a:pPr marL="171450" indent="-171450">
              <a:buFont typeface="Arial" panose="020B0604020202020204" pitchFamily="34" charset="0"/>
              <a:buChar char="•"/>
            </a:pPr>
            <a:r>
              <a:rPr lang="en-US" b="0" i="0" u="none" baseline="0"/>
              <a:t>However, teachers and leaders often do not break these large percentages down further. You’ll want more specific targets to give you something to aim for every day. </a:t>
            </a:r>
          </a:p>
          <a:p>
            <a:pPr marL="171450" indent="-171450">
              <a:buFont typeface="Arial" panose="020B0604020202020204" pitchFamily="34" charset="0"/>
              <a:buChar char="•"/>
            </a:pPr>
            <a:r>
              <a:rPr lang="en-US" b="0" i="0" u="none" baseline="0"/>
              <a:t>[Review examples, noting that these came from a biology MCL] Show of hands—is this something you already do in your schools/classrooms?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21</a:t>
            </a:fld>
            <a:endParaRPr lang="en-US"/>
          </a:p>
        </p:txBody>
      </p:sp>
    </p:spTree>
    <p:extLst>
      <p:ext uri="{BB962C8B-B14F-4D97-AF65-F5344CB8AC3E}">
        <p14:creationId xmlns:p14="http://schemas.microsoft.com/office/powerpoint/2010/main" val="2545941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Encourage participants to break it down even more</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a:t>You can even break it down further [review example, drilling down to the student level]</a:t>
            </a:r>
          </a:p>
          <a:p>
            <a:pPr marL="171450" indent="-171450">
              <a:buFont typeface="Arial" panose="020B0604020202020204" pitchFamily="34" charset="0"/>
              <a:buChar char="•"/>
            </a:pPr>
            <a:r>
              <a:rPr lang="en-US"/>
              <a:t>[Note: this example is from NC, so percentiles and their relationship to proficiency + growth may differ. The point to emphasize, regardless, is to figure out what each student is expected to score/what they need to score to exceed expectations. Set that as the baseline for all regular assessments.]</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22</a:t>
            </a:fld>
            <a:endParaRPr lang="en-US"/>
          </a:p>
        </p:txBody>
      </p:sp>
    </p:spTree>
    <p:extLst>
      <p:ext uri="{BB962C8B-B14F-4D97-AF65-F5344CB8AC3E}">
        <p14:creationId xmlns:p14="http://schemas.microsoft.com/office/powerpoint/2010/main" val="2118504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Encourage MCLs to work with their teachers to set teacher-level goals</a:t>
            </a:r>
          </a:p>
          <a:p>
            <a:endParaRPr lang="en-US" b="0" i="0" u="none" baseline="0"/>
          </a:p>
          <a:p>
            <a:r>
              <a:rPr lang="en-US" b="1" i="1" u="none" baseline="0"/>
              <a:t>Estimated time:</a:t>
            </a:r>
            <a:r>
              <a:rPr lang="en-US" b="0" i="0" u="none" baseline="0"/>
              <a:t>  2 minutes</a:t>
            </a:r>
          </a:p>
          <a:p>
            <a:endParaRPr lang="en-US" b="0" i="0" u="none" baseline="0"/>
          </a:p>
          <a:p>
            <a:r>
              <a:rPr lang="en-US" b="1" i="1" u="none" baseline="0"/>
              <a:t>Facilitator says: </a:t>
            </a:r>
          </a:p>
          <a:p>
            <a:pPr marL="171450" indent="-171450">
              <a:buFont typeface="Arial" panose="020B0604020202020204" pitchFamily="34" charset="0"/>
              <a:buChar char="•"/>
            </a:pPr>
            <a:r>
              <a:rPr lang="en-US"/>
              <a:t>For the MCLs in the room—you may consider setting teacher-level/class-level goals. What does each of your teachers need to accomplish to meet the overall grade/subject area goal?</a:t>
            </a:r>
          </a:p>
          <a:p>
            <a:pPr marL="171450" indent="-171450">
              <a:buFont typeface="Arial" panose="020B0604020202020204" pitchFamily="34" charset="0"/>
              <a:buChar char="•"/>
            </a:pPr>
            <a:r>
              <a:rPr lang="en-US"/>
              <a:t>However, not every teacher teaches the same students [review other factors to consider].</a:t>
            </a:r>
          </a:p>
        </p:txBody>
      </p:sp>
      <p:sp>
        <p:nvSpPr>
          <p:cNvPr id="4" name="Slide Number Placeholder 3"/>
          <p:cNvSpPr>
            <a:spLocks noGrp="1"/>
          </p:cNvSpPr>
          <p:nvPr>
            <p:ph type="sldNum" sz="quarter" idx="5"/>
          </p:nvPr>
        </p:nvSpPr>
        <p:spPr/>
        <p:txBody>
          <a:bodyPr/>
          <a:lstStyle/>
          <a:p>
            <a:fld id="{5C46739A-B4C9-4F19-822D-BEDAACD87B3C}" type="slidenum">
              <a:rPr lang="en-US" smtClean="0"/>
              <a:t>23</a:t>
            </a:fld>
            <a:endParaRPr lang="en-US"/>
          </a:p>
        </p:txBody>
      </p:sp>
    </p:spTree>
    <p:extLst>
      <p:ext uri="{BB962C8B-B14F-4D97-AF65-F5344CB8AC3E}">
        <p14:creationId xmlns:p14="http://schemas.microsoft.com/office/powerpoint/2010/main" val="795928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Encourage participants to create teacher-specific goals.</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Given that classrooms are different, with their own challenges and opportunities, strong Opportunity Culture schools often set teacher-specific goals based on the predicted scores of the students they teach.</a:t>
            </a:r>
          </a:p>
          <a:p>
            <a:pPr marL="171450" indent="-171450">
              <a:buFont typeface="Arial" panose="020B0604020202020204" pitchFamily="34" charset="0"/>
              <a:buChar char="•"/>
            </a:pPr>
            <a:r>
              <a:rPr lang="en-US" b="0" i="0" u="none" baseline="0"/>
              <a:t>Here’s a real-world example from an OC school in Charlotte. The teacher team consisted of four teachers, each of which had a different student population. </a:t>
            </a:r>
          </a:p>
          <a:p>
            <a:pPr marL="171450" indent="-171450">
              <a:buFont typeface="Arial" panose="020B0604020202020204" pitchFamily="34" charset="0"/>
              <a:buChar char="•"/>
            </a:pPr>
            <a:r>
              <a:rPr lang="en-US" b="0" i="0" u="none" baseline="0"/>
              <a:t>Teacher Smith had only 11 students predicted to pass the exam, but he decided to be extra ambitious and set a goal of 31 proficient. That 31 became the basis for every assessment, especially common interim assessments.</a:t>
            </a:r>
          </a:p>
          <a:p>
            <a:pPr marL="171450" indent="-171450">
              <a:buFont typeface="Arial" panose="020B0604020202020204" pitchFamily="34" charset="0"/>
              <a:buChar char="•"/>
            </a:pPr>
            <a:r>
              <a:rPr lang="en-US" b="0" i="0" u="none" baseline="0"/>
              <a:t>Students hit the mark on interim 1, but scores have consistently fallen short, with only 23 students meeting the goal on the last interim assessment.</a:t>
            </a:r>
          </a:p>
          <a:p>
            <a:pPr marL="171450" indent="-171450">
              <a:buFont typeface="Arial" panose="020B0604020202020204" pitchFamily="34" charset="0"/>
              <a:buChar char="•"/>
            </a:pPr>
            <a:r>
              <a:rPr lang="en-US" b="0" i="0" u="none" baseline="0"/>
              <a:t>Teacher Smith is not meeting his personal goal, but he is exceeding predicted performance.</a:t>
            </a:r>
          </a:p>
          <a:p>
            <a:pPr marL="171450" indent="-171450">
              <a:buFont typeface="Arial" panose="020B0604020202020204" pitchFamily="34" charset="0"/>
              <a:buChar char="•"/>
            </a:pPr>
            <a:r>
              <a:rPr lang="en-US" b="0" i="0" u="none" baseline="0"/>
              <a:t>MCLs should work with their team teachers to set teacher-specific goals related to their individual students’ projected performance.</a:t>
            </a:r>
          </a:p>
          <a:p>
            <a:pPr marL="171450" indent="-171450">
              <a:buFont typeface="Arial" panose="020B0604020202020204" pitchFamily="34" charset="0"/>
              <a:buChar char="•"/>
            </a:pPr>
            <a:r>
              <a:rPr lang="en-US" b="0" i="0" u="none" baseline="0"/>
              <a:t>Any questions?</a:t>
            </a:r>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24</a:t>
            </a:fld>
            <a:endParaRPr lang="en-US"/>
          </a:p>
        </p:txBody>
      </p:sp>
    </p:spTree>
    <p:extLst>
      <p:ext uri="{BB962C8B-B14F-4D97-AF65-F5344CB8AC3E}">
        <p14:creationId xmlns:p14="http://schemas.microsoft.com/office/powerpoint/2010/main" val="4086793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Quick work time to take stock of data availability.</a:t>
            </a:r>
          </a:p>
          <a:p>
            <a:endParaRPr lang="en-US" b="0" i="0" u="none" baseline="0"/>
          </a:p>
          <a:p>
            <a:r>
              <a:rPr lang="en-US" b="1" i="1" u="none" baseline="0"/>
              <a:t>Estimated time:</a:t>
            </a:r>
            <a:r>
              <a:rPr lang="en-US" b="0" i="0" u="none" baseline="0"/>
              <a:t>  10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We won’t have time today to set student and teacher-level goals. However, we can identify the data you’ll need to start the process  (and we will have work time at the end of the day).</a:t>
            </a:r>
          </a:p>
          <a:p>
            <a:pPr marL="171450" indent="-171450">
              <a:buFont typeface="Arial" panose="020B0604020202020204" pitchFamily="34" charset="0"/>
              <a:buChar char="•"/>
            </a:pPr>
            <a:r>
              <a:rPr lang="en-US" b="0" i="0" u="none" baseline="0"/>
              <a:t>Consider and jot down answers to the following questions for the next 10 minutes [review questions]</a:t>
            </a:r>
          </a:p>
          <a:p>
            <a:pPr marL="171450" indent="-171450">
              <a:buFont typeface="Arial" panose="020B0604020202020204" pitchFamily="34" charset="0"/>
              <a:buChar char="•"/>
            </a:pPr>
            <a:r>
              <a:rPr lang="en-US" b="0" i="0" u="none" baseline="0"/>
              <a:t>[After 10 minutes, have some participants share their ideas—note that schools will likely need access to the same data; defer to district staff, if present]</a:t>
            </a:r>
          </a:p>
        </p:txBody>
      </p:sp>
      <p:sp>
        <p:nvSpPr>
          <p:cNvPr id="4" name="Slide Number Placeholder 3"/>
          <p:cNvSpPr>
            <a:spLocks noGrp="1"/>
          </p:cNvSpPr>
          <p:nvPr>
            <p:ph type="sldNum" sz="quarter" idx="5"/>
          </p:nvPr>
        </p:nvSpPr>
        <p:spPr/>
        <p:txBody>
          <a:bodyPr/>
          <a:lstStyle/>
          <a:p>
            <a:fld id="{5C46739A-B4C9-4F19-822D-BEDAACD87B3C}" type="slidenum">
              <a:rPr lang="en-US" smtClean="0"/>
              <a:t>25</a:t>
            </a:fld>
            <a:endParaRPr lang="en-US"/>
          </a:p>
        </p:txBody>
      </p:sp>
    </p:spTree>
    <p:extLst>
      <p:ext uri="{BB962C8B-B14F-4D97-AF65-F5344CB8AC3E}">
        <p14:creationId xmlns:p14="http://schemas.microsoft.com/office/powerpoint/2010/main" val="4073958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Transition to analyzing data</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a:t>Now that we’ve briefly discussed setting student goals, you’ll have a comparison point when analyzing and tracking student data.</a:t>
            </a:r>
          </a:p>
          <a:p>
            <a:pPr marL="171450" indent="-171450">
              <a:buFont typeface="Arial" panose="020B0604020202020204" pitchFamily="34" charset="0"/>
              <a:buChar char="•"/>
            </a:pPr>
            <a:r>
              <a:rPr lang="en-US"/>
              <a:t>What exactly does effective data analysis look like?</a:t>
            </a:r>
          </a:p>
        </p:txBody>
      </p:sp>
      <p:sp>
        <p:nvSpPr>
          <p:cNvPr id="4" name="Slide Number Placeholder 3"/>
          <p:cNvSpPr>
            <a:spLocks noGrp="1"/>
          </p:cNvSpPr>
          <p:nvPr>
            <p:ph type="sldNum" sz="quarter" idx="5"/>
          </p:nvPr>
        </p:nvSpPr>
        <p:spPr/>
        <p:txBody>
          <a:bodyPr/>
          <a:lstStyle/>
          <a:p>
            <a:fld id="{5C46739A-B4C9-4F19-822D-BEDAACD87B3C}" type="slidenum">
              <a:rPr lang="en-US" smtClean="0"/>
              <a:t>26</a:t>
            </a:fld>
            <a:endParaRPr lang="en-US"/>
          </a:p>
        </p:txBody>
      </p:sp>
    </p:spTree>
    <p:extLst>
      <p:ext uri="{BB962C8B-B14F-4D97-AF65-F5344CB8AC3E}">
        <p14:creationId xmlns:p14="http://schemas.microsoft.com/office/powerpoint/2010/main" val="1559364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Describe core drivers of effective data analysis</a:t>
            </a:r>
          </a:p>
          <a:p>
            <a:endParaRPr lang="en-US" b="0" i="0" u="none" baseline="0"/>
          </a:p>
          <a:p>
            <a:r>
              <a:rPr lang="en-US" b="1" i="1" u="none" baseline="0"/>
              <a:t>Estimated time:</a:t>
            </a:r>
            <a:r>
              <a:rPr lang="en-US" b="0" i="0" u="none" baseline="0"/>
              <a:t>  2 minutes</a:t>
            </a:r>
          </a:p>
          <a:p>
            <a:endParaRPr lang="en-US" b="0" i="0" u="none" baseline="0"/>
          </a:p>
          <a:p>
            <a:r>
              <a:rPr lang="en-US" b="1" i="1" u="none" baseline="0"/>
              <a:t>Facilitator says: </a:t>
            </a:r>
          </a:p>
          <a:p>
            <a:pPr marL="171450" indent="-171450">
              <a:buFont typeface="Arial" panose="020B0604020202020204" pitchFamily="34" charset="0"/>
              <a:buChar char="•"/>
            </a:pPr>
            <a:r>
              <a:rPr lang="en-US"/>
              <a:t>Thankfully, </a:t>
            </a:r>
            <a:r>
              <a:rPr lang="en-US" i="1"/>
              <a:t>Driven by Data</a:t>
            </a:r>
            <a:r>
              <a:rPr lang="en-US"/>
              <a:t> has also given this some thought. </a:t>
            </a:r>
          </a:p>
          <a:p>
            <a:pPr marL="171450" indent="-171450">
              <a:buFont typeface="Arial" panose="020B0604020202020204" pitchFamily="34" charset="0"/>
              <a:buChar char="•"/>
            </a:pPr>
            <a:r>
              <a:rPr lang="en-US"/>
              <a:t>Similar to Assessment, there are several core drivers of data analysis [read through bullet points].</a:t>
            </a:r>
          </a:p>
          <a:p>
            <a:pPr marL="171450" indent="-171450">
              <a:buFont typeface="Arial" panose="020B0604020202020204" pitchFamily="34" charset="0"/>
              <a:buChar char="•"/>
            </a:pPr>
            <a:r>
              <a:rPr lang="en-US"/>
              <a:t>We’ll go through each of these in more detail.</a:t>
            </a:r>
          </a:p>
        </p:txBody>
      </p:sp>
      <p:sp>
        <p:nvSpPr>
          <p:cNvPr id="4" name="Slide Number Placeholder 3"/>
          <p:cNvSpPr>
            <a:spLocks noGrp="1"/>
          </p:cNvSpPr>
          <p:nvPr>
            <p:ph type="sldNum" sz="quarter" idx="5"/>
          </p:nvPr>
        </p:nvSpPr>
        <p:spPr/>
        <p:txBody>
          <a:bodyPr/>
          <a:lstStyle/>
          <a:p>
            <a:fld id="{5C46739A-B4C9-4F19-822D-BEDAACD87B3C}" type="slidenum">
              <a:rPr lang="en-US" smtClean="0"/>
              <a:t>27</a:t>
            </a:fld>
            <a:endParaRPr lang="en-US"/>
          </a:p>
        </p:txBody>
      </p:sp>
    </p:spTree>
    <p:extLst>
      <p:ext uri="{BB962C8B-B14F-4D97-AF65-F5344CB8AC3E}">
        <p14:creationId xmlns:p14="http://schemas.microsoft.com/office/powerpoint/2010/main" val="225957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Emphasize that data analysis should be user-friendly</a:t>
            </a:r>
          </a:p>
          <a:p>
            <a:endParaRPr lang="en-US" b="0" i="0" u="none" baseline="0"/>
          </a:p>
          <a:p>
            <a:r>
              <a:rPr lang="en-US" b="1" i="1" u="none" baseline="0"/>
              <a:t>Estimated time:</a:t>
            </a:r>
            <a:r>
              <a:rPr lang="en-US" b="0" i="0" u="none" baseline="0"/>
              <a:t>  2 minutes</a:t>
            </a:r>
          </a:p>
          <a:p>
            <a:endParaRPr lang="en-US" b="0" i="0" u="none" baseline="0"/>
          </a:p>
          <a:p>
            <a:r>
              <a:rPr lang="en-US" b="1" i="1" u="none" baseline="0"/>
              <a:t>Facilitator says: </a:t>
            </a:r>
          </a:p>
          <a:p>
            <a:pPr marL="171450" indent="-171450">
              <a:buFont typeface="Arial" panose="020B0604020202020204" pitchFamily="34" charset="0"/>
              <a:buChar char="•"/>
            </a:pPr>
            <a:r>
              <a:rPr lang="en-US"/>
              <a:t>First, data is useless if it is not in an easily digestible form. Both teachers and students are more likely to value data analysis if it’s in a user-friendly package.</a:t>
            </a:r>
          </a:p>
          <a:p>
            <a:pPr marL="171450" indent="-171450">
              <a:buFont typeface="Arial" panose="020B0604020202020204" pitchFamily="34" charset="0"/>
              <a:buChar char="•"/>
            </a:pPr>
            <a:r>
              <a:rPr lang="en-US"/>
              <a:t>For example, a good rule of thumb is:</a:t>
            </a:r>
          </a:p>
          <a:p>
            <a:pPr marL="628650" lvl="1" indent="-171450">
              <a:buFont typeface="Arial" panose="020B0604020202020204" pitchFamily="34" charset="0"/>
              <a:buChar char="•"/>
            </a:pPr>
            <a:r>
              <a:rPr lang="en-US"/>
              <a:t>Provide data reports that are a maximum one page per class. Teachers and students should not need to flip through multiple pages of a Word document or multiple tabs in a spreadsheet.</a:t>
            </a:r>
          </a:p>
          <a:p>
            <a:pPr marL="628650" lvl="1" indent="-171450">
              <a:buFont typeface="Arial" panose="020B0604020202020204" pitchFamily="34" charset="0"/>
              <a:buChar char="•"/>
            </a:pPr>
            <a:r>
              <a:rPr lang="en-US"/>
              <a:t>Data reports should also allow for analysis at four different levels [read through levels].</a:t>
            </a:r>
          </a:p>
          <a:p>
            <a:pPr marL="171450" lvl="0" indent="-171450">
              <a:buFont typeface="Arial" panose="020B0604020202020204" pitchFamily="34" charset="0"/>
              <a:buChar char="•"/>
            </a:pPr>
            <a:r>
              <a:rPr lang="en-US"/>
              <a:t>Let’s look at an example together.</a:t>
            </a:r>
          </a:p>
          <a:p>
            <a:pPr marL="1085850" lvl="2"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28</a:t>
            </a:fld>
            <a:endParaRPr lang="en-US"/>
          </a:p>
        </p:txBody>
      </p:sp>
    </p:spTree>
    <p:extLst>
      <p:ext uri="{BB962C8B-B14F-4D97-AF65-F5344CB8AC3E}">
        <p14:creationId xmlns:p14="http://schemas.microsoft.com/office/powerpoint/2010/main" val="288308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Emphasize that data analysis should be user-friendly</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a:t>[Walk through example, noting how it provides for analysis at the four levels:]</a:t>
            </a:r>
          </a:p>
          <a:p>
            <a:pPr marL="628650" lvl="1" indent="-171450">
              <a:buFont typeface="Arial" panose="020B0604020202020204" pitchFamily="34" charset="0"/>
              <a:buChar char="•"/>
            </a:pPr>
            <a:r>
              <a:rPr lang="en-US"/>
              <a:t>Here’s a simple, condensed version of a data tracker for an interim assessment.</a:t>
            </a:r>
          </a:p>
          <a:p>
            <a:pPr marL="628650" lvl="1" indent="-171450">
              <a:buFont typeface="Arial" panose="020B0604020202020204" pitchFamily="34" charset="0"/>
              <a:buChar char="•"/>
            </a:pPr>
            <a:r>
              <a:rPr lang="en-US"/>
              <a:t>[Orient participants to the tracker] The tracker gives the overall percentage correct for each student, with conditional formatting (75% + = green, 60% - 74% = yellow, and 60 below = red); the conditional formatting makes it much easier to see data trends.</a:t>
            </a:r>
          </a:p>
          <a:p>
            <a:pPr marL="628650" lvl="1" indent="-171450">
              <a:buFont typeface="Arial" panose="020B0604020202020204" pitchFamily="34" charset="0"/>
              <a:buChar char="•"/>
            </a:pPr>
            <a:r>
              <a:rPr lang="en-US"/>
              <a:t>Most important, the tracker includes [click to animate] questions aligned to each standard, [click] individual student results, [click] and whole-class results.</a:t>
            </a:r>
          </a:p>
        </p:txBody>
      </p:sp>
      <p:sp>
        <p:nvSpPr>
          <p:cNvPr id="4" name="Slide Number Placeholder 3"/>
          <p:cNvSpPr>
            <a:spLocks noGrp="1"/>
          </p:cNvSpPr>
          <p:nvPr>
            <p:ph type="sldNum" sz="quarter" idx="5"/>
          </p:nvPr>
        </p:nvSpPr>
        <p:spPr/>
        <p:txBody>
          <a:bodyPr/>
          <a:lstStyle/>
          <a:p>
            <a:fld id="{5C46739A-B4C9-4F19-822D-BEDAACD87B3C}" type="slidenum">
              <a:rPr lang="en-US" smtClean="0"/>
              <a:t>29</a:t>
            </a:fld>
            <a:endParaRPr lang="en-US"/>
          </a:p>
        </p:txBody>
      </p:sp>
    </p:spTree>
    <p:extLst>
      <p:ext uri="{BB962C8B-B14F-4D97-AF65-F5344CB8AC3E}">
        <p14:creationId xmlns:p14="http://schemas.microsoft.com/office/powerpoint/2010/main" val="205571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Review session objectives</a:t>
            </a:r>
          </a:p>
          <a:p>
            <a:endParaRPr lang="en-US" b="0" i="0" u="none" baseline="0"/>
          </a:p>
          <a:p>
            <a:r>
              <a:rPr lang="en-US" b="1" i="1" u="none" baseline="0"/>
              <a:t>Estimated time:</a:t>
            </a:r>
            <a:r>
              <a:rPr lang="en-US" b="0" i="0" u="none" baseline="0"/>
              <a:t>  2 minutes</a:t>
            </a:r>
          </a:p>
          <a:p>
            <a:endParaRPr lang="en-US" b="0" i="0" u="none" baseline="0"/>
          </a:p>
          <a:p>
            <a:r>
              <a:rPr lang="en-US" b="1" i="1" u="none" baseline="0"/>
              <a:t>Facilitator says:</a:t>
            </a:r>
          </a:p>
          <a:p>
            <a:pPr marL="171450" indent="-171450">
              <a:buFont typeface="Arial" panose="020B0604020202020204" pitchFamily="34" charset="0"/>
              <a:buChar char="•"/>
            </a:pPr>
            <a:r>
              <a:rPr lang="en-US" b="0" i="0" u="none" baseline="0"/>
              <a:t>Thanks to everyone for sharing! There is obviously a lot of great data analysis already happening in your buildings. Today, we want to share some best practices and discuss how those practices may change in your new roles.</a:t>
            </a:r>
          </a:p>
          <a:p>
            <a:pPr marL="171450" indent="-171450">
              <a:buFont typeface="Arial" panose="020B0604020202020204" pitchFamily="34" charset="0"/>
              <a:buChar char="•"/>
            </a:pPr>
            <a:r>
              <a:rPr lang="en-US" b="0" i="0" u="none" baseline="0"/>
              <a:t>[Review session objectives] Also, we want to acknowledge that you may already have data analysis practices in place that you prefer. That’s OK! We want to give you some food for thought. We also encourage you to share those existing practices with others in the room.</a:t>
            </a:r>
          </a:p>
          <a:p>
            <a:pPr marL="171450" indent="-171450">
              <a:buFont typeface="Arial" panose="020B0604020202020204" pitchFamily="34" charset="0"/>
              <a:buChar char="•"/>
            </a:pPr>
            <a:r>
              <a:rPr lang="en-US" b="0" i="0" u="none" baseline="0"/>
              <a:t>Today will also include quite a bit of work time, but a heads-up—we won’t get everything done during today’s session.</a:t>
            </a:r>
          </a:p>
          <a:p>
            <a:pPr marL="171450" indent="-171450">
              <a:buFont typeface="Arial" panose="020B0604020202020204" pitchFamily="34" charset="0"/>
              <a:buChar char="•"/>
            </a:pPr>
            <a:r>
              <a:rPr lang="en-US" b="0" i="0" u="none" baseline="0"/>
              <a:t>Let’s jump into it!</a:t>
            </a:r>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3</a:t>
            </a:fld>
            <a:endParaRPr lang="en-US"/>
          </a:p>
        </p:txBody>
      </p:sp>
    </p:spTree>
    <p:extLst>
      <p:ext uri="{BB962C8B-B14F-4D97-AF65-F5344CB8AC3E}">
        <p14:creationId xmlns:p14="http://schemas.microsoft.com/office/powerpoint/2010/main" val="1866231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Emphasize that data analysis should be user-friendly</a:t>
            </a:r>
          </a:p>
          <a:p>
            <a:endParaRPr lang="en-US" b="0" i="0" u="none" baseline="0"/>
          </a:p>
          <a:p>
            <a:r>
              <a:rPr lang="en-US" b="1" i="1" u="none" baseline="0"/>
              <a:t>Estimated time:</a:t>
            </a:r>
            <a:r>
              <a:rPr lang="en-US" b="0" i="0" u="none" baseline="0"/>
              <a:t>  1 minute</a:t>
            </a:r>
          </a:p>
          <a:p>
            <a:endParaRPr lang="en-US" b="0" i="0" u="none" baseline="0"/>
          </a:p>
          <a:p>
            <a:r>
              <a:rPr lang="en-US" b="1" i="1" u="none" baseline="0"/>
              <a:t>Facilitator says: </a:t>
            </a:r>
          </a:p>
          <a:p>
            <a:pPr marL="171450" indent="-171450">
              <a:buFont typeface="Arial" panose="020B0604020202020204" pitchFamily="34" charset="0"/>
              <a:buChar char="•"/>
            </a:pPr>
            <a:r>
              <a:rPr lang="en-US"/>
              <a:t>Your school may already use an online option such as </a:t>
            </a:r>
            <a:r>
              <a:rPr lang="en-US" err="1"/>
              <a:t>MasteryConnect</a:t>
            </a:r>
            <a:r>
              <a:rPr lang="en-US"/>
              <a:t> or Summit Learning, which already provides visually appealing data reports.</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30</a:t>
            </a:fld>
            <a:endParaRPr lang="en-US"/>
          </a:p>
        </p:txBody>
      </p:sp>
    </p:spTree>
    <p:extLst>
      <p:ext uri="{BB962C8B-B14F-4D97-AF65-F5344CB8AC3E}">
        <p14:creationId xmlns:p14="http://schemas.microsoft.com/office/powerpoint/2010/main" val="144823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Emphasize that data analysis should be user-friendly</a:t>
            </a:r>
          </a:p>
          <a:p>
            <a:endParaRPr lang="en-US" b="0" i="0" u="none" baseline="0"/>
          </a:p>
          <a:p>
            <a:r>
              <a:rPr lang="en-US" b="1" i="1" u="none" baseline="0"/>
              <a:t>Estimated time:</a:t>
            </a:r>
            <a:r>
              <a:rPr lang="en-US" b="0" i="0" u="none" baseline="0"/>
              <a:t>  1 minute</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And you may also choose to go with a more pen-and-paper method, which can still be powerful.</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31</a:t>
            </a:fld>
            <a:endParaRPr lang="en-US"/>
          </a:p>
        </p:txBody>
      </p:sp>
    </p:spTree>
    <p:extLst>
      <p:ext uri="{BB962C8B-B14F-4D97-AF65-F5344CB8AC3E}">
        <p14:creationId xmlns:p14="http://schemas.microsoft.com/office/powerpoint/2010/main" val="1526940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Assess participant comfort with tracking data</a:t>
            </a:r>
          </a:p>
          <a:p>
            <a:endParaRPr lang="en-US" b="0" i="0" u="none" baseline="0"/>
          </a:p>
          <a:p>
            <a:r>
              <a:rPr lang="en-US" b="1" i="1" u="none" baseline="0"/>
              <a:t>Estimated time:</a:t>
            </a:r>
            <a:r>
              <a:rPr lang="en-US" b="0" i="0" u="none" baseline="0"/>
              <a:t>  5 minutes</a:t>
            </a:r>
          </a:p>
          <a:p>
            <a:endParaRPr lang="en-US" b="0" i="0" u="none" baseline="0"/>
          </a:p>
          <a:p>
            <a:r>
              <a:rPr lang="en-US" b="1" i="1" u="none" baseline="0"/>
              <a:t>Facilitator says: </a:t>
            </a:r>
          </a:p>
          <a:p>
            <a:pPr marL="171450" indent="-171450">
              <a:buFont typeface="Arial" panose="020B0604020202020204" pitchFamily="34" charset="0"/>
              <a:buChar char="•"/>
            </a:pPr>
            <a:r>
              <a:rPr lang="en-US"/>
              <a:t>[Introduce Stop &amp; Jot; direct participants to note-taking template; give them 3 minutes to jot, 2 minutes to share with the whole group)</a:t>
            </a:r>
          </a:p>
          <a:p>
            <a:pPr marL="171450" indent="-171450">
              <a:buFont typeface="Arial" panose="020B0604020202020204" pitchFamily="34" charset="0"/>
              <a:buChar char="•"/>
            </a:pPr>
            <a:r>
              <a:rPr lang="en-US"/>
              <a:t>Even if you’re already comfortable tracking data, you may need to find a quicker way to break down data (for TRTs especially) and to help implement a consistent data tracking system across your team (for MCLs).</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32</a:t>
            </a:fld>
            <a:endParaRPr lang="en-US"/>
          </a:p>
        </p:txBody>
      </p:sp>
    </p:spTree>
    <p:extLst>
      <p:ext uri="{BB962C8B-B14F-4D97-AF65-F5344CB8AC3E}">
        <p14:creationId xmlns:p14="http://schemas.microsoft.com/office/powerpoint/2010/main" val="3179206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Emphasize that data analysis should be done with the test in hand</a:t>
            </a:r>
          </a:p>
          <a:p>
            <a:endParaRPr lang="en-US" b="0" i="0" u="none" baseline="0"/>
          </a:p>
          <a:p>
            <a:r>
              <a:rPr lang="en-US" b="1" i="1" u="none" baseline="0"/>
              <a:t>Estimated time:</a:t>
            </a:r>
            <a:r>
              <a:rPr lang="en-US" b="0" i="0" u="none" baseline="0"/>
              <a:t>  2 minutes</a:t>
            </a:r>
          </a:p>
          <a:p>
            <a:endParaRPr lang="en-US" b="0" i="0" u="none" baseline="0"/>
          </a:p>
          <a:p>
            <a:r>
              <a:rPr lang="en-US" b="1" i="1" u="none" baseline="0"/>
              <a:t>Facilitator says: </a:t>
            </a:r>
          </a:p>
          <a:p>
            <a:pPr marL="171450" indent="-171450">
              <a:buFont typeface="Arial" panose="020B0604020202020204" pitchFamily="34" charset="0"/>
              <a:buChar char="•"/>
            </a:pPr>
            <a:r>
              <a:rPr lang="en-US"/>
              <a:t>In addition to making the report user-friendly, data analysis should be done with the test in hand. </a:t>
            </a:r>
          </a:p>
          <a:p>
            <a:pPr marL="171450" indent="-171450">
              <a:buFont typeface="Arial" panose="020B0604020202020204" pitchFamily="34" charset="0"/>
              <a:buChar char="•"/>
            </a:pPr>
            <a:r>
              <a:rPr lang="en-US"/>
              <a:t>Data reports mean little without simultaneously looking at the assessment. You want to know </a:t>
            </a:r>
            <a:r>
              <a:rPr lang="en-US" i="1"/>
              <a:t>exactly</a:t>
            </a:r>
            <a:r>
              <a:rPr lang="en-US"/>
              <a:t> what students got wrong. As we mentioned earlier, a standard can look a lot different question to question or teacher to teacher. Looking at an individual question is the only real way to see what students got wrong.</a:t>
            </a:r>
          </a:p>
          <a:p>
            <a:pPr marL="171450" indent="-171450">
              <a:buFont typeface="Arial" panose="020B0604020202020204" pitchFamily="34" charset="0"/>
              <a:buChar char="•"/>
            </a:pPr>
            <a:r>
              <a:rPr lang="en-US"/>
              <a:t>[Mention coach example on the slide]</a:t>
            </a:r>
          </a:p>
        </p:txBody>
      </p:sp>
      <p:sp>
        <p:nvSpPr>
          <p:cNvPr id="4" name="Slide Number Placeholder 3"/>
          <p:cNvSpPr>
            <a:spLocks noGrp="1"/>
          </p:cNvSpPr>
          <p:nvPr>
            <p:ph type="sldNum" sz="quarter" idx="5"/>
          </p:nvPr>
        </p:nvSpPr>
        <p:spPr/>
        <p:txBody>
          <a:bodyPr/>
          <a:lstStyle/>
          <a:p>
            <a:fld id="{5C46739A-B4C9-4F19-822D-BEDAACD87B3C}" type="slidenum">
              <a:rPr lang="en-US" smtClean="0"/>
              <a:t>33</a:t>
            </a:fld>
            <a:endParaRPr lang="en-US"/>
          </a:p>
        </p:txBody>
      </p:sp>
    </p:spTree>
    <p:extLst>
      <p:ext uri="{BB962C8B-B14F-4D97-AF65-F5344CB8AC3E}">
        <p14:creationId xmlns:p14="http://schemas.microsoft.com/office/powerpoint/2010/main" val="4227025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Emphasize that data analysis should be deep</a:t>
            </a:r>
          </a:p>
          <a:p>
            <a:endParaRPr lang="en-US" b="0" i="0" u="none" baseline="0"/>
          </a:p>
          <a:p>
            <a:r>
              <a:rPr lang="en-US" b="1" i="1" u="none" baseline="0"/>
              <a:t>Estimated time:</a:t>
            </a:r>
            <a:r>
              <a:rPr lang="en-US" b="0" i="0" u="none" baseline="0"/>
              <a:t>  2 minutes</a:t>
            </a:r>
          </a:p>
          <a:p>
            <a:endParaRPr lang="en-US" b="0" i="0" u="none" baseline="0"/>
          </a:p>
          <a:p>
            <a:r>
              <a:rPr lang="en-US" b="1" i="1" u="none" baseline="0"/>
              <a:t>Facilitator says: </a:t>
            </a:r>
          </a:p>
          <a:p>
            <a:pPr marL="171450" indent="-171450">
              <a:buFont typeface="Arial" panose="020B0604020202020204" pitchFamily="34" charset="0"/>
              <a:buChar char="•"/>
            </a:pPr>
            <a:r>
              <a:rPr lang="en-US"/>
              <a:t>Once you have the test in hand, you can perform truly deep data analysis, during which you determine </a:t>
            </a:r>
            <a:r>
              <a:rPr lang="en-US" i="1"/>
              <a:t>why </a:t>
            </a:r>
            <a:r>
              <a:rPr lang="en-US"/>
              <a:t>students got something wrong, not </a:t>
            </a:r>
            <a:r>
              <a:rPr lang="en-US" i="1"/>
              <a:t>what </a:t>
            </a:r>
            <a:r>
              <a:rPr lang="en-US"/>
              <a:t>they got it wrong.</a:t>
            </a:r>
          </a:p>
          <a:p>
            <a:pPr marL="171450" indent="-171450">
              <a:buFont typeface="Arial" panose="020B0604020202020204" pitchFamily="34" charset="0"/>
              <a:buChar char="•"/>
            </a:pPr>
            <a:r>
              <a:rPr lang="en-US"/>
              <a:t>Let’s pretend your students take an assessment and they score 70% overall on your multiplication/division question. What does this indicate?</a:t>
            </a:r>
          </a:p>
          <a:p>
            <a:pPr marL="171450" indent="-171450">
              <a:buFont typeface="Arial" panose="020B0604020202020204" pitchFamily="34" charset="0"/>
              <a:buChar char="•"/>
            </a:pPr>
            <a:r>
              <a:rPr lang="en-US"/>
              <a:t>[Have participants turn and talk, then share thoughts with the whole group. Expect participants to say “a majority of my students seem to have mastered the standard” or “I need to reteach the standard to 30% of students”)</a:t>
            </a:r>
          </a:p>
        </p:txBody>
      </p:sp>
      <p:sp>
        <p:nvSpPr>
          <p:cNvPr id="4" name="Slide Number Placeholder 3"/>
          <p:cNvSpPr>
            <a:spLocks noGrp="1"/>
          </p:cNvSpPr>
          <p:nvPr>
            <p:ph type="sldNum" sz="quarter" idx="5"/>
          </p:nvPr>
        </p:nvSpPr>
        <p:spPr/>
        <p:txBody>
          <a:bodyPr/>
          <a:lstStyle/>
          <a:p>
            <a:fld id="{5C46739A-B4C9-4F19-822D-BEDAACD87B3C}" type="slidenum">
              <a:rPr lang="en-US" smtClean="0"/>
              <a:t>34</a:t>
            </a:fld>
            <a:endParaRPr lang="en-US"/>
          </a:p>
        </p:txBody>
      </p:sp>
    </p:spTree>
    <p:extLst>
      <p:ext uri="{BB962C8B-B14F-4D97-AF65-F5344CB8AC3E}">
        <p14:creationId xmlns:p14="http://schemas.microsoft.com/office/powerpoint/2010/main" val="3473039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Provide example of deep analysis</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However, sometimes things aren’t exactly what they seem. That’s why it’s crucial to conduct question-level analysis and standard-level analysis side by side.</a:t>
            </a:r>
          </a:p>
          <a:p>
            <a:pPr marL="171450" indent="-171450">
              <a:buFont typeface="Arial" panose="020B0604020202020204" pitchFamily="34" charset="0"/>
              <a:buChar char="•"/>
            </a:pPr>
            <a:r>
              <a:rPr lang="en-US" b="0" i="0" u="none" baseline="0"/>
              <a:t>Take the following example—a math teacher issues an assessment. When asked about ratios and proportions, only 34% of students got question 15 right.</a:t>
            </a:r>
          </a:p>
          <a:p>
            <a:pPr marL="171450" indent="-171450">
              <a:buFont typeface="Arial" panose="020B0604020202020204" pitchFamily="34" charset="0"/>
              <a:buChar char="•"/>
            </a:pPr>
            <a:r>
              <a:rPr lang="en-US" b="0" i="0" u="none" baseline="0"/>
              <a:t>The teacher may think, “Well, only 34% of kids mastered the material, or I need to reteach to 66% of the class.”</a:t>
            </a:r>
          </a:p>
          <a:p>
            <a:pPr marL="171450" indent="-171450">
              <a:buFont typeface="Arial" panose="020B0604020202020204" pitchFamily="34" charset="0"/>
              <a:buChar char="•"/>
            </a:pPr>
            <a:r>
              <a:rPr lang="en-US" b="0" i="0" u="none" baseline="0"/>
              <a:t>[Click] After looking more closely at the assessment as a whole, however, the teacher discovers that 82% of students got question 30 correct, which assesses the same standard.</a:t>
            </a:r>
          </a:p>
          <a:p>
            <a:pPr marL="171450" indent="-171450">
              <a:buFont typeface="Arial" panose="020B0604020202020204" pitchFamily="34" charset="0"/>
              <a:buChar char="•"/>
            </a:pPr>
            <a:r>
              <a:rPr lang="en-US" b="0" i="0" u="none" baseline="0"/>
              <a:t>Looking more closely, the teacher realizes that of the students who got question 15 wrong, almost all of them chose choice A [click]. The teacher realizes that students understand rates and proportions, but they are actually having trouble multiplying mixed numbers. They put 36*2 instead of 36*2 ¼.</a:t>
            </a:r>
          </a:p>
          <a:p>
            <a:pPr marL="171450" indent="-171450">
              <a:buFont typeface="Arial" panose="020B0604020202020204" pitchFamily="34" charset="0"/>
              <a:buChar char="•"/>
            </a:pPr>
            <a:r>
              <a:rPr lang="en-US" b="0" i="0" u="none" baseline="0"/>
              <a:t>The teacher realizes she should reteach multiplying fractions/mixed numbers.</a:t>
            </a:r>
          </a:p>
          <a:p>
            <a:pPr marL="171450" indent="-171450">
              <a:buFont typeface="Arial" panose="020B0604020202020204" pitchFamily="34" charset="0"/>
              <a:buChar char="•"/>
            </a:pPr>
            <a:r>
              <a:rPr lang="en-US" b="0" i="0" u="none" baseline="0"/>
              <a:t>Deep analysis allowed the teacher to get at the root of the problem.</a:t>
            </a:r>
          </a:p>
        </p:txBody>
      </p:sp>
      <p:sp>
        <p:nvSpPr>
          <p:cNvPr id="4" name="Slide Number Placeholder 3"/>
          <p:cNvSpPr>
            <a:spLocks noGrp="1"/>
          </p:cNvSpPr>
          <p:nvPr>
            <p:ph type="sldNum" sz="quarter" idx="5"/>
          </p:nvPr>
        </p:nvSpPr>
        <p:spPr/>
        <p:txBody>
          <a:bodyPr/>
          <a:lstStyle/>
          <a:p>
            <a:fld id="{5C46739A-B4C9-4F19-822D-BEDAACD87B3C}" type="slidenum">
              <a:rPr lang="en-US" smtClean="0"/>
              <a:t>35</a:t>
            </a:fld>
            <a:endParaRPr lang="en-US"/>
          </a:p>
        </p:txBody>
      </p:sp>
    </p:spTree>
    <p:extLst>
      <p:ext uri="{BB962C8B-B14F-4D97-AF65-F5344CB8AC3E}">
        <p14:creationId xmlns:p14="http://schemas.microsoft.com/office/powerpoint/2010/main" val="3690724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Outline other deep analysis strategies</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a:t>Two other deep-analysis strategies include “Search by Separators” and “Scan by Student.”</a:t>
            </a:r>
          </a:p>
          <a:p>
            <a:pPr marL="171450" indent="-171450">
              <a:buFont typeface="Arial" panose="020B0604020202020204" pitchFamily="34" charset="0"/>
              <a:buChar char="•"/>
            </a:pPr>
            <a:r>
              <a:rPr lang="en-US"/>
              <a:t>With “Search by Separators,” teachers find questions where stronger students outperform their peers. This analysis can highlight where certain groups of students would benefit from more targeted instruction. The teacher could reteach the standard while giving stronger students reach assignments to further sharpen their skills.</a:t>
            </a:r>
          </a:p>
          <a:p>
            <a:pPr marL="171450" indent="-171450">
              <a:buFont typeface="Arial" panose="020B0604020202020204" pitchFamily="34" charset="0"/>
              <a:buChar char="•"/>
            </a:pPr>
            <a:r>
              <a:rPr lang="en-US"/>
              <a:t>With “Scan by Student,” teachers look beyond the class-level data and focus on individual students. This often highlights misconceptions one might have missed. </a:t>
            </a:r>
          </a:p>
          <a:p>
            <a:pPr marL="171450" indent="-171450">
              <a:buFont typeface="Arial" panose="020B0604020202020204" pitchFamily="34" charset="0"/>
              <a:buChar char="•"/>
            </a:pPr>
            <a:r>
              <a:rPr lang="en-US"/>
              <a:t>Take Chandler, for example [click], who scored the lowest in the class on your last weekly assessment. You may think, “Chandler simply didn’t master the material.” However, when you drill down, you realize Chandler did great on the first half of the assessment. It could be that she ran out of time or fell asleep, not that she didn’t know the material.</a:t>
            </a:r>
          </a:p>
          <a:p>
            <a:pPr marL="171450" indent="-171450">
              <a:buFont typeface="Arial" panose="020B0604020202020204" pitchFamily="34" charset="0"/>
              <a:buChar char="•"/>
            </a:pPr>
            <a:r>
              <a:rPr lang="en-US"/>
              <a:t>Are there other successful analysis strategies you’ve used in the past?</a:t>
            </a:r>
          </a:p>
        </p:txBody>
      </p:sp>
      <p:sp>
        <p:nvSpPr>
          <p:cNvPr id="4" name="Slide Number Placeholder 3"/>
          <p:cNvSpPr>
            <a:spLocks noGrp="1"/>
          </p:cNvSpPr>
          <p:nvPr>
            <p:ph type="sldNum" sz="quarter" idx="5"/>
          </p:nvPr>
        </p:nvSpPr>
        <p:spPr/>
        <p:txBody>
          <a:bodyPr/>
          <a:lstStyle/>
          <a:p>
            <a:fld id="{5C46739A-B4C9-4F19-822D-BEDAACD87B3C}" type="slidenum">
              <a:rPr lang="en-US" smtClean="0"/>
              <a:t>36</a:t>
            </a:fld>
            <a:endParaRPr lang="en-US"/>
          </a:p>
        </p:txBody>
      </p:sp>
    </p:spTree>
    <p:extLst>
      <p:ext uri="{BB962C8B-B14F-4D97-AF65-F5344CB8AC3E}">
        <p14:creationId xmlns:p14="http://schemas.microsoft.com/office/powerpoint/2010/main" val="159271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Describe importance of quick results	</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Last, analysis should be quick! Results from assessment and analysis aren’t useful unless we can get them in the hands of students/teachers as quickly as possible.</a:t>
            </a:r>
          </a:p>
          <a:p>
            <a:pPr marL="171450" indent="-171450">
              <a:buFont typeface="Arial" panose="020B0604020202020204" pitchFamily="34" charset="0"/>
              <a:buChar char="•"/>
            </a:pPr>
            <a:r>
              <a:rPr lang="en-US" b="0" i="0" u="none" baseline="0"/>
              <a:t>This might include putting systems in place to grade and analyze assessments quickly (especially important if you’re a TRT and taking on an even larger student load).</a:t>
            </a:r>
          </a:p>
          <a:p>
            <a:pPr marL="171450" indent="-171450">
              <a:buFont typeface="Arial" panose="020B0604020202020204" pitchFamily="34" charset="0"/>
              <a:buChar char="•"/>
            </a:pPr>
            <a:r>
              <a:rPr lang="en-US" b="0" i="0" u="none" baseline="0"/>
              <a:t>Some strategies might include [review bullets].</a:t>
            </a:r>
          </a:p>
          <a:p>
            <a:pPr marL="171450" indent="-171450">
              <a:buFont typeface="Arial" panose="020B0604020202020204" pitchFamily="34" charset="0"/>
              <a:buChar char="•"/>
            </a:pPr>
            <a:r>
              <a:rPr lang="en-US" b="0" i="0" u="none" baseline="0"/>
              <a:t>Are there any other methods you’ve used to quickly grade and analyze data?</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37</a:t>
            </a:fld>
            <a:endParaRPr lang="en-US"/>
          </a:p>
        </p:txBody>
      </p:sp>
    </p:spTree>
    <p:extLst>
      <p:ext uri="{BB962C8B-B14F-4D97-AF65-F5344CB8AC3E}">
        <p14:creationId xmlns:p14="http://schemas.microsoft.com/office/powerpoint/2010/main" val="2030947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Transition to work time.</a:t>
            </a:r>
          </a:p>
          <a:p>
            <a:endParaRPr lang="en-US" b="0" i="0" u="none" baseline="0"/>
          </a:p>
          <a:p>
            <a:r>
              <a:rPr lang="en-US" b="1" i="1" u="none" baseline="0"/>
              <a:t>Estimated time:</a:t>
            </a:r>
            <a:r>
              <a:rPr lang="en-US" b="0" i="0" u="none" baseline="0"/>
              <a:t>  10-15 minutes</a:t>
            </a:r>
          </a:p>
          <a:p>
            <a:endParaRPr lang="en-US" b="0" i="0" u="none" baseline="0"/>
          </a:p>
          <a:p>
            <a:r>
              <a:rPr lang="en-US" b="1" i="1" u="none" baseline="0"/>
              <a:t>Facilitator says: </a:t>
            </a:r>
          </a:p>
          <a:p>
            <a:pPr marL="171450" indent="-171450">
              <a:buFont typeface="Arial" panose="020B0604020202020204" pitchFamily="34" charset="0"/>
              <a:buChar char="•"/>
            </a:pPr>
            <a:r>
              <a:rPr lang="en-US"/>
              <a:t>Now, let’s transition to Analyze Data work time. Obviously, you don’t have a data set to start analyzing today, but it’s helpful to start thinking about what systems you might employ to grade, analyze, and track your student data.</a:t>
            </a:r>
          </a:p>
          <a:p>
            <a:pPr marL="171450" indent="-171450">
              <a:buFont typeface="Arial" panose="020B0604020202020204" pitchFamily="34" charset="0"/>
              <a:buChar char="•"/>
            </a:pPr>
            <a:r>
              <a:rPr lang="en-US"/>
              <a:t>MCLs, keep in mind that you may want these systems to be consistent across your team members.</a:t>
            </a:r>
          </a:p>
          <a:p>
            <a:pPr marL="171450" indent="-171450">
              <a:buFont typeface="Arial" panose="020B0604020202020204" pitchFamily="34" charset="0"/>
              <a:buChar char="•"/>
            </a:pPr>
            <a:r>
              <a:rPr lang="en-US"/>
              <a:t>MCLs and TRTs will work together during this work time; MCLs/TRTs can make joint decisions for their teams.</a:t>
            </a:r>
          </a:p>
          <a:p>
            <a:pPr marL="171450" indent="-171450">
              <a:buFont typeface="Arial" panose="020B0604020202020204" pitchFamily="34" charset="0"/>
              <a:buChar char="•"/>
            </a:pPr>
            <a:r>
              <a:rPr lang="en-US"/>
              <a:t>During work time, consider the following:</a:t>
            </a:r>
          </a:p>
          <a:p>
            <a:pPr marL="971550" lvl="1" indent="-514350">
              <a:buFont typeface="+mj-lt"/>
              <a:buAutoNum type="arabicPeriod"/>
            </a:pPr>
            <a:r>
              <a:rPr lang="en-US"/>
              <a:t>What tracker will your team use next school year?</a:t>
            </a:r>
          </a:p>
          <a:p>
            <a:pPr marL="971550" lvl="1" indent="-514350">
              <a:buFont typeface="+mj-lt"/>
              <a:buAutoNum type="arabicPeriod"/>
            </a:pPr>
            <a:r>
              <a:rPr lang="en-US"/>
              <a:t>How can you improve speed of grading/analysis?</a:t>
            </a:r>
          </a:p>
          <a:p>
            <a:pPr marL="971550" lvl="1" indent="-514350">
              <a:buFont typeface="+mj-lt"/>
              <a:buAutoNum type="arabicPeriod"/>
            </a:pPr>
            <a:r>
              <a:rPr lang="en-US"/>
              <a:t>What guidance will you provide to team teachers?</a:t>
            </a:r>
          </a:p>
          <a:p>
            <a:pPr marL="971550" lvl="1" indent="-514350">
              <a:buFont typeface="+mj-lt"/>
              <a:buAutoNum type="arabicPeriod"/>
            </a:pPr>
            <a:r>
              <a:rPr lang="en-US"/>
              <a:t>When will you meet with team teachers to discuss?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38</a:t>
            </a:fld>
            <a:endParaRPr lang="en-US"/>
          </a:p>
        </p:txBody>
      </p:sp>
    </p:spTree>
    <p:extLst>
      <p:ext uri="{BB962C8B-B14F-4D97-AF65-F5344CB8AC3E}">
        <p14:creationId xmlns:p14="http://schemas.microsoft.com/office/powerpoint/2010/main" val="567217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Transition to Act Accordingly</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a:t>Once you’ve analyzed data, you have to act on that data analysis and address the gaps you’ve uncovered. </a:t>
            </a:r>
          </a:p>
          <a:p>
            <a:pPr marL="171450" indent="-171450">
              <a:buFont typeface="Arial" panose="020B0604020202020204" pitchFamily="34" charset="0"/>
              <a:buChar char="•"/>
            </a:pPr>
            <a:r>
              <a:rPr lang="en-US"/>
              <a:t>“Act Accordingly” will look a bit different from role to role:</a:t>
            </a:r>
          </a:p>
          <a:p>
            <a:pPr marL="628650" lvl="1" indent="-171450">
              <a:buFont typeface="Arial" panose="020B0604020202020204" pitchFamily="34" charset="0"/>
              <a:buChar char="•"/>
            </a:pPr>
            <a:r>
              <a:rPr lang="en-US"/>
              <a:t>TRTs, you’ll want to consider how to create a clear action plan for reteaching standards, spiral standards into parts of your lesson plan (Do Now, CFUs, Homework), and provide more targeted interventions.</a:t>
            </a:r>
          </a:p>
          <a:p>
            <a:pPr marL="628650" lvl="1" indent="-171450">
              <a:buFont typeface="Arial" panose="020B0604020202020204" pitchFamily="34" charset="0"/>
              <a:buChar char="•"/>
            </a:pPr>
            <a:r>
              <a:rPr lang="en-US"/>
              <a:t>MCLs, you’ll want to implement a consistent action plan template across your team, communicate expectations, and facilitate effective data meetings.</a:t>
            </a:r>
          </a:p>
        </p:txBody>
      </p:sp>
      <p:sp>
        <p:nvSpPr>
          <p:cNvPr id="4" name="Slide Number Placeholder 3"/>
          <p:cNvSpPr>
            <a:spLocks noGrp="1"/>
          </p:cNvSpPr>
          <p:nvPr>
            <p:ph type="sldNum" sz="quarter" idx="5"/>
          </p:nvPr>
        </p:nvSpPr>
        <p:spPr/>
        <p:txBody>
          <a:bodyPr/>
          <a:lstStyle/>
          <a:p>
            <a:fld id="{5C46739A-B4C9-4F19-822D-BEDAACD87B3C}" type="slidenum">
              <a:rPr lang="en-US" smtClean="0"/>
              <a:t>39</a:t>
            </a:fld>
            <a:endParaRPr lang="en-US"/>
          </a:p>
        </p:txBody>
      </p:sp>
    </p:spTree>
    <p:extLst>
      <p:ext uri="{BB962C8B-B14F-4D97-AF65-F5344CB8AC3E}">
        <p14:creationId xmlns:p14="http://schemas.microsoft.com/office/powerpoint/2010/main" val="203043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Spark conversation re: data analysis</a:t>
            </a:r>
          </a:p>
          <a:p>
            <a:endParaRPr lang="en-US" b="0" i="0" u="none" baseline="0"/>
          </a:p>
          <a:p>
            <a:r>
              <a:rPr lang="en-US" b="1" i="1" u="none" baseline="0"/>
              <a:t>Estimated time:</a:t>
            </a:r>
            <a:r>
              <a:rPr lang="en-US" b="0" i="0" u="none" baseline="0"/>
              <a:t>  3 minutes</a:t>
            </a:r>
          </a:p>
          <a:p>
            <a:endParaRPr lang="en-US" b="0" i="0" u="none" baseline="0"/>
          </a:p>
          <a:p>
            <a:r>
              <a:rPr lang="en-US" b="1" i="0" u="none" baseline="0"/>
              <a:t>Facilitator says: </a:t>
            </a:r>
            <a:r>
              <a:rPr lang="en-US" b="0" i="0" u="none" baseline="0"/>
              <a:t>[Show video.]</a:t>
            </a:r>
          </a:p>
          <a:p>
            <a:endParaRPr lang="en-US"/>
          </a:p>
          <a:p>
            <a:r>
              <a:rPr lang="en-US" b="1" i="1"/>
              <a:t>Source: </a:t>
            </a:r>
          </a:p>
          <a:p>
            <a:pPr marL="171450" indent="-171450">
              <a:buFont typeface="Arial" panose="020B0604020202020204" pitchFamily="34" charset="0"/>
              <a:buChar char="•"/>
            </a:pPr>
            <a:r>
              <a:rPr lang="en-US" err="1"/>
              <a:t>EngageNY</a:t>
            </a:r>
            <a:r>
              <a:rPr lang="en-US"/>
              <a:t>: https://www.engageny.org/file/161/download/teacher-training-workshop.ppt?token=bHFnkAFL</a:t>
            </a:r>
            <a:endParaRPr lang="en-US">
              <a:cs typeface="Calibri" panose="020F0502020204030204"/>
            </a:endParaRPr>
          </a:p>
          <a:p>
            <a:pPr marL="171450" indent="-171450">
              <a:buFont typeface="Arial" panose="020B0604020202020204" pitchFamily="34" charset="0"/>
              <a:buChar char="•"/>
            </a:pPr>
            <a:r>
              <a:rPr lang="en-US"/>
              <a:t>Video link: </a:t>
            </a:r>
            <a:r>
              <a:rPr lang="en-US">
                <a:hlinkClick r:id="rId3"/>
              </a:rPr>
              <a:t>https://www.youtube.com/watch?v=4WYlRcuLpR4</a:t>
            </a:r>
            <a:endParaRPr lang="en-US"/>
          </a:p>
          <a:p>
            <a:endParaRPr lang="en-US"/>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4</a:t>
            </a:fld>
            <a:endParaRPr lang="en-US"/>
          </a:p>
        </p:txBody>
      </p:sp>
    </p:spTree>
    <p:extLst>
      <p:ext uri="{BB962C8B-B14F-4D97-AF65-F5344CB8AC3E}">
        <p14:creationId xmlns:p14="http://schemas.microsoft.com/office/powerpoint/2010/main" val="2702245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Outline post-assessment cycle</a:t>
            </a:r>
          </a:p>
          <a:p>
            <a:endParaRPr lang="en-US" b="0" i="0" u="none" baseline="0"/>
          </a:p>
          <a:p>
            <a:r>
              <a:rPr lang="en-US" b="1" i="1" u="none" baseline="0"/>
              <a:t>Estimated time:</a:t>
            </a:r>
            <a:r>
              <a:rPr lang="en-US" b="0" i="0" u="none" baseline="0"/>
              <a:t>  5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There should be a set protocol after every assessment.</a:t>
            </a:r>
          </a:p>
          <a:p>
            <a:pPr marL="171450" indent="-171450">
              <a:buFont typeface="Arial" panose="020B0604020202020204" pitchFamily="34" charset="0"/>
              <a:buChar char="•"/>
            </a:pPr>
            <a:r>
              <a:rPr lang="en-US" b="0" i="0" u="none" baseline="0"/>
              <a:t>Immediately after an assessment….[describe each step of the cycle; pink indicates teacher/TRT actions, green indicates MCL/admin actions] </a:t>
            </a:r>
          </a:p>
          <a:p>
            <a:pPr marL="171450" indent="-171450">
              <a:buFont typeface="Arial" panose="020B0604020202020204" pitchFamily="34" charset="0"/>
              <a:buChar char="•"/>
            </a:pPr>
            <a:r>
              <a:rPr lang="en-US" b="0" i="0" u="none" baseline="0"/>
              <a:t>[Pause for questions]</a:t>
            </a:r>
          </a:p>
          <a:p>
            <a:pPr marL="171450" lvl="0" indent="-171450">
              <a:buFont typeface="Arial" panose="020B0604020202020204" pitchFamily="34" charset="0"/>
              <a:buChar char="•"/>
            </a:pPr>
            <a:endParaRPr lang="en-US" b="1" i="1" u="none" baseline="0"/>
          </a:p>
          <a:p>
            <a:pPr marL="628650" lvl="1" indent="-171450">
              <a:buFont typeface="Arial" panose="020B0604020202020204" pitchFamily="34" charset="0"/>
              <a:buChar char="•"/>
            </a:pPr>
            <a:endParaRPr lang="en-US" b="1" i="1" u="none" baseline="0"/>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40</a:t>
            </a:fld>
            <a:endParaRPr lang="en-US"/>
          </a:p>
        </p:txBody>
      </p:sp>
    </p:spTree>
    <p:extLst>
      <p:ext uri="{BB962C8B-B14F-4D97-AF65-F5344CB8AC3E}">
        <p14:creationId xmlns:p14="http://schemas.microsoft.com/office/powerpoint/2010/main" val="478427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Describe purpose and format of the action plan</a:t>
            </a:r>
          </a:p>
          <a:p>
            <a:endParaRPr lang="en-US" b="0" i="0" u="none" baseline="0"/>
          </a:p>
          <a:p>
            <a:r>
              <a:rPr lang="en-US" b="1" i="1" u="none" baseline="0"/>
              <a:t>Estimated time:</a:t>
            </a:r>
            <a:r>
              <a:rPr lang="en-US" b="0" i="0" u="none" baseline="0"/>
              <a:t>  5 minutes</a:t>
            </a:r>
          </a:p>
          <a:p>
            <a:endParaRPr lang="en-US" b="0" i="0" u="none" baseline="0"/>
          </a:p>
          <a:p>
            <a:r>
              <a:rPr lang="en-US" b="1" i="1" u="none" baseline="0"/>
              <a:t>Facilitator says: </a:t>
            </a:r>
          </a:p>
          <a:p>
            <a:pPr marL="171450" lvl="0" indent="-171450">
              <a:buFont typeface="Arial" panose="020B0604020202020204" pitchFamily="34" charset="0"/>
              <a:buChar char="•"/>
            </a:pPr>
            <a:r>
              <a:rPr lang="en-US" b="0" i="0" u="none" baseline="0"/>
              <a:t>When we say “Create an Action Plan,” you may think it is a complicated process—but it doesn’t have to be.</a:t>
            </a:r>
          </a:p>
          <a:p>
            <a:pPr marL="171450" lvl="0" indent="-171450">
              <a:buFont typeface="Arial" panose="020B0604020202020204" pitchFamily="34" charset="0"/>
              <a:buChar char="•"/>
            </a:pPr>
            <a:r>
              <a:rPr lang="en-US" b="0" i="0" u="none" baseline="0"/>
              <a:t>An Action Plan can be fairly simple, and at its core, the Action Plan answers three questions:</a:t>
            </a:r>
          </a:p>
          <a:p>
            <a:pPr marL="685800" lvl="1" indent="-228600">
              <a:buFont typeface="+mj-lt"/>
              <a:buAutoNum type="arabicPeriod"/>
            </a:pPr>
            <a:r>
              <a:rPr lang="en-US" b="0" i="0" u="none" baseline="0"/>
              <a:t>What standards need to be retaught to the entire class?</a:t>
            </a:r>
          </a:p>
          <a:p>
            <a:pPr marL="685800" lvl="1" indent="-228600">
              <a:buFont typeface="+mj-lt"/>
              <a:buAutoNum type="arabicPeriod"/>
            </a:pPr>
            <a:r>
              <a:rPr lang="en-US" b="0" i="0" u="none" baseline="0"/>
              <a:t>Why didn’t the students learn it?</a:t>
            </a:r>
          </a:p>
          <a:p>
            <a:pPr marL="685800" lvl="1" indent="-228600">
              <a:buFont typeface="+mj-lt"/>
              <a:buAutoNum type="arabicPeriod"/>
            </a:pPr>
            <a:r>
              <a:rPr lang="en-US" b="0" i="0" u="none" baseline="0"/>
              <a:t>What techniques will you use to address these standards?</a:t>
            </a:r>
          </a:p>
          <a:p>
            <a:pPr marL="228600" lvl="0" indent="-228600">
              <a:buFont typeface="Arial" panose="020B0604020202020204" pitchFamily="34" charset="0"/>
              <a:buChar char="•"/>
            </a:pPr>
            <a:r>
              <a:rPr lang="en-US" b="0" i="0" u="none" baseline="0"/>
              <a:t>An Action Plan is often structured like a calendar—outlining what new standards the teacher will teach and which he/she will spiral back to [walk participants through very simple example action plan].</a:t>
            </a:r>
          </a:p>
          <a:p>
            <a:pPr marL="228600" lvl="0" indent="-228600">
              <a:buFont typeface="Arial" panose="020B0604020202020204" pitchFamily="34" charset="0"/>
              <a:buChar char="•"/>
            </a:pPr>
            <a:r>
              <a:rPr lang="en-US" b="0" i="0" u="none" baseline="0"/>
              <a:t>Often, teachers go into more detail (after becoming more comfortable) planning exactly how they’ll teach each new or repeat standard each day, using, for example, </a:t>
            </a:r>
          </a:p>
          <a:p>
            <a:pPr marL="685800" lvl="1" indent="-228600">
              <a:buFont typeface="+mj-lt"/>
              <a:buAutoNum type="arabicPeriod"/>
            </a:pPr>
            <a:r>
              <a:rPr lang="en-US" b="0" i="0" u="none" baseline="0"/>
              <a:t>CFUs</a:t>
            </a:r>
          </a:p>
          <a:p>
            <a:pPr marL="685800" lvl="1" indent="-228600">
              <a:buFont typeface="+mj-lt"/>
              <a:buAutoNum type="arabicPeriod"/>
            </a:pPr>
            <a:r>
              <a:rPr lang="en-US" b="0" i="0" u="none" baseline="0"/>
              <a:t>Weekly Assessments</a:t>
            </a:r>
          </a:p>
          <a:p>
            <a:pPr marL="685800" lvl="1" indent="-228600">
              <a:buFont typeface="+mj-lt"/>
              <a:buAutoNum type="arabicPeriod"/>
            </a:pPr>
            <a:r>
              <a:rPr lang="en-US" b="0" i="0" u="none" baseline="0"/>
              <a:t>Do </a:t>
            </a:r>
            <a:r>
              <a:rPr lang="en-US" b="0" i="0" u="none" baseline="0" err="1"/>
              <a:t>Nows</a:t>
            </a:r>
            <a:r>
              <a:rPr lang="en-US" b="0" i="0" u="none" baseline="0"/>
              <a:t>/Exit Slips</a:t>
            </a:r>
          </a:p>
          <a:p>
            <a:pPr marL="171450" lvl="1" indent="-171450">
              <a:buFont typeface="Arial" panose="020B0604020202020204" pitchFamily="34" charset="0"/>
              <a:buChar char="•"/>
            </a:pPr>
            <a:r>
              <a:rPr lang="en-US" b="0" i="0" u="none" baseline="0"/>
              <a:t>MCLs and TRTs should work together to define the use of an action plan like this and its format.</a:t>
            </a:r>
          </a:p>
          <a:p>
            <a:pPr marL="685800" lvl="1" indent="-228600">
              <a:buFont typeface="Arial" panose="020B0604020202020204" pitchFamily="34" charset="0"/>
              <a:buChar char="•"/>
            </a:pPr>
            <a:endParaRPr lang="en-US" b="0" i="0" u="none" baseline="0"/>
          </a:p>
          <a:p>
            <a:pPr marL="914400" lvl="2" indent="0">
              <a:buFont typeface="+mj-lt"/>
              <a:buNone/>
            </a:pPr>
            <a:endParaRPr lang="en-US" b="0" i="0" u="none" baseline="0"/>
          </a:p>
          <a:p>
            <a:pPr marL="914400" lvl="2" indent="0">
              <a:buFont typeface="Arial" panose="020B0604020202020204" pitchFamily="34" charset="0"/>
              <a:buNone/>
            </a:pPr>
            <a:endParaRPr lang="en-US" b="0" i="0" u="none" baseline="0"/>
          </a:p>
        </p:txBody>
      </p:sp>
      <p:sp>
        <p:nvSpPr>
          <p:cNvPr id="4" name="Slide Number Placeholder 3"/>
          <p:cNvSpPr>
            <a:spLocks noGrp="1"/>
          </p:cNvSpPr>
          <p:nvPr>
            <p:ph type="sldNum" sz="quarter" idx="5"/>
          </p:nvPr>
        </p:nvSpPr>
        <p:spPr/>
        <p:txBody>
          <a:bodyPr/>
          <a:lstStyle/>
          <a:p>
            <a:fld id="{5C46739A-B4C9-4F19-822D-BEDAACD87B3C}" type="slidenum">
              <a:rPr lang="en-US" smtClean="0"/>
              <a:t>41</a:t>
            </a:fld>
            <a:endParaRPr lang="en-US"/>
          </a:p>
        </p:txBody>
      </p:sp>
    </p:spTree>
    <p:extLst>
      <p:ext uri="{BB962C8B-B14F-4D97-AF65-F5344CB8AC3E}">
        <p14:creationId xmlns:p14="http://schemas.microsoft.com/office/powerpoint/2010/main" val="4108160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Briefly intro instructional strategies</a:t>
            </a:r>
          </a:p>
          <a:p>
            <a:endParaRPr lang="en-US" b="0" i="0" u="none" baseline="0"/>
          </a:p>
          <a:p>
            <a:r>
              <a:rPr lang="en-US" b="1" i="1" u="none" baseline="0"/>
              <a:t>Estimated time:</a:t>
            </a:r>
            <a:r>
              <a:rPr lang="en-US" b="0" i="0" u="none" baseline="0"/>
              <a:t>  5 minutes</a:t>
            </a:r>
          </a:p>
          <a:p>
            <a:endParaRPr lang="en-US" b="0" i="0" u="none" baseline="0"/>
          </a:p>
          <a:p>
            <a:r>
              <a:rPr lang="en-US" b="1" i="1" u="none" baseline="0"/>
              <a:t>Facilitator says: </a:t>
            </a:r>
          </a:p>
          <a:p>
            <a:pPr marL="628650" lvl="1" indent="-171450">
              <a:buFont typeface="Arial" panose="020B0604020202020204" pitchFamily="34" charset="0"/>
              <a:buChar char="•"/>
            </a:pPr>
            <a:r>
              <a:rPr lang="en-US" b="0" i="0" u="none" baseline="0"/>
              <a:t>When it comes to running a successful data meeting, whether with a whole MCL team or one-on-one, there are a few helpful tips to keep in mind.</a:t>
            </a:r>
          </a:p>
          <a:p>
            <a:pPr marL="628650" lvl="1" indent="-171450">
              <a:buFont typeface="Arial" panose="020B0604020202020204" pitchFamily="34" charset="0"/>
              <a:buChar char="•"/>
            </a:pPr>
            <a:r>
              <a:rPr lang="en-US" b="0" i="0" u="none" baseline="0"/>
              <a:t>Let the Data/Teacher Do the Talking:</a:t>
            </a:r>
          </a:p>
          <a:p>
            <a:pPr marL="1085850" lvl="2" indent="-171450">
              <a:buFont typeface="Arial" panose="020B0604020202020204" pitchFamily="34" charset="0"/>
              <a:buChar char="•"/>
            </a:pPr>
            <a:r>
              <a:rPr lang="en-US" b="0" i="0" u="none" baseline="0"/>
              <a:t>Don’t just tell teachers what to do. Point to the data and have them arrive at the answer—great for buy-in and truly internalizing</a:t>
            </a:r>
          </a:p>
          <a:p>
            <a:pPr marL="628650" lvl="1" indent="-171450">
              <a:buFont typeface="Arial" panose="020B0604020202020204" pitchFamily="34" charset="0"/>
              <a:buChar char="•"/>
            </a:pPr>
            <a:r>
              <a:rPr lang="en-US" b="0" i="0" u="none" baseline="0"/>
              <a:t>Go Back to Specific Test Questions</a:t>
            </a:r>
          </a:p>
          <a:p>
            <a:pPr marL="1085850" lvl="2" indent="-171450">
              <a:buFont typeface="Arial" panose="020B0604020202020204" pitchFamily="34" charset="0"/>
              <a:buChar char="•"/>
            </a:pPr>
            <a:r>
              <a:rPr lang="en-US" b="0" i="0" u="none" baseline="0"/>
              <a:t>Remember, data analysis/convos always happen with the </a:t>
            </a:r>
            <a:r>
              <a:rPr lang="en-US" b="0" i="1" u="none" baseline="0"/>
              <a:t>test in hand</a:t>
            </a:r>
          </a:p>
          <a:p>
            <a:pPr marL="628650" lvl="1" indent="-171450">
              <a:buFont typeface="Arial" panose="020B0604020202020204" pitchFamily="34" charset="0"/>
              <a:buChar char="•"/>
            </a:pPr>
            <a:r>
              <a:rPr lang="en-US" b="0" i="0" u="none" baseline="0"/>
              <a:t>Know the Data Yourself</a:t>
            </a:r>
          </a:p>
          <a:p>
            <a:pPr marL="1085850" lvl="2" indent="-171450">
              <a:buFont typeface="Arial" panose="020B0604020202020204" pitchFamily="34" charset="0"/>
              <a:buChar char="•"/>
            </a:pPr>
            <a:r>
              <a:rPr lang="en-US" b="0" i="0" u="none" baseline="0"/>
              <a:t>While you want teachers to arrive at the answer, it helps to know what to highlight/provide guidance along the way.</a:t>
            </a:r>
          </a:p>
          <a:p>
            <a:pPr marL="628650" lvl="1" indent="-171450">
              <a:buFont typeface="Arial" panose="020B0604020202020204" pitchFamily="34" charset="0"/>
              <a:buChar char="•"/>
            </a:pPr>
            <a:r>
              <a:rPr lang="en-US" b="0" i="0" u="none" baseline="0"/>
              <a:t>The regularity of your data meetings is really at your or your admin’s discretion, but our most successful MCLs try to meet weekly to discuss quiz data and meet about every 6 weeks for a longer meeting in which they discuss interim assessment data. </a:t>
            </a:r>
          </a:p>
          <a:p>
            <a:pPr marL="628650" lvl="1" indent="-171450">
              <a:buFont typeface="Arial" panose="020B0604020202020204" pitchFamily="34" charset="0"/>
              <a:buChar char="•"/>
            </a:pPr>
            <a:r>
              <a:rPr lang="en-US" b="0" i="0" u="none" baseline="0"/>
              <a:t>Data meetings can look pretty different place to place, but the most important thing is to have a consistent agenda and stick to it!</a:t>
            </a:r>
          </a:p>
          <a:p>
            <a:pPr marL="628650" lvl="1" indent="-171450">
              <a:buFont typeface="Arial" panose="020B0604020202020204" pitchFamily="34" charset="0"/>
              <a:buChar char="•"/>
            </a:pPr>
            <a:r>
              <a:rPr lang="en-US" b="0" i="0" u="none" baseline="0"/>
              <a:t>In addition, less is more. Consider focusing on only one or two standards that students struggled with across classrooms. You can have a deeper, richer conversation and feel less rushed.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a:t>Public Impact has provided a sample agenda you can use and adapt for your data meetings [direct participants to agenda]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a:t>[If there is time (likely not), have MCLs and TRTs begin crafting a standing agenda for their data analysis meetings.]</a:t>
            </a:r>
          </a:p>
          <a:p>
            <a:pPr marL="628650" lvl="1" indent="-171450">
              <a:buFont typeface="Arial" panose="020B0604020202020204" pitchFamily="34" charset="0"/>
              <a:buChar char="•"/>
            </a:pPr>
            <a:endParaRPr lang="en-US" b="0" i="0" u="none" baseline="0"/>
          </a:p>
          <a:p>
            <a:pPr marL="628650" lvl="1" indent="-171450">
              <a:buFont typeface="Arial" panose="020B0604020202020204" pitchFamily="34" charset="0"/>
              <a:buChar char="•"/>
            </a:pPr>
            <a:endParaRPr lang="en-US" b="0" i="0" u="none" baseline="0"/>
          </a:p>
          <a:p>
            <a:pPr marL="628650" lvl="1" indent="-171450">
              <a:buFont typeface="Arial" panose="020B0604020202020204" pitchFamily="34" charset="0"/>
              <a:buChar char="•"/>
            </a:pPr>
            <a:endParaRPr lang="en-US" b="0" i="0" u="none" baseline="0"/>
          </a:p>
          <a:p>
            <a:pPr marL="628650" lvl="1" indent="-171450">
              <a:buFont typeface="Arial" panose="020B0604020202020204" pitchFamily="34" charset="0"/>
              <a:buChar char="•"/>
            </a:pPr>
            <a:endParaRPr lang="en-US" b="0" i="1" u="none" baseline="0"/>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42</a:t>
            </a:fld>
            <a:endParaRPr lang="en-US"/>
          </a:p>
        </p:txBody>
      </p:sp>
    </p:spTree>
    <p:extLst>
      <p:ext uri="{BB962C8B-B14F-4D97-AF65-F5344CB8AC3E}">
        <p14:creationId xmlns:p14="http://schemas.microsoft.com/office/powerpoint/2010/main" val="4278473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Objective</a:t>
            </a:r>
            <a:r>
              <a:rPr lang="en-US"/>
              <a:t>: Set action steps</a:t>
            </a:r>
          </a:p>
          <a:p>
            <a:endParaRPr lang="en-US"/>
          </a:p>
          <a:p>
            <a:r>
              <a:rPr lang="en-US" b="1" i="1"/>
              <a:t>Estimated Time: </a:t>
            </a:r>
            <a:r>
              <a:rPr lang="en-US"/>
              <a:t>3 minutes</a:t>
            </a:r>
          </a:p>
          <a:p>
            <a:endParaRPr lang="en-US"/>
          </a:p>
          <a:p>
            <a:r>
              <a:rPr lang="en-US" b="1" i="1"/>
              <a:t>Facilitator</a:t>
            </a:r>
            <a:r>
              <a:rPr lang="en-US" b="1" i="1" baseline="0"/>
              <a:t> says: </a:t>
            </a:r>
          </a:p>
          <a:p>
            <a:pPr marL="171450" indent="-171450">
              <a:buFont typeface="Arial" panose="020B0604020202020204" pitchFamily="34" charset="0"/>
              <a:buChar char="•"/>
            </a:pPr>
            <a:r>
              <a:rPr lang="en-US"/>
              <a:t>At the end of each of our sessions together, we will encourage you to set some actions steps for yourselves based on what you learned during the session. We will always provide some examples. You will learn and experience a lot over the course of our training, so we want to help you ensure that you take note of actionable next steps after each session so you have a plan of attack to prepare for the first day of school. </a:t>
            </a:r>
          </a:p>
        </p:txBody>
      </p:sp>
      <p:sp>
        <p:nvSpPr>
          <p:cNvPr id="4" name="Slide Number Placeholder 3"/>
          <p:cNvSpPr>
            <a:spLocks noGrp="1"/>
          </p:cNvSpPr>
          <p:nvPr>
            <p:ph type="sldNum" sz="quarter" idx="10"/>
          </p:nvPr>
        </p:nvSpPr>
        <p:spPr/>
        <p:txBody>
          <a:bodyPr/>
          <a:lstStyle/>
          <a:p>
            <a:fld id="{896ECE7F-0B4A-4070-80F6-26359A84C081}" type="slidenum">
              <a:rPr lang="en-US" smtClean="0"/>
              <a:t>43</a:t>
            </a:fld>
            <a:endParaRPr lang="en-US"/>
          </a:p>
        </p:txBody>
      </p:sp>
    </p:spTree>
    <p:extLst>
      <p:ext uri="{BB962C8B-B14F-4D97-AF65-F5344CB8AC3E}">
        <p14:creationId xmlns:p14="http://schemas.microsoft.com/office/powerpoint/2010/main" val="626246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ECE7F-0B4A-4070-80F6-26359A84C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21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Have participants reflect on the video clip</a:t>
            </a:r>
          </a:p>
          <a:p>
            <a:endParaRPr lang="en-US" b="0" i="0" u="none" baseline="0"/>
          </a:p>
          <a:p>
            <a:r>
              <a:rPr lang="en-US" b="1" i="1" u="none" baseline="0"/>
              <a:t>Estimated time:</a:t>
            </a:r>
            <a:r>
              <a:rPr lang="en-US" b="0" i="0" u="none" baseline="0"/>
              <a:t>  3 minutes</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Now why have we chosen to kick off our session with this clip, aside from showing you part of what is unquestionably some of Denzel’s greatest work?</a:t>
            </a:r>
          </a:p>
          <a:p>
            <a:pPr marL="171450" indent="-171450">
              <a:buFont typeface="Arial" panose="020B0604020202020204" pitchFamily="34" charset="0"/>
              <a:buChar char="•"/>
            </a:pPr>
            <a:r>
              <a:rPr lang="en-US" b="0" i="0" u="none" baseline="0"/>
              <a:t>Turn and talk to a partner and consider—how does this video relate to analyzing student data?</a:t>
            </a:r>
          </a:p>
          <a:p>
            <a:pPr marL="171450" indent="-171450">
              <a:buFont typeface="Arial" panose="020B0604020202020204" pitchFamily="34" charset="0"/>
              <a:buChar char="•"/>
            </a:pPr>
            <a:r>
              <a:rPr lang="en-US" b="0" i="0" u="none" baseline="0"/>
              <a:t>[Give 3 minutes, then solicit responses] Exactly! Analyzing student data is all about giving students regular feedback, retesting students on the same objectives, and ultimately leading them to reach their goals.</a:t>
            </a:r>
          </a:p>
          <a:p>
            <a:pPr marL="171450" indent="-171450">
              <a:buFont typeface="Arial" panose="020B0604020202020204" pitchFamily="34" charset="0"/>
              <a:buChar char="•"/>
            </a:pPr>
            <a:r>
              <a:rPr lang="en-US" b="0" i="0" u="none" baseline="0"/>
              <a:t>Before we move forward, let’s establish a common definition for data-driven instruction.</a:t>
            </a:r>
          </a:p>
          <a:p>
            <a:pPr marL="0" indent="0">
              <a:buFont typeface="Arial" panose="020B0604020202020204" pitchFamily="34" charset="0"/>
              <a:buNone/>
            </a:pPr>
            <a:endParaRPr lang="en-US" b="0" i="0"/>
          </a:p>
        </p:txBody>
      </p:sp>
      <p:sp>
        <p:nvSpPr>
          <p:cNvPr id="4" name="Slide Number Placeholder 3"/>
          <p:cNvSpPr>
            <a:spLocks noGrp="1"/>
          </p:cNvSpPr>
          <p:nvPr>
            <p:ph type="sldNum" sz="quarter" idx="5"/>
          </p:nvPr>
        </p:nvSpPr>
        <p:spPr/>
        <p:txBody>
          <a:bodyPr/>
          <a:lstStyle/>
          <a:p>
            <a:fld id="{5C46739A-B4C9-4F19-822D-BEDAACD87B3C}" type="slidenum">
              <a:rPr lang="en-US" smtClean="0"/>
              <a:t>5</a:t>
            </a:fld>
            <a:endParaRPr lang="en-US"/>
          </a:p>
        </p:txBody>
      </p:sp>
    </p:spTree>
    <p:extLst>
      <p:ext uri="{BB962C8B-B14F-4D97-AF65-F5344CB8AC3E}">
        <p14:creationId xmlns:p14="http://schemas.microsoft.com/office/powerpoint/2010/main" val="284492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endParaRPr lang="en-US" dirty="0"/>
          </a:p>
          <a:p>
            <a:endParaRPr lang="en-US" dirty="0"/>
          </a:p>
          <a:p>
            <a:r>
              <a:rPr lang="en-US" b="1" i="1" dirty="0"/>
              <a:t>Objective of this slide:</a:t>
            </a:r>
            <a:r>
              <a:rPr lang="en-US" dirty="0"/>
              <a:t> Acknowledge </a:t>
            </a:r>
            <a:r>
              <a:rPr lang="en-US" i="1" dirty="0"/>
              <a:t>Leveraging Leadership</a:t>
            </a:r>
            <a:r>
              <a:rPr lang="en-US" dirty="0"/>
              <a:t> and </a:t>
            </a:r>
            <a:r>
              <a:rPr lang="en-US" i="1" dirty="0"/>
              <a:t>Driven by Data </a:t>
            </a:r>
            <a:r>
              <a:rPr lang="en-US" dirty="0"/>
              <a:t>as source materials for this session</a:t>
            </a:r>
            <a:endParaRPr lang="en-US" dirty="0">
              <a:cs typeface="Calibri"/>
            </a:endParaRPr>
          </a:p>
          <a:p>
            <a:endParaRPr lang="en-US" dirty="0"/>
          </a:p>
          <a:p>
            <a:r>
              <a:rPr lang="en-US" b="1" i="1" dirty="0"/>
              <a:t>Estimated time: </a:t>
            </a:r>
            <a:r>
              <a:rPr lang="en-US" dirty="0"/>
              <a:t>15 seconds</a:t>
            </a:r>
          </a:p>
          <a:p>
            <a:endParaRPr lang="en-US" dirty="0"/>
          </a:p>
          <a:p>
            <a:endParaRPr lang="en-US" dirty="0"/>
          </a:p>
        </p:txBody>
      </p:sp>
      <p:sp>
        <p:nvSpPr>
          <p:cNvPr id="4" name="Slide Number Placeholder 3"/>
          <p:cNvSpPr>
            <a:spLocks noGrp="1"/>
          </p:cNvSpPr>
          <p:nvPr>
            <p:ph type="sldNum" sz="quarter" idx="5"/>
          </p:nvPr>
        </p:nvSpPr>
        <p:spPr/>
        <p:txBody>
          <a:bodyPr/>
          <a:lstStyle/>
          <a:p>
            <a:fld id="{5C46739A-B4C9-4F19-822D-BEDAACD87B3C}" type="slidenum">
              <a:rPr lang="en-US" smtClean="0"/>
              <a:t>6</a:t>
            </a:fld>
            <a:endParaRPr lang="en-US"/>
          </a:p>
        </p:txBody>
      </p:sp>
    </p:spTree>
    <p:extLst>
      <p:ext uri="{BB962C8B-B14F-4D97-AF65-F5344CB8AC3E}">
        <p14:creationId xmlns:p14="http://schemas.microsoft.com/office/powerpoint/2010/main" val="399767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dirty="0"/>
              <a:t>Objective</a:t>
            </a:r>
            <a:r>
              <a:rPr lang="en-US" b="1" i="1" u="none" baseline="0" dirty="0"/>
              <a:t> of this slide:</a:t>
            </a:r>
            <a:r>
              <a:rPr lang="en-US" b="1" i="0" u="none" baseline="0" dirty="0"/>
              <a:t> </a:t>
            </a:r>
            <a:r>
              <a:rPr lang="en-US" b="0" i="0" u="none" baseline="0" dirty="0"/>
              <a:t>Establish common definition of data-driven instruction</a:t>
            </a:r>
          </a:p>
          <a:p>
            <a:endParaRPr lang="en-US" b="0" i="0" u="none" baseline="0" dirty="0"/>
          </a:p>
          <a:p>
            <a:r>
              <a:rPr lang="en-US" b="1" i="1" u="none" baseline="0" dirty="0"/>
              <a:t>Estimated time:</a:t>
            </a:r>
            <a:r>
              <a:rPr lang="en-US" b="0" i="0" u="none" baseline="0" dirty="0"/>
              <a:t>  4 minutes</a:t>
            </a:r>
          </a:p>
          <a:p>
            <a:endParaRPr lang="en-US" b="0" i="0" u="none" baseline="0" dirty="0"/>
          </a:p>
          <a:p>
            <a:r>
              <a:rPr lang="en-US" b="1" i="1" u="none" baseline="0" dirty="0"/>
              <a:t>Facilitator says: </a:t>
            </a:r>
          </a:p>
          <a:p>
            <a:pPr marL="171450" indent="-171450">
              <a:buFont typeface="Arial" panose="020B0604020202020204" pitchFamily="34" charset="0"/>
              <a:buChar char="•"/>
            </a:pPr>
            <a:r>
              <a:rPr lang="en-US" dirty="0"/>
              <a:t>Could someone read this definition for us?</a:t>
            </a:r>
          </a:p>
          <a:p>
            <a:pPr marL="171450" indent="-171450">
              <a:buFont typeface="Arial" panose="020B0604020202020204" pitchFamily="34" charset="0"/>
              <a:buChar char="•"/>
            </a:pPr>
            <a:r>
              <a:rPr lang="en-US" dirty="0"/>
              <a:t>What sticks out to you most in this paragraph? </a:t>
            </a:r>
          </a:p>
          <a:p>
            <a:pPr marL="171450" indent="-171450">
              <a:buFont typeface="Arial" panose="020B0604020202020204" pitchFamily="34" charset="0"/>
              <a:buChar char="•"/>
            </a:pPr>
            <a:r>
              <a:rPr lang="en-US" dirty="0"/>
              <a:t>By a show of hands, who in here has been guilty of equating what you taught with what students learned? Can one of you share a bit about your experience?</a:t>
            </a:r>
          </a:p>
          <a:p>
            <a:pPr marL="171450" indent="-171450">
              <a:buFont typeface="Arial" panose="020B0604020202020204" pitchFamily="34" charset="0"/>
              <a:buChar char="•"/>
            </a:pPr>
            <a:r>
              <a:rPr lang="en-US" dirty="0"/>
              <a:t>I know I’ve done this! As you transition into new Opportunity Culture roles, it will be more important than ever to efficiently and effectively gauge whether students are learning, especially with larger student loads and teams to manage.</a:t>
            </a:r>
          </a:p>
          <a:p>
            <a:pPr marL="171450" indent="-171450">
              <a:buFont typeface="Arial" panose="020B0604020202020204" pitchFamily="34" charset="0"/>
              <a:buChar char="•"/>
            </a:pPr>
            <a:r>
              <a:rPr lang="en-US" dirty="0"/>
              <a:t>So, what exactly does it look like to employ effective data-driven instruction?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C46739A-B4C9-4F19-822D-BEDAACD87B3C}" type="slidenum">
              <a:rPr lang="en-US" smtClean="0"/>
              <a:t>7</a:t>
            </a:fld>
            <a:endParaRPr lang="en-US"/>
          </a:p>
        </p:txBody>
      </p:sp>
    </p:spTree>
    <p:extLst>
      <p:ext uri="{BB962C8B-B14F-4D97-AF65-F5344CB8AC3E}">
        <p14:creationId xmlns:p14="http://schemas.microsoft.com/office/powerpoint/2010/main" val="327215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dirty="0"/>
              <a:t>Objective</a:t>
            </a:r>
            <a:r>
              <a:rPr lang="en-US" b="1" i="1" u="none" baseline="0" dirty="0"/>
              <a:t> of this slide:</a:t>
            </a:r>
            <a:r>
              <a:rPr lang="en-US" b="1" i="0" u="none" baseline="0" dirty="0"/>
              <a:t> </a:t>
            </a:r>
            <a:r>
              <a:rPr lang="en-US" b="0" i="0" u="none" baseline="0" dirty="0"/>
              <a:t>Describe components of data-driven instruction</a:t>
            </a:r>
          </a:p>
          <a:p>
            <a:endParaRPr lang="en-US" b="0" i="0" u="none" baseline="0" dirty="0"/>
          </a:p>
          <a:p>
            <a:r>
              <a:rPr lang="en-US" b="1" i="1" u="none" baseline="0" dirty="0"/>
              <a:t>Estimated time:</a:t>
            </a:r>
            <a:r>
              <a:rPr lang="en-US" b="0" i="0" u="none" baseline="0" dirty="0"/>
              <a:t>  2 minutes</a:t>
            </a:r>
          </a:p>
          <a:p>
            <a:endParaRPr lang="en-US" b="0" i="0" u="none" baseline="0" dirty="0"/>
          </a:p>
          <a:p>
            <a:r>
              <a:rPr lang="en-US" b="1" i="1" u="none" baseline="0" dirty="0"/>
              <a:t>Facilitator says: </a:t>
            </a:r>
          </a:p>
          <a:p>
            <a:pPr marL="171450" indent="-171450">
              <a:buFont typeface="Arial" panose="020B0604020202020204" pitchFamily="34" charset="0"/>
              <a:buChar char="•"/>
            </a:pPr>
            <a:r>
              <a:rPr lang="en-US" dirty="0"/>
              <a:t>Think of DDI as a four-step process (the four As)</a:t>
            </a:r>
          </a:p>
          <a:p>
            <a:pPr marL="628650" lvl="1" indent="-171450">
              <a:buFont typeface="Arial" panose="020B0604020202020204" pitchFamily="34" charset="0"/>
              <a:buChar char="•"/>
            </a:pPr>
            <a:r>
              <a:rPr lang="en-US" dirty="0"/>
              <a:t>Assess Regularly:</a:t>
            </a:r>
          </a:p>
          <a:p>
            <a:pPr marL="1085850" lvl="2" indent="-171450">
              <a:buFont typeface="Arial" panose="020B0604020202020204" pitchFamily="34" charset="0"/>
              <a:buChar char="•"/>
            </a:pPr>
            <a:r>
              <a:rPr lang="en-US" dirty="0"/>
              <a:t>Before you can really analyze student data, you must first decide where that data will come from! As you’ll see, a high-quality assessment directly informs the type of instruction teachers deliver.</a:t>
            </a:r>
          </a:p>
          <a:p>
            <a:pPr marL="628650" lvl="1" indent="-171450">
              <a:buFont typeface="Arial" panose="020B0604020202020204" pitchFamily="34" charset="0"/>
              <a:buChar char="•"/>
            </a:pPr>
            <a:r>
              <a:rPr lang="en-US" dirty="0"/>
              <a:t>Assign Clear Goals</a:t>
            </a:r>
          </a:p>
          <a:p>
            <a:pPr marL="1085850" lvl="2" indent="-171450">
              <a:buFont typeface="Arial" panose="020B0604020202020204" pitchFamily="34" charset="0"/>
              <a:buChar char="•"/>
            </a:pPr>
            <a:r>
              <a:rPr lang="en-US" dirty="0"/>
              <a:t>Once you’ve decided on the type and regularity of assessment, you can begin to set goals for all students based on their prior performance. Thoughtful, clear goals can be a powerful motivator for both students and teachers. </a:t>
            </a:r>
          </a:p>
          <a:p>
            <a:pPr marL="628650" lvl="1" indent="-171450">
              <a:buFont typeface="Arial" panose="020B0604020202020204" pitchFamily="34" charset="0"/>
              <a:buChar char="•"/>
            </a:pPr>
            <a:r>
              <a:rPr lang="en-US" dirty="0"/>
              <a:t>Analyze Data</a:t>
            </a:r>
          </a:p>
          <a:p>
            <a:pPr marL="1085850" lvl="2" indent="-171450">
              <a:buFont typeface="Arial" panose="020B0604020202020204" pitchFamily="34" charset="0"/>
              <a:buChar char="•"/>
            </a:pPr>
            <a:r>
              <a:rPr lang="en-US" dirty="0"/>
              <a:t>Next, you can track student data in relation to their respective goals. Students and teachers need to know where they stand, and visually appealing, informative data tracking can be a powerful tool.</a:t>
            </a:r>
          </a:p>
          <a:p>
            <a:pPr marL="628650" lvl="1" indent="-171450">
              <a:buFont typeface="Arial" panose="020B0604020202020204" pitchFamily="34" charset="0"/>
              <a:buChar char="•"/>
            </a:pPr>
            <a:r>
              <a:rPr lang="en-US" dirty="0"/>
              <a:t>Act Accordingly</a:t>
            </a:r>
          </a:p>
          <a:p>
            <a:pPr marL="1085850" lvl="2" indent="-171450">
              <a:buFont typeface="Arial" panose="020B0604020202020204" pitchFamily="34" charset="0"/>
              <a:buChar char="•"/>
            </a:pPr>
            <a:r>
              <a:rPr lang="en-US" dirty="0"/>
              <a:t>So you’ve given rigorous assessments, you’ve tracked the data, and you’ve identified the gaps—now what? You have to act by communicating data analysis to your students and teams and creating a game plan for intervention.</a:t>
            </a:r>
          </a:p>
          <a:p>
            <a:pPr marL="171450" lvl="0" indent="-171450">
              <a:buFont typeface="Arial" panose="020B0604020202020204" pitchFamily="34" charset="0"/>
              <a:buChar char="•"/>
            </a:pPr>
            <a:r>
              <a:rPr lang="en-US" dirty="0"/>
              <a:t>We’ll go into each of these components in more detail, starting with #1, Assess Regularly [click for animation].</a:t>
            </a:r>
          </a:p>
        </p:txBody>
      </p:sp>
      <p:sp>
        <p:nvSpPr>
          <p:cNvPr id="4" name="Slide Number Placeholder 3"/>
          <p:cNvSpPr>
            <a:spLocks noGrp="1"/>
          </p:cNvSpPr>
          <p:nvPr>
            <p:ph type="sldNum" sz="quarter" idx="5"/>
          </p:nvPr>
        </p:nvSpPr>
        <p:spPr/>
        <p:txBody>
          <a:bodyPr/>
          <a:lstStyle/>
          <a:p>
            <a:fld id="{5C46739A-B4C9-4F19-822D-BEDAACD87B3C}" type="slidenum">
              <a:rPr lang="en-US" smtClean="0"/>
              <a:t>8</a:t>
            </a:fld>
            <a:endParaRPr lang="en-US"/>
          </a:p>
        </p:txBody>
      </p:sp>
    </p:spTree>
    <p:extLst>
      <p:ext uri="{BB962C8B-B14F-4D97-AF65-F5344CB8AC3E}">
        <p14:creationId xmlns:p14="http://schemas.microsoft.com/office/powerpoint/2010/main" val="166746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a:t>Objective</a:t>
            </a:r>
            <a:r>
              <a:rPr lang="en-US" b="1" i="1" u="none" baseline="0"/>
              <a:t> of this slide:</a:t>
            </a:r>
            <a:r>
              <a:rPr lang="en-US" b="1" i="0" u="none" baseline="0"/>
              <a:t> </a:t>
            </a:r>
            <a:r>
              <a:rPr lang="en-US" b="0" i="0" u="none" baseline="0"/>
              <a:t>Introduce note-taking template</a:t>
            </a:r>
          </a:p>
          <a:p>
            <a:endParaRPr lang="en-US" b="0" i="0" u="none" baseline="0"/>
          </a:p>
          <a:p>
            <a:r>
              <a:rPr lang="en-US" b="1" i="1" u="none" baseline="0"/>
              <a:t>Estimated time:</a:t>
            </a:r>
            <a:r>
              <a:rPr lang="en-US" b="0" i="0" u="none" baseline="0"/>
              <a:t>  1 minute	</a:t>
            </a:r>
          </a:p>
          <a:p>
            <a:endParaRPr lang="en-US" b="0" i="0" u="none" baseline="0"/>
          </a:p>
          <a:p>
            <a:r>
              <a:rPr lang="en-US" b="1" i="1" u="none" baseline="0"/>
              <a:t>Facilitator says: </a:t>
            </a:r>
          </a:p>
          <a:p>
            <a:pPr marL="171450" indent="-171450">
              <a:buFont typeface="Arial" panose="020B0604020202020204" pitchFamily="34" charset="0"/>
              <a:buChar char="•"/>
            </a:pPr>
            <a:r>
              <a:rPr lang="en-US" b="0" i="0" u="none" baseline="0"/>
              <a:t>Throughout today’s session, we’ll be using the Analyzing Student Data Note-Taking Template. We’ll direct you to different portions of the template throughout.</a:t>
            </a:r>
          </a:p>
          <a:p>
            <a:endParaRPr lang="en-US"/>
          </a:p>
        </p:txBody>
      </p:sp>
      <p:sp>
        <p:nvSpPr>
          <p:cNvPr id="4" name="Slide Number Placeholder 3"/>
          <p:cNvSpPr>
            <a:spLocks noGrp="1"/>
          </p:cNvSpPr>
          <p:nvPr>
            <p:ph type="sldNum" sz="quarter" idx="5"/>
          </p:nvPr>
        </p:nvSpPr>
        <p:spPr/>
        <p:txBody>
          <a:bodyPr/>
          <a:lstStyle/>
          <a:p>
            <a:fld id="{5C46739A-B4C9-4F19-822D-BEDAACD87B3C}" type="slidenum">
              <a:rPr lang="en-US" smtClean="0"/>
              <a:t>9</a:t>
            </a:fld>
            <a:endParaRPr lang="en-US"/>
          </a:p>
        </p:txBody>
      </p:sp>
    </p:spTree>
    <p:extLst>
      <p:ext uri="{BB962C8B-B14F-4D97-AF65-F5344CB8AC3E}">
        <p14:creationId xmlns:p14="http://schemas.microsoft.com/office/powerpoint/2010/main" val="701520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To copy or adapt this material, see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134572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46945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83588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  </a:t>
            </a:r>
            <a:r>
              <a:rPr kumimoji="0" lang="en-US" sz="2400" b="1" i="0" u="none" strike="noStrike" kern="1200" cap="none" spc="0" normalizeH="0" baseline="0" noProof="0">
                <a:ln>
                  <a:noFill/>
                </a:ln>
                <a:solidFill>
                  <a:srgbClr val="E24E31"/>
                </a:solidFill>
                <a:effectLst/>
                <a:uLnTx/>
                <a:uFillTx/>
                <a:latin typeface="Calibri" panose="020F0502020204030204"/>
                <a:ea typeface="+mn-ea"/>
                <a:cs typeface="+mn-cs"/>
              </a:rPr>
              <a:t>Reach</a:t>
            </a:r>
            <a:r>
              <a:rPr kumimoji="0" lang="en-US" sz="2400" b="0" i="0" u="none" strike="noStrike" kern="1200" cap="none" spc="0" normalizeH="0" baseline="0" noProof="0">
                <a:ln>
                  <a:noFill/>
                </a:ln>
                <a:solidFill>
                  <a:srgbClr val="E24E31"/>
                </a:solidFill>
                <a:effectLst/>
                <a:uLnTx/>
                <a:uFillTx/>
                <a:latin typeface="Calibri" panose="020F0502020204030204"/>
                <a:ea typeface="+mn-ea"/>
                <a:cs typeface="+mn-cs"/>
              </a:rPr>
              <a:t> </a:t>
            </a:r>
            <a:r>
              <a:rPr kumimoji="0" lang="en-US" sz="2400" b="1" i="0" u="none" strike="noStrike" kern="1200" cap="none" spc="0" normalizeH="0" baseline="0" noProof="0">
                <a:ln>
                  <a:noFill/>
                </a:ln>
                <a:solidFill>
                  <a:srgbClr val="E24E31"/>
                </a:solidFill>
                <a:effectLst/>
                <a:uLnTx/>
                <a:uFillTx/>
                <a:latin typeface="Calibri" panose="020F0502020204030204"/>
                <a:ea typeface="+mn-ea"/>
                <a:cs typeface="+mn-cs"/>
              </a:rPr>
              <a:t>more students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with excellent teachers and their teams.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2.  </a:t>
            </a:r>
            <a:r>
              <a:rPr kumimoji="0" lang="en-US" sz="2400" b="1" i="0" u="none" strike="noStrike" kern="1200" cap="none" spc="0" normalizeH="0" baseline="0" noProof="0">
                <a:ln>
                  <a:noFill/>
                </a:ln>
                <a:solidFill>
                  <a:srgbClr val="E24E31"/>
                </a:solidFill>
                <a:effectLst/>
                <a:uLnTx/>
                <a:uFillTx/>
                <a:latin typeface="Calibri" panose="020F0502020204030204"/>
                <a:ea typeface="+mn-ea"/>
                <a:cs typeface="+mn-cs"/>
              </a:rPr>
              <a:t>Pay</a:t>
            </a:r>
            <a:r>
              <a:rPr kumimoji="0" lang="en-US" sz="2400" b="0" i="0" u="none" strike="noStrike" kern="1200" cap="none" spc="0" normalizeH="0" baseline="0" noProof="0">
                <a:ln>
                  <a:noFill/>
                </a:ln>
                <a:solidFill>
                  <a:srgbClr val="E24E31"/>
                </a:solidFill>
                <a:effectLst/>
                <a:uLnTx/>
                <a:uFillTx/>
                <a:latin typeface="Calibri" panose="020F0502020204030204"/>
                <a:ea typeface="+mn-ea"/>
                <a:cs typeface="+mn-cs"/>
              </a:rPr>
              <a:t> </a:t>
            </a:r>
            <a:r>
              <a:rPr kumimoji="0" lang="en-US" sz="2400" b="1" i="0" u="none" strike="noStrike" kern="1200" cap="none" spc="0" normalizeH="0" baseline="0" noProof="0">
                <a:ln>
                  <a:noFill/>
                </a:ln>
                <a:solidFill>
                  <a:srgbClr val="E24E31"/>
                </a:solidFill>
                <a:effectLst/>
                <a:uLnTx/>
                <a:uFillTx/>
                <a:latin typeface="Calibri" panose="020F0502020204030204"/>
                <a:ea typeface="+mn-ea"/>
                <a:cs typeface="+mn-cs"/>
              </a:rPr>
              <a:t>teachers more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for extending their reach.</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3.  Fund pay within </a:t>
            </a:r>
            <a:r>
              <a:rPr kumimoji="0" lang="en-US" sz="2400" b="1" i="0" u="none" strike="noStrike" kern="1200" cap="none" spc="0" normalizeH="0" baseline="0" noProof="0">
                <a:ln>
                  <a:noFill/>
                </a:ln>
                <a:solidFill>
                  <a:srgbClr val="E24E31"/>
                </a:solidFill>
                <a:effectLst/>
                <a:uLnTx/>
                <a:uFillTx/>
                <a:latin typeface="Calibri" panose="020F0502020204030204"/>
                <a:ea typeface="+mn-ea"/>
                <a:cs typeface="+mn-cs"/>
              </a:rPr>
              <a:t>regular budgets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4.  Provide protected in-school time and clarity about how to use it for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a:ln>
                  <a:noFill/>
                </a:ln>
                <a:solidFill>
                  <a:srgbClr val="E24E31"/>
                </a:solidFill>
                <a:effectLst/>
                <a:uLnTx/>
                <a:uFillTx/>
                <a:latin typeface="Calibri" panose="020F0502020204030204"/>
                <a:ea typeface="+mn-ea"/>
                <a:cs typeface="+mn-cs"/>
              </a:rPr>
              <a:t>planning, collaboration, and development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5.  Match </a:t>
            </a:r>
            <a:r>
              <a:rPr kumimoji="0" lang="en-US" sz="2400" b="1" i="0" u="none" strike="noStrike" kern="1200" cap="none" spc="0" normalizeH="0" baseline="0" noProof="0">
                <a:ln>
                  <a:noFill/>
                </a:ln>
                <a:solidFill>
                  <a:srgbClr val="E24E31"/>
                </a:solidFill>
                <a:effectLst/>
                <a:uLnTx/>
                <a:uFillTx/>
                <a:latin typeface="Calibri" panose="020F0502020204030204"/>
                <a:ea typeface="+mn-ea"/>
                <a:cs typeface="+mn-cs"/>
              </a:rPr>
              <a:t>authority and accountability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to each person’s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Teams of teachers and school leaders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adopt roles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Opportunity Culture Principles</a:t>
            </a:r>
          </a:p>
        </p:txBody>
      </p:sp>
    </p:spTree>
    <p:extLst>
      <p:ext uri="{BB962C8B-B14F-4D97-AF65-F5344CB8AC3E}">
        <p14:creationId xmlns:p14="http://schemas.microsoft.com/office/powerpoint/2010/main" val="263128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Excellent teachers have no greater reach than others.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Students are losing excellent teachers to district jobs and other careers that pay more.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Teachers work alone and don’t have the support they need.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Principals feel overwhelmed.</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prstClr val="white"/>
                      </a:solidFill>
                      <a:effectLst/>
                      <a:uLnTx/>
                      <a:uFillTx/>
                      <a:latin typeface="Calibri" panose="020F0502020204030204"/>
                      <a:ea typeface="+mn-ea"/>
                      <a:cs typeface="+mn-cs"/>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prstClr val="white"/>
                      </a:solidFill>
                      <a:effectLst/>
                      <a:uLnTx/>
                      <a:uFillTx/>
                      <a:latin typeface="Calibri" panose="020F0502020204030204"/>
                      <a:ea typeface="+mn-ea"/>
                      <a:cs typeface="+mn-cs"/>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prstClr val="white"/>
                      </a:solidFill>
                      <a:effectLst/>
                      <a:uLnTx/>
                      <a:uFillTx/>
                      <a:latin typeface="Calibri" panose="020F0502020204030204"/>
                      <a:ea typeface="+mn-ea"/>
                      <a:cs typeface="+mn-cs"/>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prstClr val="white"/>
                      </a:solidFill>
                      <a:effectLst/>
                      <a:uLnTx/>
                      <a:uFillTx/>
                      <a:latin typeface="Calibri" panose="020F0502020204030204"/>
                      <a:ea typeface="+mn-ea"/>
                      <a:cs typeface="+mn-cs"/>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r>
                    <a:rPr kumimoji="0" lang="en-US" sz="1800" b="1" i="0" u="none" strike="noStrike" kern="1200" cap="none" spc="0" normalizeH="0" baseline="-25000" noProof="0">
                      <a:ln>
                        <a:noFill/>
                      </a:ln>
                      <a:solidFill>
                        <a:srgbClr val="E7E6E6">
                          <a:lumMod val="50000"/>
                        </a:srgbClr>
                      </a:solidFill>
                      <a:effectLst/>
                      <a:uLnTx/>
                      <a:uFillTx/>
                      <a:latin typeface="Calibri" panose="020F0502020204030204"/>
                      <a:ea typeface="+mn-ea"/>
                      <a:cs typeface="+mn-cs"/>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Too many of the best teachers leave teaching to advance their careers.</a:t>
              </a:r>
              <a:endParaRPr kumimoji="0" lang="en-US"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973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Students gain consistent access to excellent teaching.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Great teachers advance, lead from the classroom and earn more.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Teachers get the daily support they need to improve.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Principals drive change through distributed leadership.</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8AB9A"/>
                    </a:solidFill>
                    <a:effectLst/>
                    <a:uLnTx/>
                    <a:uFillTx/>
                    <a:latin typeface="Calibri" panose="020F0502020204030204"/>
                    <a:ea typeface="+mn-ea"/>
                    <a:cs typeface="+mn-cs"/>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400" cap="none" spc="-100" normalizeH="0" baseline="0" noProof="0">
                  <a:ln>
                    <a:noFill/>
                  </a:ln>
                  <a:solidFill>
                    <a:srgbClr val="E7E6E6">
                      <a:lumMod val="50000"/>
                    </a:srgbClr>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70C0"/>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70C0"/>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70C0"/>
                  </a:solidFill>
                  <a:effectLst/>
                  <a:uLnTx/>
                  <a:uFillTx/>
                  <a:latin typeface="Calibri" panose="020F0502020204030204"/>
                  <a:ea typeface="+mn-ea"/>
                  <a:cs typeface="+mn-cs"/>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8AB9A"/>
                  </a:solidFill>
                  <a:effectLst/>
                  <a:uLnTx/>
                  <a:uFillTx/>
                  <a:latin typeface="Calibri" panose="020F0502020204030204"/>
                  <a:ea typeface="+mn-ea"/>
                  <a:cs typeface="+mn-cs"/>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8AB9A"/>
                  </a:solidFill>
                  <a:effectLst/>
                  <a:uLnTx/>
                  <a:uFillTx/>
                  <a:latin typeface="Calibri" panose="020F0502020204030204"/>
                  <a:ea typeface="+mn-ea"/>
                  <a:cs typeface="+mn-cs"/>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8AB9A"/>
                  </a:solidFill>
                  <a:effectLst/>
                  <a:uLnTx/>
                  <a:uFillTx/>
                  <a:latin typeface="Calibri" panose="020F0502020204030204"/>
                  <a:ea typeface="+mn-ea"/>
                  <a:cs typeface="+mn-cs"/>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Calibri" panose="020F0502020204030204"/>
                  <a:ea typeface="+mn-ea"/>
                  <a:cs typeface="+mn-cs"/>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Great teachers can lead teams, support colleagues, and reach all students.</a:t>
              </a:r>
              <a:endParaRPr kumimoji="0" lang="en-US"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871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Strong Gains for MCL Teams</a:t>
            </a:r>
          </a:p>
        </p:txBody>
      </p:sp>
      <p:cxnSp>
        <p:nvCxnSpPr>
          <p:cNvPr id="16" name="Straight Arrow Connector 15">
            <a:extLst>
              <a:ext uri="{FF2B5EF4-FFF2-40B4-BE49-F238E27FC236}">
                <a16:creationId xmlns:a16="http://schemas.microsoft.com/office/drawing/2014/main" id="{6F50433E-D540-4BA1-B627-06342BA78BB3}"/>
              </a:ext>
            </a:extLst>
          </p:cNvPr>
          <p:cNvCxnSpPr>
            <a:cxnSpLocks/>
          </p:cNvCxnSpPr>
          <p:nvPr userDrawn="1"/>
        </p:nvCxnSpPr>
        <p:spPr>
          <a:xfrm>
            <a:off x="1477733" y="3831571"/>
            <a:ext cx="0" cy="2996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E63B75-6F0A-461D-B30A-B0320AD137FC}"/>
              </a:ext>
            </a:extLst>
          </p:cNvPr>
          <p:cNvSpPr txBox="1"/>
          <p:nvPr userDrawn="1"/>
        </p:nvSpPr>
        <p:spPr>
          <a:xfrm>
            <a:off x="0" y="1234410"/>
            <a:ext cx="9144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Teachers on MCL teams produced gains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24E31"/>
                </a:solidFill>
                <a:effectLst/>
                <a:uLnTx/>
                <a:uFillTx/>
                <a:latin typeface="Calibri" panose="020F0502020204030204" pitchFamily="34" charset="0"/>
                <a:ea typeface="+mn-ea"/>
                <a:cs typeface="+mn-cs"/>
              </a:rPr>
              <a:t>equal to top-quartile teachers in math, nearly that in reading.</a:t>
            </a:r>
          </a:p>
        </p:txBody>
      </p:sp>
      <p:cxnSp>
        <p:nvCxnSpPr>
          <p:cNvPr id="21" name="Straight Connector 20">
            <a:extLst>
              <a:ext uri="{FF2B5EF4-FFF2-40B4-BE49-F238E27FC236}">
                <a16:creationId xmlns:a16="http://schemas.microsoft.com/office/drawing/2014/main" id="{11D2566B-705B-4C7B-B3D2-28F8100B18F0}"/>
              </a:ext>
            </a:extLst>
          </p:cNvPr>
          <p:cNvCxnSpPr/>
          <p:nvPr userDrawn="1"/>
        </p:nvCxnSpPr>
        <p:spPr>
          <a:xfrm>
            <a:off x="5795697" y="2277613"/>
            <a:ext cx="0" cy="4234395"/>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22" name="Chart 21">
            <a:extLst>
              <a:ext uri="{FF2B5EF4-FFF2-40B4-BE49-F238E27FC236}">
                <a16:creationId xmlns:a16="http://schemas.microsoft.com/office/drawing/2014/main" id="{512255BC-DC85-4805-B621-09C7A2164818}"/>
              </a:ext>
            </a:extLst>
          </p:cNvPr>
          <p:cNvGraphicFramePr/>
          <p:nvPr userDrawn="1"/>
        </p:nvGraphicFramePr>
        <p:xfrm>
          <a:off x="77411" y="3027528"/>
          <a:ext cx="5321328" cy="339983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24296E67-A6B8-4271-8831-235348286747}"/>
              </a:ext>
            </a:extLst>
          </p:cNvPr>
          <p:cNvSpPr txBox="1"/>
          <p:nvPr userDrawn="1"/>
        </p:nvSpPr>
        <p:spPr>
          <a:xfrm>
            <a:off x="609859" y="2815908"/>
            <a:ext cx="1825688" cy="1015663"/>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Team teachers start here on average…</a:t>
            </a:r>
          </a:p>
        </p:txBody>
      </p:sp>
      <p:cxnSp>
        <p:nvCxnSpPr>
          <p:cNvPr id="24" name="Straight Arrow Connector 23">
            <a:extLst>
              <a:ext uri="{FF2B5EF4-FFF2-40B4-BE49-F238E27FC236}">
                <a16:creationId xmlns:a16="http://schemas.microsoft.com/office/drawing/2014/main" id="{6B8CF8FB-98E6-441B-B2A5-98C83022AEF3}"/>
              </a:ext>
            </a:extLst>
          </p:cNvPr>
          <p:cNvCxnSpPr>
            <a:cxnSpLocks/>
          </p:cNvCxnSpPr>
          <p:nvPr userDrawn="1"/>
        </p:nvCxnSpPr>
        <p:spPr>
          <a:xfrm flipH="1">
            <a:off x="3462059" y="2947228"/>
            <a:ext cx="292744" cy="571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D2BEAE-76DA-490A-9D39-122442B5BA0F}"/>
              </a:ext>
            </a:extLst>
          </p:cNvPr>
          <p:cNvCxnSpPr>
            <a:cxnSpLocks/>
          </p:cNvCxnSpPr>
          <p:nvPr userDrawn="1"/>
        </p:nvCxnSpPr>
        <p:spPr>
          <a:xfrm>
            <a:off x="3754803" y="2947228"/>
            <a:ext cx="396958" cy="285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4">
            <a:extLst>
              <a:ext uri="{FF2B5EF4-FFF2-40B4-BE49-F238E27FC236}">
                <a16:creationId xmlns:a16="http://schemas.microsoft.com/office/drawing/2014/main" id="{EF06B974-C6E0-40C3-AB46-CF3302EF58A0}"/>
              </a:ext>
            </a:extLst>
          </p:cNvPr>
          <p:cNvSpPr/>
          <p:nvPr userDrawn="1"/>
        </p:nvSpPr>
        <p:spPr bwMode="auto">
          <a:xfrm>
            <a:off x="5932308" y="2277613"/>
            <a:ext cx="3205525" cy="3188633"/>
          </a:xfrm>
          <a:prstGeom prst="rect">
            <a:avLst/>
          </a:prstGeom>
          <a:noFill/>
          <a:ln>
            <a:noFill/>
          </a:ln>
        </p:spPr>
        <p:style>
          <a:lnRef idx="0">
            <a:scrgbClr r="0" g="0" b="0"/>
          </a:lnRef>
          <a:fillRef idx="0">
            <a:scrgbClr r="0" g="0" b="0"/>
          </a:fillRef>
          <a:effectRef idx="0">
            <a:scrgbClr r="0" g="0" b="0"/>
          </a:effectRef>
          <a:fontRef idx="minor">
            <a:schemeClr val="dk1"/>
          </a:fontRef>
        </p:style>
        <p:txBody>
          <a:bodyPr lIns="102870" tIns="102870" rIns="102870" bIns="102870" spcCol="1270" anchor="t"/>
          <a:lstStyle/>
          <a:p>
            <a:pPr marL="0" marR="0" lvl="0" indent="0" algn="l" defTabSz="1200150" rtl="0" eaLnBrk="1" fontAlgn="auto" latinLnBrk="0" hangingPunct="1">
              <a:lnSpc>
                <a:spcPct val="100000"/>
              </a:lnSpc>
              <a:spcBef>
                <a:spcPts val="0"/>
              </a:spcBef>
              <a:spcAft>
                <a:spcPct val="35000"/>
              </a:spcAft>
              <a:buClrTx/>
              <a:buSzTx/>
              <a:buFontTx/>
              <a:buNone/>
              <a:tabLst/>
              <a:defRPr/>
            </a:pPr>
            <a:r>
              <a:rPr kumimoji="0" lang="en-US" sz="2000" b="1" i="0" u="none" strike="noStrike" kern="1200" cap="none" spc="0" normalizeH="0" baseline="0" noProof="0">
                <a:ln>
                  <a:noFill/>
                </a:ln>
                <a:solidFill>
                  <a:srgbClr val="3DB09E"/>
                </a:solidFill>
                <a:effectLst/>
                <a:uLnTx/>
                <a:uFillTx/>
                <a:latin typeface="Calibri" panose="020F0502020204030204" pitchFamily="34" charset="0"/>
                <a:ea typeface="+mn-ea"/>
                <a:cs typeface="+mn-cs"/>
              </a:rPr>
              <a:t>Scope of the Study</a:t>
            </a:r>
          </a:p>
          <a:p>
            <a:pPr marL="342900" marR="0" lvl="0" indent="-342900" algn="l" defTabSz="1200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15,000 students</a:t>
            </a:r>
          </a:p>
          <a:p>
            <a:pPr marL="342900" marR="0" lvl="0" indent="-342900" algn="l" defTabSz="1200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300 teachers</a:t>
            </a:r>
          </a:p>
          <a:p>
            <a:pPr marL="342900" marR="0" lvl="0" indent="-342900" algn="l" defTabSz="1200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3 districts, 2-3 years</a:t>
            </a:r>
          </a:p>
          <a:p>
            <a:pPr marL="342900" marR="0" lvl="0" indent="-342900" algn="l" defTabSz="1200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74% of schools Title I</a:t>
            </a:r>
          </a:p>
        </p:txBody>
      </p:sp>
      <p:sp>
        <p:nvSpPr>
          <p:cNvPr id="27" name="TextBox 26">
            <a:extLst>
              <a:ext uri="{FF2B5EF4-FFF2-40B4-BE49-F238E27FC236}">
                <a16:creationId xmlns:a16="http://schemas.microsoft.com/office/drawing/2014/main" id="{B310512F-AA50-4045-A6C4-5F10DF6B6D8F}"/>
              </a:ext>
            </a:extLst>
          </p:cNvPr>
          <p:cNvSpPr txBox="1"/>
          <p:nvPr userDrawn="1"/>
        </p:nvSpPr>
        <p:spPr>
          <a:xfrm>
            <a:off x="5932308" y="4727443"/>
            <a:ext cx="2994962"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Backes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B., &amp; Hansen, M. (2018).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Reaching Further and Learning More?</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CALDER Center: Washington, DC. Reading range based on 6 of 7 models with statistically significant gains.</a:t>
            </a:r>
          </a:p>
        </p:txBody>
      </p:sp>
      <p:sp>
        <p:nvSpPr>
          <p:cNvPr id="28" name="TextBox 27">
            <a:extLst>
              <a:ext uri="{FF2B5EF4-FFF2-40B4-BE49-F238E27FC236}">
                <a16:creationId xmlns:a16="http://schemas.microsoft.com/office/drawing/2014/main" id="{F4D5BCE6-8E08-4893-81E1-64DAB50FA90A}"/>
              </a:ext>
            </a:extLst>
          </p:cNvPr>
          <p:cNvSpPr txBox="1"/>
          <p:nvPr userDrawn="1"/>
        </p:nvSpPr>
        <p:spPr>
          <a:xfrm>
            <a:off x="2647884" y="2221413"/>
            <a:ext cx="2246088" cy="707886"/>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…and teach this well on MCL teams</a:t>
            </a:r>
          </a:p>
        </p:txBody>
      </p:sp>
    </p:spTree>
    <p:extLst>
      <p:ext uri="{BB962C8B-B14F-4D97-AF65-F5344CB8AC3E}">
        <p14:creationId xmlns:p14="http://schemas.microsoft.com/office/powerpoint/2010/main" val="854641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OC School District</a:t>
              </a:r>
            </a:p>
          </p:txBody>
        </p:sp>
      </p:grpSp>
    </p:spTree>
    <p:extLst>
      <p:ext uri="{BB962C8B-B14F-4D97-AF65-F5344CB8AC3E}">
        <p14:creationId xmlns:p14="http://schemas.microsoft.com/office/powerpoint/2010/main" val="490800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lumMod val="50000"/>
                  </a:prstClr>
                </a:solidFill>
                <a:effectLst/>
                <a:uLnTx/>
                <a:uFillTx/>
                <a:latin typeface="Calibri" panose="020F0502020204030204"/>
                <a:ea typeface="+mn-ea"/>
                <a:cs typeface="+mn-cs"/>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551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470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6174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Agenda</a:t>
            </a:r>
          </a:p>
        </p:txBody>
      </p:sp>
    </p:spTree>
    <p:extLst>
      <p:ext uri="{BB962C8B-B14F-4D97-AF65-F5344CB8AC3E}">
        <p14:creationId xmlns:p14="http://schemas.microsoft.com/office/powerpoint/2010/main" val="1786170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73368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CONTACT US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3DB09E"/>
                </a:solidFill>
                <a:effectLst/>
                <a:uLnTx/>
                <a:uFillTx/>
                <a:latin typeface="Cambria" panose="02040503050406030204" pitchFamily="18" charset="0"/>
                <a:ea typeface="+mn-ea"/>
                <a:cs typeface="+mn-cs"/>
              </a:rPr>
              <a:t>Thank You</a:t>
            </a:r>
          </a:p>
        </p:txBody>
      </p:sp>
    </p:spTree>
    <p:extLst>
      <p:ext uri="{BB962C8B-B14F-4D97-AF65-F5344CB8AC3E}">
        <p14:creationId xmlns:p14="http://schemas.microsoft.com/office/powerpoint/2010/main" val="1362282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a:solidFill>
                  <a:schemeClr val="bg1"/>
                </a:solidFill>
              </a:rPr>
              <a:t>To copy or adapt this material, see </a:t>
            </a:r>
          </a:p>
          <a:p>
            <a:r>
              <a:rPr lang="en-US" sz="1100" b="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1786508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Session Objectives</a:t>
            </a:r>
          </a:p>
        </p:txBody>
      </p:sp>
    </p:spTree>
    <p:extLst>
      <p:ext uri="{BB962C8B-B14F-4D97-AF65-F5344CB8AC3E}">
        <p14:creationId xmlns:p14="http://schemas.microsoft.com/office/powerpoint/2010/main" val="2243753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choose and tailor school models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Results to Date</a:t>
            </a:r>
          </a:p>
        </p:txBody>
      </p:sp>
      <p:sp>
        <p:nvSpPr>
          <p:cNvPr id="10" name="Rectangle 9">
            <a:extLst>
              <a:ext uri="{FF2B5EF4-FFF2-40B4-BE49-F238E27FC236}">
                <a16:creationId xmlns:a16="http://schemas.microsoft.com/office/drawing/2014/main" id="{0D54268D-9E16-40A6-8181-211E3CA3E9DD}"/>
              </a:ext>
            </a:extLst>
          </p:cNvPr>
          <p:cNvSpPr/>
          <p:nvPr userDrawn="1"/>
        </p:nvSpPr>
        <p:spPr>
          <a:xfrm>
            <a:off x="0" y="1371191"/>
            <a:ext cx="9155976" cy="954107"/>
          </a:xfrm>
          <a:prstGeom prst="rect">
            <a:avLst/>
          </a:prstGeom>
          <a:solidFill>
            <a:schemeClr val="accent6">
              <a:lumMod val="20000"/>
              <a:lumOff val="80000"/>
            </a:schemeClr>
          </a:solidFill>
        </p:spPr>
        <p:txBody>
          <a:bodyPr wrap="square">
            <a:spAutoFit/>
          </a:bodyPr>
          <a:lstStyle/>
          <a:p>
            <a:pPr algn="ctr"/>
            <a:r>
              <a:rPr lang="en-US" sz="2800" b="1"/>
              <a:t>North Carolina OC schools are </a:t>
            </a:r>
            <a:r>
              <a:rPr lang="en-US" sz="2800" b="1">
                <a:solidFill>
                  <a:schemeClr val="accent2"/>
                </a:solidFill>
              </a:rPr>
              <a:t>twice as likely to receive high growth </a:t>
            </a:r>
            <a:r>
              <a:rPr lang="en-US" sz="2800" b="1"/>
              <a:t>and </a:t>
            </a:r>
            <a:r>
              <a:rPr lang="en-US" sz="2800" b="1">
                <a:solidFill>
                  <a:schemeClr val="bg1">
                    <a:lumMod val="50000"/>
                  </a:schemeClr>
                </a:solidFill>
              </a:rPr>
              <a:t>half as likely to receive low growth.</a:t>
            </a:r>
          </a:p>
        </p:txBody>
      </p:sp>
      <p:grpSp>
        <p:nvGrpSpPr>
          <p:cNvPr id="11" name="Group 10">
            <a:extLst>
              <a:ext uri="{FF2B5EF4-FFF2-40B4-BE49-F238E27FC236}">
                <a16:creationId xmlns:a16="http://schemas.microsoft.com/office/drawing/2014/main" id="{E8AF9D39-8ECB-4A58-9F71-933CA920F2F1}"/>
              </a:ext>
            </a:extLst>
          </p:cNvPr>
          <p:cNvGrpSpPr/>
          <p:nvPr userDrawn="1"/>
        </p:nvGrpSpPr>
        <p:grpSpPr>
          <a:xfrm>
            <a:off x="1267097" y="2470606"/>
            <a:ext cx="6923314" cy="3864880"/>
            <a:chOff x="1575316" y="2346427"/>
            <a:chExt cx="7240374" cy="4217963"/>
          </a:xfrm>
        </p:grpSpPr>
        <p:pic>
          <p:nvPicPr>
            <p:cNvPr id="12" name="Picture 11">
              <a:extLst>
                <a:ext uri="{FF2B5EF4-FFF2-40B4-BE49-F238E27FC236}">
                  <a16:creationId xmlns:a16="http://schemas.microsoft.com/office/drawing/2014/main" id="{8EF3BDAC-9EAB-4FB2-9CED-19F2BE5247F8}"/>
                </a:ext>
              </a:extLst>
            </p:cNvPr>
            <p:cNvPicPr>
              <a:picLocks noChangeAspect="1"/>
            </p:cNvPicPr>
            <p:nvPr userDrawn="1"/>
          </p:nvPicPr>
          <p:blipFill rotWithShape="1">
            <a:blip r:embed="rId2"/>
            <a:srcRect l="13177" t="26886" r="66588" b="28802"/>
            <a:stretch/>
          </p:blipFill>
          <p:spPr>
            <a:xfrm>
              <a:off x="1575316" y="2346427"/>
              <a:ext cx="6005344" cy="4217963"/>
            </a:xfrm>
            <a:prstGeom prst="rect">
              <a:avLst/>
            </a:prstGeom>
          </p:spPr>
        </p:pic>
        <p:grpSp>
          <p:nvGrpSpPr>
            <p:cNvPr id="13" name="Group 12">
              <a:extLst>
                <a:ext uri="{FF2B5EF4-FFF2-40B4-BE49-F238E27FC236}">
                  <a16:creationId xmlns:a16="http://schemas.microsoft.com/office/drawing/2014/main" id="{3AE06A4A-A6A0-4670-9CE4-61556A6A1A6D}"/>
                </a:ext>
              </a:extLst>
            </p:cNvPr>
            <p:cNvGrpSpPr/>
            <p:nvPr userDrawn="1"/>
          </p:nvGrpSpPr>
          <p:grpSpPr>
            <a:xfrm>
              <a:off x="7809185" y="4782375"/>
              <a:ext cx="1006505" cy="656804"/>
              <a:chOff x="7896113" y="4169190"/>
              <a:chExt cx="1006505" cy="656804"/>
            </a:xfrm>
          </p:grpSpPr>
          <p:sp>
            <p:nvSpPr>
              <p:cNvPr id="14" name="Rectangle 13">
                <a:extLst>
                  <a:ext uri="{FF2B5EF4-FFF2-40B4-BE49-F238E27FC236}">
                    <a16:creationId xmlns:a16="http://schemas.microsoft.com/office/drawing/2014/main" id="{2C5FCD68-D9BC-4935-A3FF-709307161A7B}"/>
                  </a:ext>
                </a:extLst>
              </p:cNvPr>
              <p:cNvSpPr/>
              <p:nvPr userDrawn="1"/>
            </p:nvSpPr>
            <p:spPr>
              <a:xfrm>
                <a:off x="7896113" y="4227755"/>
                <a:ext cx="118334" cy="129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D1F9F6-65BF-4005-BF39-4B2BE3CF7038}"/>
                  </a:ext>
                </a:extLst>
              </p:cNvPr>
              <p:cNvSpPr/>
              <p:nvPr userDrawn="1"/>
            </p:nvSpPr>
            <p:spPr>
              <a:xfrm>
                <a:off x="7896113" y="4638338"/>
                <a:ext cx="118334" cy="1290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A38725B-BE1D-44AF-B28D-1DE822FF7E33}"/>
                  </a:ext>
                </a:extLst>
              </p:cNvPr>
              <p:cNvSpPr txBox="1"/>
              <p:nvPr userDrawn="1"/>
            </p:nvSpPr>
            <p:spPr>
              <a:xfrm>
                <a:off x="7968840" y="4169190"/>
                <a:ext cx="922047" cy="246221"/>
              </a:xfrm>
              <a:prstGeom prst="rect">
                <a:avLst/>
              </a:prstGeom>
              <a:noFill/>
            </p:spPr>
            <p:txBody>
              <a:bodyPr wrap="none" rtlCol="0">
                <a:spAutoFit/>
              </a:bodyPr>
              <a:lstStyle/>
              <a:p>
                <a:r>
                  <a:rPr lang="en-US" sz="1000"/>
                  <a:t>All OC Schools</a:t>
                </a:r>
              </a:p>
            </p:txBody>
          </p:sp>
          <p:sp>
            <p:nvSpPr>
              <p:cNvPr id="18" name="TextBox 17">
                <a:extLst>
                  <a:ext uri="{FF2B5EF4-FFF2-40B4-BE49-F238E27FC236}">
                    <a16:creationId xmlns:a16="http://schemas.microsoft.com/office/drawing/2014/main" id="{1E4D16F7-D758-4916-A2A9-4CC97D10DAA4}"/>
                  </a:ext>
                </a:extLst>
              </p:cNvPr>
              <p:cNvSpPr txBox="1"/>
              <p:nvPr userDrawn="1"/>
            </p:nvSpPr>
            <p:spPr>
              <a:xfrm>
                <a:off x="7982173" y="4579773"/>
                <a:ext cx="920445" cy="246221"/>
              </a:xfrm>
              <a:prstGeom prst="rect">
                <a:avLst/>
              </a:prstGeom>
              <a:noFill/>
            </p:spPr>
            <p:txBody>
              <a:bodyPr wrap="none" rtlCol="0">
                <a:spAutoFit/>
              </a:bodyPr>
              <a:lstStyle/>
              <a:p>
                <a:r>
                  <a:rPr lang="en-US" sz="1000"/>
                  <a:t>All NC Schools</a:t>
                </a:r>
              </a:p>
            </p:txBody>
          </p:sp>
        </p:grpSp>
      </p:grpSp>
    </p:spTree>
    <p:extLst>
      <p:ext uri="{BB962C8B-B14F-4D97-AF65-F5344CB8AC3E}">
        <p14:creationId xmlns:p14="http://schemas.microsoft.com/office/powerpoint/2010/main" val="3472795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Do Now</a:t>
            </a:r>
          </a:p>
        </p:txBody>
      </p:sp>
    </p:spTree>
    <p:extLst>
      <p:ext uri="{BB962C8B-B14F-4D97-AF65-F5344CB8AC3E}">
        <p14:creationId xmlns:p14="http://schemas.microsoft.com/office/powerpoint/2010/main" val="604549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 Teal">
  <p:cSld name="1_Title and Content - Teal">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628651" y="1381701"/>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2"/>
          </p:nvPr>
        </p:nvSpPr>
        <p:spPr>
          <a:xfrm>
            <a:off x="1" y="369895"/>
            <a:ext cx="9144000" cy="769440"/>
          </a:xfrm>
          <a:prstGeom prst="rect">
            <a:avLst/>
          </a:prstGeom>
          <a:solidFill>
            <a:schemeClr val="accent1"/>
          </a:solid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49356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a:t>© 2015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a:p>
        </p:txBody>
      </p:sp>
      <p:sp>
        <p:nvSpPr>
          <p:cNvPr id="8" name="Title 7"/>
          <p:cNvSpPr>
            <a:spLocks noGrp="1"/>
          </p:cNvSpPr>
          <p:nvPr>
            <p:ph type="title"/>
          </p:nvPr>
        </p:nvSpPr>
        <p:spPr>
          <a:xfrm>
            <a:off x="457200" y="228600"/>
            <a:ext cx="8229600" cy="1143000"/>
          </a:xfrm>
        </p:spPr>
        <p:txBody>
          <a:bodyPr/>
          <a:lstStyle/>
          <a:p>
            <a:r>
              <a:rPr lang="en-US"/>
              <a:t>Click to edit Master title style</a:t>
            </a:r>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260268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Exit Slip</a:t>
            </a:r>
          </a:p>
        </p:txBody>
      </p:sp>
    </p:spTree>
    <p:extLst>
      <p:ext uri="{BB962C8B-B14F-4D97-AF65-F5344CB8AC3E}">
        <p14:creationId xmlns:p14="http://schemas.microsoft.com/office/powerpoint/2010/main" val="138999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282360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317412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38080694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347122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2.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1.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2019  |</a:t>
            </a: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 </a:t>
            </a:r>
            <a:fld id="{8D3546D4-0EE2-405F-A894-079B5398A104}"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36815050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711" r:id="rId4"/>
    <p:sldLayoutId id="2147483677" r:id="rId5"/>
    <p:sldLayoutId id="2147483703" r:id="rId6"/>
    <p:sldLayoutId id="2147483705" r:id="rId7"/>
    <p:sldLayoutId id="2147483680" r:id="rId8"/>
    <p:sldLayoutId id="2147483681" r:id="rId9"/>
    <p:sldLayoutId id="2147483700" r:id="rId10"/>
    <p:sldLayoutId id="2147483702" r:id="rId11"/>
    <p:sldLayoutId id="2147483701" r:id="rId12"/>
    <p:sldLayoutId id="2147483704" r:id="rId13"/>
    <p:sldLayoutId id="2147483710" r:id="rId14"/>
    <p:sldLayoutId id="2147483709" r:id="rId15"/>
    <p:sldLayoutId id="2147483699" r:id="rId16"/>
    <p:sldLayoutId id="2147483689" r:id="rId17"/>
    <p:sldLayoutId id="2147483706" r:id="rId18"/>
    <p:sldLayoutId id="2147483707" r:id="rId19"/>
    <p:sldLayoutId id="2147483708" r:id="rId20"/>
    <p:sldLayoutId id="2147483712"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a:solidFill>
                  <a:schemeClr val="bg1"/>
                </a:solidFill>
              </a:rPr>
              <a:t>2019  |</a:t>
            </a:r>
            <a:r>
              <a:rPr lang="en-US" sz="1400" b="1">
                <a:solidFill>
                  <a:schemeClr val="bg1"/>
                </a:solidFill>
              </a:rPr>
              <a:t> </a:t>
            </a:r>
            <a:fld id="{8D3546D4-0EE2-405F-A894-079B5398A104}" type="slidenum">
              <a:rPr lang="en-US" sz="1600" b="1" smtClean="0">
                <a:solidFill>
                  <a:schemeClr val="bg1"/>
                </a:solidFill>
              </a:rPr>
              <a:t>‹#›</a:t>
            </a:fld>
            <a:r>
              <a:rPr lang="en-US" sz="1600">
                <a:solidFill>
                  <a:schemeClr val="bg1"/>
                </a:solidFill>
              </a:rPr>
              <a:t> </a:t>
            </a:r>
            <a:r>
              <a:rPr lang="en-US" sz="140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88" r:id="rId6"/>
    <p:sldLayoutId id="2147483682" r:id="rId7"/>
    <p:sldLayoutId id="2147483684" r:id="rId8"/>
    <p:sldLayoutId id="2147483683" r:id="rId9"/>
    <p:sldLayoutId id="2147483678" r:id="rId10"/>
    <p:sldLayoutId id="2147483685" r:id="rId11"/>
    <p:sldLayoutId id="2147483679" r:id="rId12"/>
    <p:sldLayoutId id="2147483690" r:id="rId13"/>
    <p:sldLayoutId id="2147483691" r:id="rId14"/>
    <p:sldLayoutId id="2147483692" r:id="rId15"/>
    <p:sldLayoutId id="2147483687" r:id="rId16"/>
    <p:sldLayoutId id="2147483686" r:id="rId17"/>
    <p:sldLayoutId id="2147483663" r:id="rId18"/>
    <p:sldLayoutId id="2147483668" r:id="rId19"/>
    <p:sldLayoutId id="2147483669" r:id="rId20"/>
    <p:sldLayoutId id="2147483676" r:id="rId21"/>
    <p:sldLayoutId id="2147483693" r:id="rId22"/>
    <p:sldLayoutId id="2147483694"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70x5jKMy4QE" TargetMode="Externa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77446-CECB-49A3-92A2-824F37549A64}"/>
              </a:ext>
            </a:extLst>
          </p:cNvPr>
          <p:cNvSpPr>
            <a:spLocks noGrp="1"/>
          </p:cNvSpPr>
          <p:nvPr>
            <p:ph type="body" sz="quarter" idx="17"/>
          </p:nvPr>
        </p:nvSpPr>
        <p:spPr/>
        <p:txBody>
          <a:bodyPr/>
          <a:lstStyle/>
          <a:p>
            <a:r>
              <a:rPr lang="en-US"/>
              <a:t>MCLs &amp; TRTs: </a:t>
            </a:r>
          </a:p>
          <a:p>
            <a:r>
              <a:rPr lang="en-US"/>
              <a:t>Analyzing Student Data</a:t>
            </a:r>
          </a:p>
        </p:txBody>
      </p:sp>
    </p:spTree>
    <p:extLst>
      <p:ext uri="{BB962C8B-B14F-4D97-AF65-F5344CB8AC3E}">
        <p14:creationId xmlns:p14="http://schemas.microsoft.com/office/powerpoint/2010/main" val="205021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5497E1-AE0B-48CD-A9D9-2E1F1CD58075}"/>
              </a:ext>
            </a:extLst>
          </p:cNvPr>
          <p:cNvSpPr/>
          <p:nvPr/>
        </p:nvSpPr>
        <p:spPr>
          <a:xfrm>
            <a:off x="0" y="4155141"/>
            <a:ext cx="9144000" cy="1371600"/>
          </a:xfrm>
          <a:prstGeom prst="rect">
            <a:avLst/>
          </a:prstGeom>
          <a:solidFill>
            <a:srgbClr val="EDEDED"/>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D052D9E-EADF-45C7-836F-6234B49F3D77}"/>
              </a:ext>
            </a:extLst>
          </p:cNvPr>
          <p:cNvSpPr>
            <a:spLocks noGrp="1"/>
          </p:cNvSpPr>
          <p:nvPr>
            <p:ph idx="1"/>
          </p:nvPr>
        </p:nvSpPr>
        <p:spPr>
          <a:xfrm>
            <a:off x="459797" y="1395555"/>
            <a:ext cx="8224406" cy="4351338"/>
          </a:xfrm>
        </p:spPr>
        <p:txBody>
          <a:bodyPr/>
          <a:lstStyle/>
          <a:p>
            <a:pPr marL="0" indent="0" algn="ctr">
              <a:buNone/>
            </a:pPr>
            <a:r>
              <a:rPr lang="en-US" i="1"/>
              <a:t>Demonstrate fluency with multiplication and division…</a:t>
            </a:r>
          </a:p>
          <a:p>
            <a:pPr marL="0" indent="0" algn="ctr">
              <a:buNone/>
            </a:pPr>
            <a:endParaRPr lang="en-US" i="1"/>
          </a:p>
          <a:p>
            <a:pPr marL="0" indent="0" algn="ctr">
              <a:buNone/>
            </a:pPr>
            <a:r>
              <a:rPr lang="en-US"/>
              <a:t>–North Carolina Standard Course of Study for Mathematics Grade 3, NC.3.OA.7</a:t>
            </a:r>
          </a:p>
          <a:p>
            <a:pPr marL="0" indent="0" algn="ctr">
              <a:buNone/>
            </a:pPr>
            <a:endParaRPr lang="en-US"/>
          </a:p>
          <a:p>
            <a:pPr marL="0" indent="0" algn="ctr">
              <a:buNone/>
            </a:pPr>
            <a:endParaRPr lang="en-US"/>
          </a:p>
          <a:p>
            <a:pPr marL="0" indent="0" algn="ctr">
              <a:buNone/>
            </a:pPr>
            <a:r>
              <a:rPr lang="en-US" b="1"/>
              <a:t>Practice on your own!</a:t>
            </a:r>
          </a:p>
          <a:p>
            <a:pPr marL="0" indent="0" algn="ctr">
              <a:buNone/>
            </a:pPr>
            <a:r>
              <a:rPr lang="en-US" i="1">
                <a:solidFill>
                  <a:schemeClr val="tx2">
                    <a:lumMod val="50000"/>
                  </a:schemeClr>
                </a:solidFill>
              </a:rPr>
              <a:t>What test question would you write for this standard?</a:t>
            </a:r>
          </a:p>
        </p:txBody>
      </p:sp>
      <p:sp>
        <p:nvSpPr>
          <p:cNvPr id="3" name="Text Placeholder 2">
            <a:extLst>
              <a:ext uri="{FF2B5EF4-FFF2-40B4-BE49-F238E27FC236}">
                <a16:creationId xmlns:a16="http://schemas.microsoft.com/office/drawing/2014/main" id="{5B343014-C1C8-4AE2-80F0-555AC90B8127}"/>
              </a:ext>
            </a:extLst>
          </p:cNvPr>
          <p:cNvSpPr>
            <a:spLocks noGrp="1"/>
          </p:cNvSpPr>
          <p:nvPr>
            <p:ph type="body" sz="quarter" idx="17"/>
          </p:nvPr>
        </p:nvSpPr>
        <p:spPr/>
        <p:txBody>
          <a:bodyPr/>
          <a:lstStyle/>
          <a:p>
            <a:r>
              <a:rPr lang="en-US"/>
              <a:t>Assessments = Road Map</a:t>
            </a:r>
          </a:p>
        </p:txBody>
      </p:sp>
      <p:sp>
        <p:nvSpPr>
          <p:cNvPr id="5" name="Oval 4">
            <a:extLst>
              <a:ext uri="{FF2B5EF4-FFF2-40B4-BE49-F238E27FC236}">
                <a16:creationId xmlns:a16="http://schemas.microsoft.com/office/drawing/2014/main" id="{85B61503-DDE9-4E92-99D1-939A7E0C3AD0}"/>
              </a:ext>
            </a:extLst>
          </p:cNvPr>
          <p:cNvSpPr/>
          <p:nvPr/>
        </p:nvSpPr>
        <p:spPr>
          <a:xfrm>
            <a:off x="7968342" y="279604"/>
            <a:ext cx="966651" cy="950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a:solidFill>
                  <a:schemeClr val="tx1"/>
                </a:solidFill>
              </a:rPr>
              <a:t>See Handout</a:t>
            </a:r>
            <a:endParaRPr lang="en-US" sz="1400" b="1">
              <a:solidFill>
                <a:schemeClr val="tx1"/>
              </a:solidFill>
              <a:highlight>
                <a:srgbClr val="FFFF00"/>
              </a:highlight>
            </a:endParaRPr>
          </a:p>
        </p:txBody>
      </p:sp>
      <p:sp>
        <p:nvSpPr>
          <p:cNvPr id="6" name="Rectangle 5">
            <a:extLst>
              <a:ext uri="{FF2B5EF4-FFF2-40B4-BE49-F238E27FC236}">
                <a16:creationId xmlns:a16="http://schemas.microsoft.com/office/drawing/2014/main" id="{97432E57-FB7C-4EBC-AA00-A8F61DC63695}"/>
              </a:ext>
            </a:extLst>
          </p:cNvPr>
          <p:cNvSpPr/>
          <p:nvPr/>
        </p:nvSpPr>
        <p:spPr>
          <a:xfrm>
            <a:off x="4953000" y="5747211"/>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E75D5B6-7BA4-417F-8D10-79DF19C625D0}"/>
              </a:ext>
            </a:extLst>
          </p:cNvPr>
          <p:cNvSpPr txBox="1"/>
          <p:nvPr/>
        </p:nvSpPr>
        <p:spPr>
          <a:xfrm>
            <a:off x="4953000" y="5907867"/>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a:t>
            </a:r>
            <a:r>
              <a:rPr lang="en-US" b="1">
                <a:solidFill>
                  <a:prstClr val="black"/>
                </a:solidFill>
                <a:latin typeface="Calibri" panose="020F0502020204030204"/>
              </a:rPr>
              <a:t>practice</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4 minutes</a:t>
            </a:r>
          </a:p>
        </p:txBody>
      </p:sp>
    </p:spTree>
    <p:extLst>
      <p:ext uri="{BB962C8B-B14F-4D97-AF65-F5344CB8AC3E}">
        <p14:creationId xmlns:p14="http://schemas.microsoft.com/office/powerpoint/2010/main" val="187904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40000" fill="hold"/>
                                        <p:tgtEl>
                                          <p:spTgt spid="6"/>
                                        </p:tgtEl>
                                        <p:attrNameLst>
                                          <p:attrName>ppt_x</p:attrName>
                                        </p:attrNameLst>
                                      </p:cBhvr>
                                      <p:tavLst>
                                        <p:tav tm="0">
                                          <p:val>
                                            <p:strVal val="1+#ppt_w/2"/>
                                          </p:val>
                                        </p:tav>
                                        <p:tav tm="100000">
                                          <p:val>
                                            <p:strVal val="#ppt_x"/>
                                          </p:val>
                                        </p:tav>
                                      </p:tavLst>
                                    </p:anim>
                                    <p:anim calcmode="lin" valueType="num">
                                      <p:cBhvr additive="base">
                                        <p:cTn id="8" dur="240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6C68BD-9D7A-47A7-B7AC-B8DEF6861AAF}"/>
              </a:ext>
            </a:extLst>
          </p:cNvPr>
          <p:cNvSpPr>
            <a:spLocks noGrp="1"/>
          </p:cNvSpPr>
          <p:nvPr>
            <p:ph idx="1"/>
          </p:nvPr>
        </p:nvSpPr>
        <p:spPr>
          <a:xfrm>
            <a:off x="781050" y="1464827"/>
            <a:ext cx="7886700" cy="4811685"/>
          </a:xfrm>
        </p:spPr>
        <p:txBody>
          <a:bodyPr/>
          <a:lstStyle/>
          <a:p>
            <a:pPr marL="514350" indent="-514350">
              <a:buFont typeface="+mj-lt"/>
              <a:buAutoNum type="arabicPeriod"/>
            </a:pPr>
            <a:r>
              <a:rPr lang="en-US" sz="2500"/>
              <a:t>What is 27 multiplied by 3?</a:t>
            </a:r>
          </a:p>
          <a:p>
            <a:pPr marL="514350" indent="-514350">
              <a:buFont typeface="+mj-lt"/>
              <a:buAutoNum type="arabicPeriod"/>
            </a:pPr>
            <a:r>
              <a:rPr lang="en-US" sz="2500"/>
              <a:t>This Halloween, David received 24 mini Kit Kat bars. Unfortunately, his teacher requested he share them with his seven classmates. How many Kit Kats will each student receive? </a:t>
            </a:r>
          </a:p>
          <a:p>
            <a:pPr marL="514350" indent="-514350">
              <a:buFont typeface="+mj-lt"/>
              <a:buAutoNum type="arabicPeriod"/>
            </a:pPr>
            <a:r>
              <a:rPr lang="en-US" sz="2500"/>
              <a:t>During the last three games, Damian </a:t>
            </a:r>
            <a:r>
              <a:rPr lang="en-US" sz="2500" err="1"/>
              <a:t>Lillard</a:t>
            </a:r>
            <a:r>
              <a:rPr lang="en-US" sz="2500"/>
              <a:t> made 14 two-pointers and nine three-pointers. Jamal Murray made 11 two-pointers and 12 three-pointers.</a:t>
            </a:r>
          </a:p>
          <a:p>
            <a:pPr marL="914400" lvl="1" indent="-457200">
              <a:buFont typeface="+mj-lt"/>
              <a:buAutoNum type="alphaLcParenR"/>
            </a:pPr>
            <a:r>
              <a:rPr lang="en-US" sz="2500"/>
              <a:t>Who had the better PPG, or Points Per Game?</a:t>
            </a:r>
          </a:p>
          <a:p>
            <a:pPr marL="914400" lvl="1" indent="-457200">
              <a:buFont typeface="+mj-lt"/>
              <a:buAutoNum type="alphaLcParenR"/>
            </a:pPr>
            <a:r>
              <a:rPr lang="en-US" sz="2500"/>
              <a:t>In the next game, Murray made only five two-pointers while </a:t>
            </a:r>
            <a:r>
              <a:rPr lang="en-US" sz="2500" err="1"/>
              <a:t>Lillard</a:t>
            </a:r>
            <a:r>
              <a:rPr lang="en-US" sz="2500"/>
              <a:t> made eight. Who now has the better PPG?</a:t>
            </a:r>
          </a:p>
        </p:txBody>
      </p:sp>
      <p:sp>
        <p:nvSpPr>
          <p:cNvPr id="3" name="Text Placeholder 2">
            <a:extLst>
              <a:ext uri="{FF2B5EF4-FFF2-40B4-BE49-F238E27FC236}">
                <a16:creationId xmlns:a16="http://schemas.microsoft.com/office/drawing/2014/main" id="{DA572C21-4568-49EE-909D-0C4F50BE7695}"/>
              </a:ext>
            </a:extLst>
          </p:cNvPr>
          <p:cNvSpPr>
            <a:spLocks noGrp="1"/>
          </p:cNvSpPr>
          <p:nvPr>
            <p:ph type="body" sz="quarter" idx="17"/>
          </p:nvPr>
        </p:nvSpPr>
        <p:spPr/>
        <p:txBody>
          <a:bodyPr/>
          <a:lstStyle/>
          <a:p>
            <a:r>
              <a:rPr lang="en-US"/>
              <a:t>Assessments = Road Map</a:t>
            </a:r>
          </a:p>
        </p:txBody>
      </p:sp>
    </p:spTree>
    <p:extLst>
      <p:ext uri="{BB962C8B-B14F-4D97-AF65-F5344CB8AC3E}">
        <p14:creationId xmlns:p14="http://schemas.microsoft.com/office/powerpoint/2010/main" val="321442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3C8B9-61EF-408A-A51D-83FA339B76D3}"/>
              </a:ext>
            </a:extLst>
          </p:cNvPr>
          <p:cNvSpPr>
            <a:spLocks noGrp="1"/>
          </p:cNvSpPr>
          <p:nvPr>
            <p:ph idx="1"/>
          </p:nvPr>
        </p:nvSpPr>
        <p:spPr>
          <a:xfrm>
            <a:off x="628651" y="1381701"/>
            <a:ext cx="7886700" cy="4351338"/>
          </a:xfrm>
        </p:spPr>
        <p:txBody>
          <a:bodyPr/>
          <a:lstStyle/>
          <a:p>
            <a:pPr marL="0" indent="0">
              <a:buNone/>
            </a:pPr>
            <a:r>
              <a:rPr lang="en-US"/>
              <a:t>According to </a:t>
            </a:r>
            <a:r>
              <a:rPr lang="en-US" i="1"/>
              <a:t>Driven by Data</a:t>
            </a:r>
            <a:r>
              <a:rPr lang="en-US"/>
              <a:t>, there are several core drivers to effective assessment:</a:t>
            </a:r>
          </a:p>
          <a:p>
            <a:pPr marL="514350" indent="-514350">
              <a:lnSpc>
                <a:spcPct val="150000"/>
              </a:lnSpc>
              <a:buFont typeface="+mj-lt"/>
              <a:buAutoNum type="arabicPeriod"/>
            </a:pPr>
            <a:r>
              <a:rPr lang="en-US"/>
              <a:t>Assessments must be </a:t>
            </a:r>
            <a:r>
              <a:rPr lang="en-US" b="1"/>
              <a:t>common and interim</a:t>
            </a:r>
          </a:p>
          <a:p>
            <a:pPr marL="514350" indent="-514350">
              <a:lnSpc>
                <a:spcPct val="150000"/>
              </a:lnSpc>
              <a:buFont typeface="+mj-lt"/>
              <a:buAutoNum type="arabicPeriod"/>
            </a:pPr>
            <a:r>
              <a:rPr lang="en-US"/>
              <a:t>Assessments must be </a:t>
            </a:r>
            <a:r>
              <a:rPr lang="en-US" b="1"/>
              <a:t>the starting point</a:t>
            </a:r>
          </a:p>
          <a:p>
            <a:pPr marL="514350" indent="-514350">
              <a:lnSpc>
                <a:spcPct val="150000"/>
              </a:lnSpc>
              <a:buFont typeface="+mj-lt"/>
              <a:buAutoNum type="arabicPeriod"/>
            </a:pPr>
            <a:r>
              <a:rPr lang="en-US"/>
              <a:t>Assessments must be </a:t>
            </a:r>
            <a:r>
              <a:rPr lang="en-US" b="1"/>
              <a:t>aligned</a:t>
            </a:r>
          </a:p>
          <a:p>
            <a:pPr marL="514350" indent="-514350">
              <a:lnSpc>
                <a:spcPct val="150000"/>
              </a:lnSpc>
              <a:buFont typeface="+mj-lt"/>
              <a:buAutoNum type="arabicPeriod"/>
            </a:pPr>
            <a:r>
              <a:rPr lang="en-US"/>
              <a:t>Assessments must </a:t>
            </a:r>
            <a:r>
              <a:rPr lang="en-US" b="1"/>
              <a:t>reassess taught material</a:t>
            </a:r>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p:txBody>
      </p:sp>
      <p:sp>
        <p:nvSpPr>
          <p:cNvPr id="3" name="Text Placeholder 2">
            <a:extLst>
              <a:ext uri="{FF2B5EF4-FFF2-40B4-BE49-F238E27FC236}">
                <a16:creationId xmlns:a16="http://schemas.microsoft.com/office/drawing/2014/main" id="{9EF37604-5115-47DC-8D43-5F5126B93303}"/>
              </a:ext>
            </a:extLst>
          </p:cNvPr>
          <p:cNvSpPr>
            <a:spLocks noGrp="1"/>
          </p:cNvSpPr>
          <p:nvPr>
            <p:ph type="body" sz="quarter" idx="17"/>
          </p:nvPr>
        </p:nvSpPr>
        <p:spPr/>
        <p:txBody>
          <a:bodyPr/>
          <a:lstStyle/>
          <a:p>
            <a:r>
              <a:rPr lang="en-US"/>
              <a:t>Core Drivers of Assessment</a:t>
            </a:r>
          </a:p>
        </p:txBody>
      </p:sp>
      <p:sp>
        <p:nvSpPr>
          <p:cNvPr id="4" name="TextBox 3">
            <a:extLst>
              <a:ext uri="{FF2B5EF4-FFF2-40B4-BE49-F238E27FC236}">
                <a16:creationId xmlns:a16="http://schemas.microsoft.com/office/drawing/2014/main" id="{F102AE2C-00B9-41DA-9921-35984295C11A}"/>
              </a:ext>
            </a:extLst>
          </p:cNvPr>
          <p:cNvSpPr txBox="1"/>
          <p:nvPr/>
        </p:nvSpPr>
        <p:spPr>
          <a:xfrm>
            <a:off x="0" y="6098354"/>
            <a:ext cx="8221287" cy="276999"/>
          </a:xfrm>
          <a:prstGeom prst="rect">
            <a:avLst/>
          </a:prstGeom>
          <a:noFill/>
        </p:spPr>
        <p:txBody>
          <a:bodyPr wrap="square" rtlCol="0">
            <a:spAutoFit/>
          </a:bodyPr>
          <a:lstStyle/>
          <a:p>
            <a:r>
              <a:rPr lang="en-US" sz="1200" dirty="0" err="1"/>
              <a:t>Bambrick</a:t>
            </a:r>
            <a:r>
              <a:rPr lang="en-US" sz="1200" dirty="0"/>
              <a:t>-Santoyo, Paul (2011). </a:t>
            </a:r>
            <a:r>
              <a:rPr lang="en-US" sz="1200" i="1" dirty="0"/>
              <a:t>Driven by Data: A Practical Guide to Improve Instruction. </a:t>
            </a:r>
            <a:r>
              <a:rPr lang="en-US" sz="1200" dirty="0"/>
              <a:t>San Francisco: Jossey-Bass. </a:t>
            </a:r>
          </a:p>
        </p:txBody>
      </p:sp>
    </p:spTree>
    <p:extLst>
      <p:ext uri="{BB962C8B-B14F-4D97-AF65-F5344CB8AC3E}">
        <p14:creationId xmlns:p14="http://schemas.microsoft.com/office/powerpoint/2010/main" val="144230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884E5B-6F09-4E5A-A590-9F649C792AF8}"/>
              </a:ext>
            </a:extLst>
          </p:cNvPr>
          <p:cNvSpPr/>
          <p:nvPr/>
        </p:nvSpPr>
        <p:spPr>
          <a:xfrm>
            <a:off x="0" y="4361439"/>
            <a:ext cx="9144000" cy="1482149"/>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78E27CD-1A10-4E68-8872-9317F7D1FC29}"/>
              </a:ext>
            </a:extLst>
          </p:cNvPr>
          <p:cNvSpPr>
            <a:spLocks noGrp="1"/>
          </p:cNvSpPr>
          <p:nvPr>
            <p:ph idx="1"/>
          </p:nvPr>
        </p:nvSpPr>
        <p:spPr/>
        <p:txBody>
          <a:bodyPr/>
          <a:lstStyle/>
          <a:p>
            <a:r>
              <a:rPr lang="en-US" sz="3200"/>
              <a:t>Teachers in the same grade level and content should use the same interim assessments.</a:t>
            </a:r>
          </a:p>
          <a:p>
            <a:r>
              <a:rPr lang="en-US" sz="3200"/>
              <a:t>Interim assessments should be administered every six to eight weeks.</a:t>
            </a:r>
          </a:p>
          <a:p>
            <a:endParaRPr lang="en-US"/>
          </a:p>
          <a:p>
            <a:endParaRPr lang="en-US"/>
          </a:p>
          <a:p>
            <a:pPr marL="0" indent="0" algn="ctr">
              <a:buNone/>
            </a:pPr>
            <a:r>
              <a:rPr lang="en-US" b="1"/>
              <a:t>Turn &amp; Talk</a:t>
            </a:r>
          </a:p>
          <a:p>
            <a:pPr marL="0" indent="0" algn="ctr">
              <a:buNone/>
            </a:pPr>
            <a:r>
              <a:rPr lang="en-US" i="1">
                <a:solidFill>
                  <a:schemeClr val="tx2">
                    <a:lumMod val="50000"/>
                  </a:schemeClr>
                </a:solidFill>
              </a:rPr>
              <a:t>Why is it important to issue interim assessments that are common across teams?</a:t>
            </a:r>
          </a:p>
        </p:txBody>
      </p:sp>
      <p:sp>
        <p:nvSpPr>
          <p:cNvPr id="3" name="Text Placeholder 2">
            <a:extLst>
              <a:ext uri="{FF2B5EF4-FFF2-40B4-BE49-F238E27FC236}">
                <a16:creationId xmlns:a16="http://schemas.microsoft.com/office/drawing/2014/main" id="{E92F1D22-F4A3-484F-838E-EBD3D876B52D}"/>
              </a:ext>
            </a:extLst>
          </p:cNvPr>
          <p:cNvSpPr>
            <a:spLocks noGrp="1"/>
          </p:cNvSpPr>
          <p:nvPr>
            <p:ph type="body" sz="quarter" idx="17"/>
          </p:nvPr>
        </p:nvSpPr>
        <p:spPr/>
        <p:txBody>
          <a:bodyPr/>
          <a:lstStyle/>
          <a:p>
            <a:r>
              <a:rPr lang="en-US"/>
              <a:t>Common &amp; Interim</a:t>
            </a:r>
          </a:p>
        </p:txBody>
      </p:sp>
    </p:spTree>
    <p:extLst>
      <p:ext uri="{BB962C8B-B14F-4D97-AF65-F5344CB8AC3E}">
        <p14:creationId xmlns:p14="http://schemas.microsoft.com/office/powerpoint/2010/main" val="4082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AD3E7-B816-4E77-B85F-8D0B11760350}"/>
              </a:ext>
            </a:extLst>
          </p:cNvPr>
          <p:cNvSpPr/>
          <p:nvPr/>
        </p:nvSpPr>
        <p:spPr>
          <a:xfrm>
            <a:off x="-1" y="4262765"/>
            <a:ext cx="9144000" cy="155211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49CE150-B4D6-4495-8B59-C08E8DAC6368}"/>
              </a:ext>
            </a:extLst>
          </p:cNvPr>
          <p:cNvSpPr>
            <a:spLocks noGrp="1"/>
          </p:cNvSpPr>
          <p:nvPr>
            <p:ph idx="1"/>
          </p:nvPr>
        </p:nvSpPr>
        <p:spPr>
          <a:xfrm>
            <a:off x="103695" y="4305628"/>
            <a:ext cx="9040304" cy="1897402"/>
          </a:xfrm>
          <a:ln>
            <a:noFill/>
          </a:ln>
        </p:spPr>
        <p:txBody>
          <a:bodyPr/>
          <a:lstStyle/>
          <a:p>
            <a:pPr marL="0" indent="0" algn="ctr">
              <a:buNone/>
            </a:pPr>
            <a:r>
              <a:rPr lang="en-US" b="1"/>
              <a:t>Turn &amp; Talk</a:t>
            </a:r>
          </a:p>
          <a:p>
            <a:pPr marL="0" indent="0" algn="ctr">
              <a:buNone/>
            </a:pPr>
            <a:r>
              <a:rPr lang="en-US" sz="2600" i="1">
                <a:solidFill>
                  <a:schemeClr val="accent1">
                    <a:lumMod val="75000"/>
                  </a:schemeClr>
                </a:solidFill>
              </a:rPr>
              <a:t>Should these assessments be common among team members?</a:t>
            </a:r>
          </a:p>
          <a:p>
            <a:pPr marL="0" indent="0" algn="ctr">
              <a:buNone/>
            </a:pPr>
            <a:r>
              <a:rPr lang="en-US" sz="2600" i="1">
                <a:solidFill>
                  <a:schemeClr val="accent1">
                    <a:lumMod val="75000"/>
                  </a:schemeClr>
                </a:solidFill>
              </a:rPr>
              <a:t>How long should each of these assessments last?</a:t>
            </a:r>
          </a:p>
          <a:p>
            <a:pPr marL="0" indent="0" algn="ctr">
              <a:buNone/>
            </a:pPr>
            <a:endParaRPr lang="en-US" i="1">
              <a:solidFill>
                <a:schemeClr val="tx2">
                  <a:lumMod val="50000"/>
                </a:schemeClr>
              </a:solidFill>
            </a:endParaRPr>
          </a:p>
          <a:p>
            <a:pPr marL="0" indent="0">
              <a:buNone/>
            </a:pPr>
            <a:endParaRPr lang="en-US"/>
          </a:p>
        </p:txBody>
      </p:sp>
      <p:sp>
        <p:nvSpPr>
          <p:cNvPr id="3" name="Text Placeholder 2">
            <a:extLst>
              <a:ext uri="{FF2B5EF4-FFF2-40B4-BE49-F238E27FC236}">
                <a16:creationId xmlns:a16="http://schemas.microsoft.com/office/drawing/2014/main" id="{F48D8F7F-DD4D-40B2-9874-42DD7D9BC97E}"/>
              </a:ext>
            </a:extLst>
          </p:cNvPr>
          <p:cNvSpPr>
            <a:spLocks noGrp="1"/>
          </p:cNvSpPr>
          <p:nvPr>
            <p:ph type="body" sz="quarter" idx="17"/>
          </p:nvPr>
        </p:nvSpPr>
        <p:spPr/>
        <p:txBody>
          <a:bodyPr/>
          <a:lstStyle/>
          <a:p>
            <a:r>
              <a:rPr lang="en-US" sz="3600"/>
              <a:t>Regular Formative Assessments</a:t>
            </a:r>
          </a:p>
        </p:txBody>
      </p:sp>
      <p:sp>
        <p:nvSpPr>
          <p:cNvPr id="4" name="Rectangle: Rounded Corners 3">
            <a:extLst>
              <a:ext uri="{FF2B5EF4-FFF2-40B4-BE49-F238E27FC236}">
                <a16:creationId xmlns:a16="http://schemas.microsoft.com/office/drawing/2014/main" id="{7B9007B7-5856-4D1E-9527-DBB00C2C8EFE}"/>
              </a:ext>
            </a:extLst>
          </p:cNvPr>
          <p:cNvSpPr/>
          <p:nvPr/>
        </p:nvSpPr>
        <p:spPr>
          <a:xfrm>
            <a:off x="955220" y="1253331"/>
            <a:ext cx="3043646" cy="131934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Exit Slips</a:t>
            </a:r>
          </a:p>
        </p:txBody>
      </p:sp>
      <p:sp>
        <p:nvSpPr>
          <p:cNvPr id="5" name="Rectangle: Rounded Corners 4">
            <a:extLst>
              <a:ext uri="{FF2B5EF4-FFF2-40B4-BE49-F238E27FC236}">
                <a16:creationId xmlns:a16="http://schemas.microsoft.com/office/drawing/2014/main" id="{43765789-4359-462D-BD72-BB60CBC3FFEC}"/>
              </a:ext>
            </a:extLst>
          </p:cNvPr>
          <p:cNvSpPr/>
          <p:nvPr/>
        </p:nvSpPr>
        <p:spPr>
          <a:xfrm>
            <a:off x="5144043" y="1253330"/>
            <a:ext cx="3043646" cy="13193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Weekly Quizzes</a:t>
            </a:r>
          </a:p>
        </p:txBody>
      </p:sp>
      <p:sp>
        <p:nvSpPr>
          <p:cNvPr id="6" name="Rectangle: Rounded Corners 5">
            <a:extLst>
              <a:ext uri="{FF2B5EF4-FFF2-40B4-BE49-F238E27FC236}">
                <a16:creationId xmlns:a16="http://schemas.microsoft.com/office/drawing/2014/main" id="{4E040EB3-2C33-4B5A-8845-63CFA8216097}"/>
              </a:ext>
            </a:extLst>
          </p:cNvPr>
          <p:cNvSpPr/>
          <p:nvPr/>
        </p:nvSpPr>
        <p:spPr>
          <a:xfrm>
            <a:off x="3050176" y="2686674"/>
            <a:ext cx="3043646" cy="13193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Unit Tests</a:t>
            </a:r>
          </a:p>
        </p:txBody>
      </p:sp>
    </p:spTree>
    <p:extLst>
      <p:ext uri="{BB962C8B-B14F-4D97-AF65-F5344CB8AC3E}">
        <p14:creationId xmlns:p14="http://schemas.microsoft.com/office/powerpoint/2010/main" val="18806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313B79-FF81-4DA7-8756-11D5C536FFEB}"/>
              </a:ext>
            </a:extLst>
          </p:cNvPr>
          <p:cNvSpPr/>
          <p:nvPr/>
        </p:nvSpPr>
        <p:spPr>
          <a:xfrm>
            <a:off x="0" y="4155140"/>
            <a:ext cx="9144000" cy="1451257"/>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0AA2038-6915-4129-A1A1-043D84112569}"/>
              </a:ext>
            </a:extLst>
          </p:cNvPr>
          <p:cNvSpPr>
            <a:spLocks noGrp="1"/>
          </p:cNvSpPr>
          <p:nvPr>
            <p:ph idx="1"/>
          </p:nvPr>
        </p:nvSpPr>
        <p:spPr/>
        <p:txBody>
          <a:bodyPr/>
          <a:lstStyle/>
          <a:p>
            <a:r>
              <a:rPr lang="en-US"/>
              <a:t>Interim assessments should be created before teaching begins, not after teaching has occurred.</a:t>
            </a:r>
          </a:p>
          <a:p>
            <a:r>
              <a:rPr lang="en-US"/>
              <a:t>Assessments should be transparent—teachers, students, and other stakeholders know exactly what skills will be tested.</a:t>
            </a:r>
          </a:p>
        </p:txBody>
      </p:sp>
      <p:sp>
        <p:nvSpPr>
          <p:cNvPr id="3" name="Text Placeholder 2">
            <a:extLst>
              <a:ext uri="{FF2B5EF4-FFF2-40B4-BE49-F238E27FC236}">
                <a16:creationId xmlns:a16="http://schemas.microsoft.com/office/drawing/2014/main" id="{35606C92-4EB9-41B9-B3BC-3127020AEA3C}"/>
              </a:ext>
            </a:extLst>
          </p:cNvPr>
          <p:cNvSpPr>
            <a:spLocks noGrp="1"/>
          </p:cNvSpPr>
          <p:nvPr>
            <p:ph type="body" sz="quarter" idx="17"/>
          </p:nvPr>
        </p:nvSpPr>
        <p:spPr/>
        <p:txBody>
          <a:bodyPr/>
          <a:lstStyle/>
          <a:p>
            <a:r>
              <a:rPr lang="en-US"/>
              <a:t>The Starting Point</a:t>
            </a:r>
          </a:p>
        </p:txBody>
      </p:sp>
      <p:sp>
        <p:nvSpPr>
          <p:cNvPr id="4" name="Rectangle 3">
            <a:extLst>
              <a:ext uri="{FF2B5EF4-FFF2-40B4-BE49-F238E27FC236}">
                <a16:creationId xmlns:a16="http://schemas.microsoft.com/office/drawing/2014/main" id="{A253D171-BD6A-4544-AC0D-A2869F79B99B}"/>
              </a:ext>
            </a:extLst>
          </p:cNvPr>
          <p:cNvSpPr/>
          <p:nvPr/>
        </p:nvSpPr>
        <p:spPr>
          <a:xfrm>
            <a:off x="1225296" y="4221403"/>
            <a:ext cx="6693408" cy="1384995"/>
          </a:xfrm>
          <a:prstGeom prst="rect">
            <a:avLst/>
          </a:prstGeom>
        </p:spPr>
        <p:txBody>
          <a:bodyPr wrap="square">
            <a:spAutoFit/>
          </a:bodyPr>
          <a:lstStyle/>
          <a:p>
            <a:pPr algn="ctr"/>
            <a:r>
              <a:rPr lang="en-US" sz="2800" b="1"/>
              <a:t>Discuss</a:t>
            </a:r>
          </a:p>
          <a:p>
            <a:pPr algn="ctr"/>
            <a:r>
              <a:rPr lang="en-US" sz="2800" i="1">
                <a:solidFill>
                  <a:schemeClr val="tx2">
                    <a:lumMod val="50000"/>
                  </a:schemeClr>
                </a:solidFill>
              </a:rPr>
              <a:t>How can teachers ensure transparency with assessment?</a:t>
            </a:r>
          </a:p>
        </p:txBody>
      </p:sp>
    </p:spTree>
    <p:extLst>
      <p:ext uri="{BB962C8B-B14F-4D97-AF65-F5344CB8AC3E}">
        <p14:creationId xmlns:p14="http://schemas.microsoft.com/office/powerpoint/2010/main" val="285766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EA931D-19C6-4710-9B8D-C4348CF1D57C}"/>
              </a:ext>
            </a:extLst>
          </p:cNvPr>
          <p:cNvSpPr/>
          <p:nvPr/>
        </p:nvSpPr>
        <p:spPr>
          <a:xfrm>
            <a:off x="0" y="4155141"/>
            <a:ext cx="9144000" cy="186385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52FA748-A248-46B7-AECB-8D56714898D1}"/>
              </a:ext>
            </a:extLst>
          </p:cNvPr>
          <p:cNvSpPr>
            <a:spLocks noGrp="1"/>
          </p:cNvSpPr>
          <p:nvPr>
            <p:ph idx="1"/>
          </p:nvPr>
        </p:nvSpPr>
        <p:spPr/>
        <p:txBody>
          <a:bodyPr/>
          <a:lstStyle/>
          <a:p>
            <a:pPr marL="0" indent="0">
              <a:buNone/>
            </a:pPr>
            <a:r>
              <a:rPr lang="en-US"/>
              <a:t>Assessments should be aligned with:</a:t>
            </a:r>
          </a:p>
          <a:p>
            <a:pPr lvl="1"/>
            <a:r>
              <a:rPr lang="en-US" sz="2800"/>
              <a:t>High-stakes district or state exams</a:t>
            </a:r>
          </a:p>
          <a:p>
            <a:pPr lvl="1"/>
            <a:r>
              <a:rPr lang="en-US" sz="2800"/>
              <a:t>College- and career-readiness standards</a:t>
            </a:r>
          </a:p>
          <a:p>
            <a:pPr lvl="1"/>
            <a:r>
              <a:rPr lang="en-US" sz="2800"/>
              <a:t>School expectations for specific grade levels and content</a:t>
            </a:r>
          </a:p>
          <a:p>
            <a:pPr marL="457200" lvl="1" indent="0">
              <a:buNone/>
            </a:pPr>
            <a:endParaRPr lang="en-US"/>
          </a:p>
        </p:txBody>
      </p:sp>
      <p:sp>
        <p:nvSpPr>
          <p:cNvPr id="3" name="Text Placeholder 2">
            <a:extLst>
              <a:ext uri="{FF2B5EF4-FFF2-40B4-BE49-F238E27FC236}">
                <a16:creationId xmlns:a16="http://schemas.microsoft.com/office/drawing/2014/main" id="{DA85F1FF-97A8-4F20-93D4-FD02A9B5C00C}"/>
              </a:ext>
            </a:extLst>
          </p:cNvPr>
          <p:cNvSpPr>
            <a:spLocks noGrp="1"/>
          </p:cNvSpPr>
          <p:nvPr>
            <p:ph type="body" sz="quarter" idx="17"/>
          </p:nvPr>
        </p:nvSpPr>
        <p:spPr/>
        <p:txBody>
          <a:bodyPr/>
          <a:lstStyle/>
          <a:p>
            <a:r>
              <a:rPr lang="en-US"/>
              <a:t>Alignment</a:t>
            </a:r>
          </a:p>
        </p:txBody>
      </p:sp>
      <p:sp>
        <p:nvSpPr>
          <p:cNvPr id="4" name="Rectangle 3">
            <a:extLst>
              <a:ext uri="{FF2B5EF4-FFF2-40B4-BE49-F238E27FC236}">
                <a16:creationId xmlns:a16="http://schemas.microsoft.com/office/drawing/2014/main" id="{64CD365B-64BE-4A93-8294-CCA2590C272A}"/>
              </a:ext>
            </a:extLst>
          </p:cNvPr>
          <p:cNvSpPr/>
          <p:nvPr/>
        </p:nvSpPr>
        <p:spPr>
          <a:xfrm>
            <a:off x="1472184" y="4203115"/>
            <a:ext cx="6199632" cy="1815882"/>
          </a:xfrm>
          <a:prstGeom prst="rect">
            <a:avLst/>
          </a:prstGeom>
        </p:spPr>
        <p:txBody>
          <a:bodyPr wrap="square">
            <a:spAutoFit/>
          </a:bodyPr>
          <a:lstStyle/>
          <a:p>
            <a:pPr algn="ctr"/>
            <a:r>
              <a:rPr lang="en-US" sz="2800" b="1"/>
              <a:t>Turn &amp; Talk</a:t>
            </a:r>
            <a:endParaRPr lang="en-US" sz="2800" i="1">
              <a:solidFill>
                <a:schemeClr val="tx2">
                  <a:lumMod val="50000"/>
                </a:schemeClr>
              </a:solidFill>
            </a:endParaRPr>
          </a:p>
          <a:p>
            <a:pPr algn="ctr"/>
            <a:r>
              <a:rPr lang="en-US" sz="2800" i="1">
                <a:solidFill>
                  <a:schemeClr val="tx2">
                    <a:lumMod val="50000"/>
                  </a:schemeClr>
                </a:solidFill>
              </a:rPr>
              <a:t>Why should assessments be aligned with college- and career-readiness standards, and not just district/state exams?</a:t>
            </a:r>
          </a:p>
        </p:txBody>
      </p:sp>
    </p:spTree>
    <p:extLst>
      <p:ext uri="{BB962C8B-B14F-4D97-AF65-F5344CB8AC3E}">
        <p14:creationId xmlns:p14="http://schemas.microsoft.com/office/powerpoint/2010/main" val="25987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DA09C6-AC97-47FC-A21C-83E98079FD8C}"/>
              </a:ext>
            </a:extLst>
          </p:cNvPr>
          <p:cNvSpPr/>
          <p:nvPr/>
        </p:nvSpPr>
        <p:spPr>
          <a:xfrm>
            <a:off x="0" y="4155141"/>
            <a:ext cx="9144000" cy="186385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E3F028D0-4CAB-4137-AD8A-09127596A5F2}"/>
              </a:ext>
            </a:extLst>
          </p:cNvPr>
          <p:cNvSpPr>
            <a:spLocks noGrp="1"/>
          </p:cNvSpPr>
          <p:nvPr>
            <p:ph idx="1"/>
          </p:nvPr>
        </p:nvSpPr>
        <p:spPr>
          <a:xfrm>
            <a:off x="365760" y="1381701"/>
            <a:ext cx="8485631" cy="4351338"/>
          </a:xfrm>
        </p:spPr>
        <p:txBody>
          <a:bodyPr/>
          <a:lstStyle/>
          <a:p>
            <a:pPr marL="0" indent="0">
              <a:buNone/>
            </a:pPr>
            <a:r>
              <a:rPr lang="en-US"/>
              <a:t>Interim assessments should occasionally reassess previous material, which will:</a:t>
            </a:r>
          </a:p>
          <a:p>
            <a:pPr lvl="1"/>
            <a:r>
              <a:rPr lang="en-US" sz="2800"/>
              <a:t>Provide students extra practice to retain material</a:t>
            </a:r>
          </a:p>
          <a:p>
            <a:pPr lvl="1"/>
            <a:r>
              <a:rPr lang="en-US" sz="2800"/>
              <a:t>Inform teachers whether reteaching was successful</a:t>
            </a:r>
          </a:p>
        </p:txBody>
      </p:sp>
      <p:sp>
        <p:nvSpPr>
          <p:cNvPr id="3" name="Text Placeholder 2">
            <a:extLst>
              <a:ext uri="{FF2B5EF4-FFF2-40B4-BE49-F238E27FC236}">
                <a16:creationId xmlns:a16="http://schemas.microsoft.com/office/drawing/2014/main" id="{0FA4FAD0-249A-4020-9E32-8AB8734A3B98}"/>
              </a:ext>
            </a:extLst>
          </p:cNvPr>
          <p:cNvSpPr>
            <a:spLocks noGrp="1"/>
          </p:cNvSpPr>
          <p:nvPr>
            <p:ph type="body" sz="quarter" idx="17"/>
          </p:nvPr>
        </p:nvSpPr>
        <p:spPr/>
        <p:txBody>
          <a:bodyPr/>
          <a:lstStyle/>
          <a:p>
            <a:r>
              <a:rPr lang="en-US"/>
              <a:t>Reassessment</a:t>
            </a:r>
          </a:p>
        </p:txBody>
      </p:sp>
      <p:sp>
        <p:nvSpPr>
          <p:cNvPr id="4" name="Rectangle 3">
            <a:extLst>
              <a:ext uri="{FF2B5EF4-FFF2-40B4-BE49-F238E27FC236}">
                <a16:creationId xmlns:a16="http://schemas.microsoft.com/office/drawing/2014/main" id="{A7275535-8CEC-438B-BBF9-15D75B572FF6}"/>
              </a:ext>
            </a:extLst>
          </p:cNvPr>
          <p:cNvSpPr/>
          <p:nvPr/>
        </p:nvSpPr>
        <p:spPr>
          <a:xfrm>
            <a:off x="1472184" y="4203115"/>
            <a:ext cx="6199632" cy="1815882"/>
          </a:xfrm>
          <a:prstGeom prst="rect">
            <a:avLst/>
          </a:prstGeom>
        </p:spPr>
        <p:txBody>
          <a:bodyPr wrap="square">
            <a:spAutoFit/>
          </a:bodyPr>
          <a:lstStyle/>
          <a:p>
            <a:pPr algn="ctr"/>
            <a:r>
              <a:rPr lang="en-US" sz="2800" b="1"/>
              <a:t>Show of Hands</a:t>
            </a:r>
          </a:p>
          <a:p>
            <a:pPr algn="ctr"/>
            <a:r>
              <a:rPr lang="en-US" sz="2800" i="1">
                <a:solidFill>
                  <a:schemeClr val="tx2">
                    <a:lumMod val="50000"/>
                  </a:schemeClr>
                </a:solidFill>
              </a:rPr>
              <a:t>Who has forgotten to reteach previously taught material?</a:t>
            </a:r>
          </a:p>
          <a:p>
            <a:pPr algn="ctr"/>
            <a:r>
              <a:rPr lang="en-US" sz="2800" i="1">
                <a:solidFill>
                  <a:schemeClr val="tx2">
                    <a:lumMod val="50000"/>
                  </a:schemeClr>
                </a:solidFill>
              </a:rPr>
              <a:t>HINT: USUALLY EVERYONE</a:t>
            </a:r>
          </a:p>
        </p:txBody>
      </p:sp>
    </p:spTree>
    <p:extLst>
      <p:ext uri="{BB962C8B-B14F-4D97-AF65-F5344CB8AC3E}">
        <p14:creationId xmlns:p14="http://schemas.microsoft.com/office/powerpoint/2010/main" val="12235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025AA9-CD56-4CA9-8F6C-99B5FFF9F4C4}"/>
              </a:ext>
            </a:extLst>
          </p:cNvPr>
          <p:cNvSpPr>
            <a:spLocks noGrp="1"/>
          </p:cNvSpPr>
          <p:nvPr>
            <p:ph type="body" sz="quarter" idx="17"/>
          </p:nvPr>
        </p:nvSpPr>
        <p:spPr/>
        <p:txBody>
          <a:bodyPr/>
          <a:lstStyle/>
          <a:p>
            <a:r>
              <a:rPr lang="en-US"/>
              <a:t>Assessment Work Time</a:t>
            </a:r>
          </a:p>
        </p:txBody>
      </p:sp>
      <p:sp>
        <p:nvSpPr>
          <p:cNvPr id="6" name="TextBox 5">
            <a:extLst>
              <a:ext uri="{FF2B5EF4-FFF2-40B4-BE49-F238E27FC236}">
                <a16:creationId xmlns:a16="http://schemas.microsoft.com/office/drawing/2014/main" id="{0F57E786-AE39-4BB4-B2EE-8B85CB0981A3}"/>
              </a:ext>
            </a:extLst>
          </p:cNvPr>
          <p:cNvSpPr txBox="1"/>
          <p:nvPr/>
        </p:nvSpPr>
        <p:spPr>
          <a:xfrm>
            <a:off x="441664" y="1255903"/>
            <a:ext cx="4761988" cy="424731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a:t>What is your primary summative assessment?</a:t>
            </a:r>
          </a:p>
          <a:p>
            <a:pPr marL="285750" indent="-285750">
              <a:spcBef>
                <a:spcPts val="600"/>
              </a:spcBef>
              <a:spcAft>
                <a:spcPts val="600"/>
              </a:spcAft>
              <a:buFont typeface="Arial" panose="020B0604020202020204" pitchFamily="34" charset="0"/>
              <a:buChar char="•"/>
            </a:pPr>
            <a:r>
              <a:rPr lang="en-US" sz="2400"/>
              <a:t>Do you already have regular interim assessments? If not, what will you need to create and when?</a:t>
            </a:r>
          </a:p>
          <a:p>
            <a:pPr marL="285750" indent="-285750">
              <a:spcBef>
                <a:spcPts val="600"/>
              </a:spcBef>
              <a:spcAft>
                <a:spcPts val="600"/>
              </a:spcAft>
              <a:buFont typeface="Arial" panose="020B0604020202020204" pitchFamily="34" charset="0"/>
              <a:buChar char="•"/>
            </a:pPr>
            <a:r>
              <a:rPr lang="en-US" sz="2400"/>
              <a:t>When will you issue interim assessments throughout the year?</a:t>
            </a:r>
          </a:p>
          <a:p>
            <a:pPr marL="285750" indent="-285750">
              <a:spcBef>
                <a:spcPts val="600"/>
              </a:spcBef>
              <a:spcAft>
                <a:spcPts val="600"/>
              </a:spcAft>
              <a:buFont typeface="Arial" panose="020B0604020202020204" pitchFamily="34" charset="0"/>
              <a:buChar char="•"/>
            </a:pPr>
            <a:r>
              <a:rPr lang="en-US" sz="2400"/>
              <a:t>What other assessments will remain common among your team?</a:t>
            </a:r>
          </a:p>
        </p:txBody>
      </p:sp>
      <p:pic>
        <p:nvPicPr>
          <p:cNvPr id="2" name="Picture 1">
            <a:extLst>
              <a:ext uri="{FF2B5EF4-FFF2-40B4-BE49-F238E27FC236}">
                <a16:creationId xmlns:a16="http://schemas.microsoft.com/office/drawing/2014/main" id="{8B15B753-EDF6-4B8E-9434-DD19626B4B2E}"/>
              </a:ext>
            </a:extLst>
          </p:cNvPr>
          <p:cNvPicPr>
            <a:picLocks noChangeAspect="1"/>
          </p:cNvPicPr>
          <p:nvPr/>
        </p:nvPicPr>
        <p:blipFill>
          <a:blip r:embed="rId3"/>
          <a:stretch>
            <a:fillRect/>
          </a:stretch>
        </p:blipFill>
        <p:spPr>
          <a:xfrm>
            <a:off x="5371794" y="1538376"/>
            <a:ext cx="3330542" cy="3781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51744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1E8AA-2961-4C34-B613-61C368E45259}"/>
              </a:ext>
            </a:extLst>
          </p:cNvPr>
          <p:cNvSpPr>
            <a:spLocks noGrp="1"/>
          </p:cNvSpPr>
          <p:nvPr>
            <p:ph type="body" sz="quarter" idx="17"/>
          </p:nvPr>
        </p:nvSpPr>
        <p:spPr/>
        <p:txBody>
          <a:bodyPr/>
          <a:lstStyle/>
          <a:p>
            <a:r>
              <a:rPr lang="en-US"/>
              <a:t>Components of DDI</a:t>
            </a:r>
          </a:p>
        </p:txBody>
      </p:sp>
      <p:graphicFrame>
        <p:nvGraphicFramePr>
          <p:cNvPr id="8" name="Diagram 7">
            <a:extLst>
              <a:ext uri="{FF2B5EF4-FFF2-40B4-BE49-F238E27FC236}">
                <a16:creationId xmlns:a16="http://schemas.microsoft.com/office/drawing/2014/main" id="{5BB3B2C7-DEA9-4141-B422-9080B6B9A9C7}"/>
              </a:ext>
            </a:extLst>
          </p:cNvPr>
          <p:cNvGraphicFramePr/>
          <p:nvPr/>
        </p:nvGraphicFramePr>
        <p:xfrm>
          <a:off x="1143000" y="1139335"/>
          <a:ext cx="6858000" cy="487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2838B44-2705-4A96-9ED8-1012BD0FE5F7}"/>
              </a:ext>
            </a:extLst>
          </p:cNvPr>
          <p:cNvSpPr txBox="1"/>
          <p:nvPr/>
        </p:nvSpPr>
        <p:spPr>
          <a:xfrm>
            <a:off x="1489364" y="1593272"/>
            <a:ext cx="748145" cy="584775"/>
          </a:xfrm>
          <a:prstGeom prst="rect">
            <a:avLst/>
          </a:prstGeom>
          <a:noFill/>
        </p:spPr>
        <p:txBody>
          <a:bodyPr wrap="square" rtlCol="0">
            <a:spAutoFit/>
          </a:bodyPr>
          <a:lstStyle/>
          <a:p>
            <a:r>
              <a:rPr lang="en-US" sz="3200"/>
              <a:t>1</a:t>
            </a:r>
          </a:p>
        </p:txBody>
      </p:sp>
      <p:sp>
        <p:nvSpPr>
          <p:cNvPr id="10" name="TextBox 9">
            <a:extLst>
              <a:ext uri="{FF2B5EF4-FFF2-40B4-BE49-F238E27FC236}">
                <a16:creationId xmlns:a16="http://schemas.microsoft.com/office/drawing/2014/main" id="{8B2B35CF-BB3F-45E0-9CBE-3DCB7CD27E1A}"/>
              </a:ext>
            </a:extLst>
          </p:cNvPr>
          <p:cNvSpPr txBox="1"/>
          <p:nvPr/>
        </p:nvSpPr>
        <p:spPr>
          <a:xfrm>
            <a:off x="1870363" y="2739057"/>
            <a:ext cx="367146" cy="584775"/>
          </a:xfrm>
          <a:prstGeom prst="rect">
            <a:avLst/>
          </a:prstGeom>
          <a:noFill/>
        </p:spPr>
        <p:txBody>
          <a:bodyPr wrap="square" rtlCol="0">
            <a:spAutoFit/>
          </a:bodyPr>
          <a:lstStyle/>
          <a:p>
            <a:r>
              <a:rPr lang="en-US" sz="3200"/>
              <a:t>2</a:t>
            </a:r>
          </a:p>
        </p:txBody>
      </p:sp>
      <p:sp>
        <p:nvSpPr>
          <p:cNvPr id="11" name="TextBox 10">
            <a:extLst>
              <a:ext uri="{FF2B5EF4-FFF2-40B4-BE49-F238E27FC236}">
                <a16:creationId xmlns:a16="http://schemas.microsoft.com/office/drawing/2014/main" id="{664F8DAA-43FA-429D-B5E9-82FD02CFE150}"/>
              </a:ext>
            </a:extLst>
          </p:cNvPr>
          <p:cNvSpPr txBox="1"/>
          <p:nvPr/>
        </p:nvSpPr>
        <p:spPr>
          <a:xfrm>
            <a:off x="1870363" y="3866845"/>
            <a:ext cx="367146" cy="584775"/>
          </a:xfrm>
          <a:prstGeom prst="rect">
            <a:avLst/>
          </a:prstGeom>
          <a:noFill/>
        </p:spPr>
        <p:txBody>
          <a:bodyPr wrap="square" rtlCol="0">
            <a:spAutoFit/>
          </a:bodyPr>
          <a:lstStyle/>
          <a:p>
            <a:r>
              <a:rPr lang="en-US" sz="3200"/>
              <a:t>3</a:t>
            </a:r>
          </a:p>
        </p:txBody>
      </p:sp>
      <p:sp>
        <p:nvSpPr>
          <p:cNvPr id="12" name="TextBox 11">
            <a:extLst>
              <a:ext uri="{FF2B5EF4-FFF2-40B4-BE49-F238E27FC236}">
                <a16:creationId xmlns:a16="http://schemas.microsoft.com/office/drawing/2014/main" id="{E7FCCF48-B04D-4CB1-AE03-41DAF720C9FB}"/>
              </a:ext>
            </a:extLst>
          </p:cNvPr>
          <p:cNvSpPr txBox="1"/>
          <p:nvPr/>
        </p:nvSpPr>
        <p:spPr>
          <a:xfrm>
            <a:off x="1489364" y="4972340"/>
            <a:ext cx="367146" cy="584775"/>
          </a:xfrm>
          <a:prstGeom prst="rect">
            <a:avLst/>
          </a:prstGeom>
          <a:noFill/>
        </p:spPr>
        <p:txBody>
          <a:bodyPr wrap="square" rtlCol="0">
            <a:spAutoFit/>
          </a:bodyPr>
          <a:lstStyle/>
          <a:p>
            <a:r>
              <a:rPr lang="en-US" sz="3200"/>
              <a:t>4</a:t>
            </a:r>
          </a:p>
        </p:txBody>
      </p:sp>
      <p:sp>
        <p:nvSpPr>
          <p:cNvPr id="13" name="Rectangle: Rounded Corners 12">
            <a:extLst>
              <a:ext uri="{FF2B5EF4-FFF2-40B4-BE49-F238E27FC236}">
                <a16:creationId xmlns:a16="http://schemas.microsoft.com/office/drawing/2014/main" id="{2C40058C-2DBC-48C6-952D-6590C721AC32}"/>
              </a:ext>
            </a:extLst>
          </p:cNvPr>
          <p:cNvSpPr/>
          <p:nvPr/>
        </p:nvSpPr>
        <p:spPr>
          <a:xfrm>
            <a:off x="581891" y="2459265"/>
            <a:ext cx="7980218" cy="113607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8CFB577-C6F7-47F3-9A24-CA53E70D180E}"/>
              </a:ext>
            </a:extLst>
          </p:cNvPr>
          <p:cNvSpPr txBox="1"/>
          <p:nvPr/>
        </p:nvSpPr>
        <p:spPr>
          <a:xfrm>
            <a:off x="0" y="6098354"/>
            <a:ext cx="8221287" cy="276999"/>
          </a:xfrm>
          <a:prstGeom prst="rect">
            <a:avLst/>
          </a:prstGeom>
          <a:noFill/>
        </p:spPr>
        <p:txBody>
          <a:bodyPr wrap="square" rtlCol="0">
            <a:spAutoFit/>
          </a:bodyPr>
          <a:lstStyle/>
          <a:p>
            <a:r>
              <a:rPr lang="en-US" sz="1200" dirty="0" err="1"/>
              <a:t>Bambrick</a:t>
            </a:r>
            <a:r>
              <a:rPr lang="en-US" sz="1200" dirty="0"/>
              <a:t>-Santoyo, Paul (2011). </a:t>
            </a:r>
            <a:r>
              <a:rPr lang="en-US" sz="1200" i="1" dirty="0"/>
              <a:t>Driven by Data: A Practical Guide to Improve Instruction. </a:t>
            </a:r>
            <a:r>
              <a:rPr lang="en-US" sz="1200" dirty="0"/>
              <a:t>San Francisco: Jossey-Bass. </a:t>
            </a:r>
          </a:p>
        </p:txBody>
      </p:sp>
    </p:spTree>
    <p:extLst>
      <p:ext uri="{BB962C8B-B14F-4D97-AF65-F5344CB8AC3E}">
        <p14:creationId xmlns:p14="http://schemas.microsoft.com/office/powerpoint/2010/main" val="5501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23DA4C-142F-4B38-92B1-4174A714058D}"/>
              </a:ext>
            </a:extLst>
          </p:cNvPr>
          <p:cNvSpPr>
            <a:spLocks noGrp="1"/>
          </p:cNvSpPr>
          <p:nvPr>
            <p:ph idx="1"/>
          </p:nvPr>
        </p:nvSpPr>
        <p:spPr/>
        <p:txBody>
          <a:bodyPr/>
          <a:lstStyle/>
          <a:p>
            <a:pPr marL="0" indent="0">
              <a:buNone/>
            </a:pPr>
            <a:r>
              <a:rPr lang="en-US"/>
              <a:t>1. On a scale of 1—10, how comfortable </a:t>
            </a:r>
            <a:r>
              <a:rPr lang="en-US" i="1"/>
              <a:t>do you currently feel </a:t>
            </a:r>
            <a:r>
              <a:rPr lang="en-US"/>
              <a:t>using data in your classroom?</a:t>
            </a:r>
          </a:p>
          <a:p>
            <a:pPr marL="1371600" lvl="3" indent="0">
              <a:buNone/>
            </a:pPr>
            <a:endParaRPr lang="en-US"/>
          </a:p>
          <a:p>
            <a:pPr marL="0" indent="0">
              <a:buNone/>
            </a:pPr>
            <a:endParaRPr lang="en-US"/>
          </a:p>
          <a:p>
            <a:pPr marL="0" indent="0">
              <a:buNone/>
            </a:pPr>
            <a:endParaRPr lang="en-US"/>
          </a:p>
          <a:p>
            <a:pPr marL="0" indent="0">
              <a:buNone/>
            </a:pPr>
            <a:endParaRPr lang="en-US"/>
          </a:p>
          <a:p>
            <a:pPr marL="0" indent="0">
              <a:buNone/>
            </a:pPr>
            <a:r>
              <a:rPr lang="en-US"/>
              <a:t>2. How might you use data differently in an Opportunity Culture?</a:t>
            </a:r>
          </a:p>
          <a:p>
            <a:endParaRPr lang="en-US"/>
          </a:p>
        </p:txBody>
      </p:sp>
      <p:sp>
        <p:nvSpPr>
          <p:cNvPr id="3" name="Text Placeholder 2">
            <a:extLst>
              <a:ext uri="{FF2B5EF4-FFF2-40B4-BE49-F238E27FC236}">
                <a16:creationId xmlns:a16="http://schemas.microsoft.com/office/drawing/2014/main" id="{FAB37920-563B-43F3-9E90-21D373FDF747}"/>
              </a:ext>
            </a:extLst>
          </p:cNvPr>
          <p:cNvSpPr>
            <a:spLocks noGrp="1"/>
          </p:cNvSpPr>
          <p:nvPr>
            <p:ph type="body" sz="quarter" idx="17"/>
          </p:nvPr>
        </p:nvSpPr>
        <p:spPr/>
        <p:txBody>
          <a:bodyPr/>
          <a:lstStyle/>
          <a:p>
            <a:r>
              <a:rPr lang="en-US"/>
              <a:t>Handshake Partners</a:t>
            </a:r>
          </a:p>
        </p:txBody>
      </p:sp>
      <p:pic>
        <p:nvPicPr>
          <p:cNvPr id="7" name="Picture 6" descr="A close up of a logo&#10;&#10;Description automatically generated">
            <a:extLst>
              <a:ext uri="{FF2B5EF4-FFF2-40B4-BE49-F238E27FC236}">
                <a16:creationId xmlns:a16="http://schemas.microsoft.com/office/drawing/2014/main" id="{7857C504-07F6-4EC3-AECD-4ED8E19AD9DE}"/>
              </a:ext>
            </a:extLst>
          </p:cNvPr>
          <p:cNvPicPr>
            <a:picLocks noChangeAspect="1"/>
          </p:cNvPicPr>
          <p:nvPr/>
        </p:nvPicPr>
        <p:blipFill rotWithShape="1">
          <a:blip r:embed="rId3">
            <a:extLst>
              <a:ext uri="{28A0092B-C50C-407E-A947-70E740481C1C}">
                <a14:useLocalDpi xmlns:a14="http://schemas.microsoft.com/office/drawing/2010/main" val="0"/>
              </a:ext>
            </a:extLst>
          </a:blip>
          <a:srcRect b="16403"/>
          <a:stretch/>
        </p:blipFill>
        <p:spPr>
          <a:xfrm>
            <a:off x="250825" y="4937618"/>
            <a:ext cx="1845933" cy="1543133"/>
          </a:xfrm>
          <a:prstGeom prst="rect">
            <a:avLst/>
          </a:prstGeom>
        </p:spPr>
      </p:pic>
      <p:sp>
        <p:nvSpPr>
          <p:cNvPr id="9" name="Rectangle 8">
            <a:extLst>
              <a:ext uri="{FF2B5EF4-FFF2-40B4-BE49-F238E27FC236}">
                <a16:creationId xmlns:a16="http://schemas.microsoft.com/office/drawing/2014/main" id="{785B6231-A067-4F9D-8695-71E47CBB2E1C}"/>
              </a:ext>
            </a:extLst>
          </p:cNvPr>
          <p:cNvSpPr/>
          <p:nvPr/>
        </p:nvSpPr>
        <p:spPr>
          <a:xfrm>
            <a:off x="4953000" y="5747211"/>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A9E708A-9BCA-4271-9EAE-0FE730210F26}"/>
              </a:ext>
            </a:extLst>
          </p:cNvPr>
          <p:cNvSpPr txBox="1"/>
          <p:nvPr/>
        </p:nvSpPr>
        <p:spPr>
          <a:xfrm>
            <a:off x="4953000" y="5907867"/>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a:t>
            </a:r>
            <a:r>
              <a:rPr lang="en-US" b="1">
                <a:solidFill>
                  <a:prstClr val="black"/>
                </a:solidFill>
                <a:latin typeface="Calibri" panose="020F0502020204030204"/>
              </a:rPr>
              <a:t>partner activity</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lang="en-US" b="1">
                <a:solidFill>
                  <a:prstClr val="black"/>
                </a:solidFill>
                <a:latin typeface="Calibri" panose="020F0502020204030204"/>
              </a:rPr>
              <a:t>3</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minutes</a:t>
            </a:r>
          </a:p>
        </p:txBody>
      </p:sp>
      <p:sp>
        <p:nvSpPr>
          <p:cNvPr id="6" name="Rectangle: Rounded Corners 5">
            <a:extLst>
              <a:ext uri="{FF2B5EF4-FFF2-40B4-BE49-F238E27FC236}">
                <a16:creationId xmlns:a16="http://schemas.microsoft.com/office/drawing/2014/main" id="{B0BA296F-CBC9-4052-9719-814A4E505B7A}"/>
              </a:ext>
            </a:extLst>
          </p:cNvPr>
          <p:cNvSpPr/>
          <p:nvPr/>
        </p:nvSpPr>
        <p:spPr>
          <a:xfrm>
            <a:off x="1473692" y="2388093"/>
            <a:ext cx="6258757" cy="1543133"/>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chemeClr val="tx1"/>
                </a:solidFill>
              </a:rPr>
              <a:t>1 = “PLEASE don’t show me a spreadsheet!”</a:t>
            </a:r>
          </a:p>
          <a:p>
            <a:endParaRPr lang="en-US" sz="1300">
              <a:solidFill>
                <a:schemeClr val="tx1"/>
              </a:solidFill>
            </a:endParaRPr>
          </a:p>
          <a:p>
            <a:r>
              <a:rPr lang="en-US" sz="2600">
                <a:solidFill>
                  <a:schemeClr val="tx1"/>
                </a:solidFill>
              </a:rPr>
              <a:t>10 = “I track data in my sleep.”</a:t>
            </a:r>
          </a:p>
        </p:txBody>
      </p:sp>
    </p:spTree>
    <p:extLst>
      <p:ext uri="{BB962C8B-B14F-4D97-AF65-F5344CB8AC3E}">
        <p14:creationId xmlns:p14="http://schemas.microsoft.com/office/powerpoint/2010/main" val="30413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80000" fill="hold"/>
                                        <p:tgtEl>
                                          <p:spTgt spid="9"/>
                                        </p:tgtEl>
                                        <p:attrNameLst>
                                          <p:attrName>ppt_x</p:attrName>
                                        </p:attrNameLst>
                                      </p:cBhvr>
                                      <p:tavLst>
                                        <p:tav tm="0">
                                          <p:val>
                                            <p:strVal val="1+#ppt_w/2"/>
                                          </p:val>
                                        </p:tav>
                                        <p:tav tm="100000">
                                          <p:val>
                                            <p:strVal val="#ppt_x"/>
                                          </p:val>
                                        </p:tav>
                                      </p:tavLst>
                                    </p:anim>
                                    <p:anim calcmode="lin" valueType="num">
                                      <p:cBhvr additive="base">
                                        <p:cTn id="8" dur="180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72E74B-35B9-4A9D-BE59-565EE044F7A8}"/>
              </a:ext>
            </a:extLst>
          </p:cNvPr>
          <p:cNvSpPr>
            <a:spLocks noGrp="1"/>
          </p:cNvSpPr>
          <p:nvPr>
            <p:ph idx="1"/>
          </p:nvPr>
        </p:nvSpPr>
        <p:spPr>
          <a:xfrm>
            <a:off x="628650" y="1697162"/>
            <a:ext cx="7886700" cy="1750275"/>
          </a:xfrm>
        </p:spPr>
        <p:txBody>
          <a:bodyPr anchor="ctr"/>
          <a:lstStyle/>
          <a:p>
            <a:pPr marL="0" indent="0" algn="ctr">
              <a:buNone/>
            </a:pPr>
            <a:r>
              <a:rPr lang="en-US" sz="3200"/>
              <a:t>What was your </a:t>
            </a:r>
            <a:r>
              <a:rPr lang="en-US" sz="3200" b="1">
                <a:solidFill>
                  <a:schemeClr val="accent2"/>
                </a:solidFill>
              </a:rPr>
              <a:t>overall goal </a:t>
            </a:r>
            <a:r>
              <a:rPr lang="en-US" sz="3200"/>
              <a:t>last year? </a:t>
            </a:r>
          </a:p>
        </p:txBody>
      </p:sp>
      <p:sp>
        <p:nvSpPr>
          <p:cNvPr id="3" name="Text Placeholder 2">
            <a:extLst>
              <a:ext uri="{FF2B5EF4-FFF2-40B4-BE49-F238E27FC236}">
                <a16:creationId xmlns:a16="http://schemas.microsoft.com/office/drawing/2014/main" id="{EEBF3588-9A91-4580-9EC6-9138CB93DC73}"/>
              </a:ext>
            </a:extLst>
          </p:cNvPr>
          <p:cNvSpPr>
            <a:spLocks noGrp="1"/>
          </p:cNvSpPr>
          <p:nvPr>
            <p:ph type="body" sz="quarter" idx="17"/>
          </p:nvPr>
        </p:nvSpPr>
        <p:spPr/>
        <p:txBody>
          <a:bodyPr/>
          <a:lstStyle/>
          <a:p>
            <a:r>
              <a:rPr lang="en-US"/>
              <a:t>Stop &amp; Jot</a:t>
            </a:r>
          </a:p>
        </p:txBody>
      </p:sp>
      <p:pic>
        <p:nvPicPr>
          <p:cNvPr id="7" name="Graphic 6" descr="Bullseye">
            <a:extLst>
              <a:ext uri="{FF2B5EF4-FFF2-40B4-BE49-F238E27FC236}">
                <a16:creationId xmlns:a16="http://schemas.microsoft.com/office/drawing/2014/main" id="{AC27D799-373E-410C-810B-8C07A1408B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0420" y="2974442"/>
            <a:ext cx="2423160" cy="2423160"/>
          </a:xfrm>
          <a:prstGeom prst="rect">
            <a:avLst/>
          </a:prstGeom>
        </p:spPr>
      </p:pic>
      <p:sp>
        <p:nvSpPr>
          <p:cNvPr id="5" name="Rectangle 4">
            <a:extLst>
              <a:ext uri="{FF2B5EF4-FFF2-40B4-BE49-F238E27FC236}">
                <a16:creationId xmlns:a16="http://schemas.microsoft.com/office/drawing/2014/main" id="{7DFA24D9-AA0E-45E4-82E9-7C6F9C3D71AF}"/>
              </a:ext>
            </a:extLst>
          </p:cNvPr>
          <p:cNvSpPr/>
          <p:nvPr/>
        </p:nvSpPr>
        <p:spPr>
          <a:xfrm>
            <a:off x="4953000" y="5747211"/>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63A9F9-6457-4A5C-8FB7-91FEBBEE7DDF}"/>
              </a:ext>
            </a:extLst>
          </p:cNvPr>
          <p:cNvSpPr txBox="1"/>
          <p:nvPr/>
        </p:nvSpPr>
        <p:spPr>
          <a:xfrm>
            <a:off x="4953000" y="5907867"/>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a:t>
            </a:r>
            <a:r>
              <a:rPr lang="en-US" b="1" noProof="0">
                <a:solidFill>
                  <a:prstClr val="black"/>
                </a:solidFill>
                <a:latin typeface="Calibri" panose="020F0502020204030204"/>
              </a:rPr>
              <a:t>S</a:t>
            </a:r>
            <a:r>
              <a:rPr lang="en-US" b="1">
                <a:solidFill>
                  <a:prstClr val="black"/>
                </a:solidFill>
                <a:latin typeface="Calibri" panose="020F0502020204030204"/>
              </a:rPr>
              <a:t>top &amp; Jot</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lang="en-US" b="1" noProof="0">
                <a:solidFill>
                  <a:prstClr val="black"/>
                </a:solidFill>
                <a:latin typeface="Calibri" panose="020F0502020204030204"/>
              </a:rPr>
              <a:t>2</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minutes</a:t>
            </a:r>
          </a:p>
        </p:txBody>
      </p:sp>
    </p:spTree>
    <p:extLst>
      <p:ext uri="{BB962C8B-B14F-4D97-AF65-F5344CB8AC3E}">
        <p14:creationId xmlns:p14="http://schemas.microsoft.com/office/powerpoint/2010/main" val="33661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0000" fill="hold"/>
                                        <p:tgtEl>
                                          <p:spTgt spid="5"/>
                                        </p:tgtEl>
                                        <p:attrNameLst>
                                          <p:attrName>ppt_x</p:attrName>
                                        </p:attrNameLst>
                                      </p:cBhvr>
                                      <p:tavLst>
                                        <p:tav tm="0">
                                          <p:val>
                                            <p:strVal val="1+#ppt_w/2"/>
                                          </p:val>
                                        </p:tav>
                                        <p:tav tm="100000">
                                          <p:val>
                                            <p:strVal val="#ppt_x"/>
                                          </p:val>
                                        </p:tav>
                                      </p:tavLst>
                                    </p:anim>
                                    <p:anim calcmode="lin" valueType="num">
                                      <p:cBhvr additive="base">
                                        <p:cTn id="8" dur="120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D0A0E5-A678-41C7-AA7E-00937DC1FE81}"/>
              </a:ext>
            </a:extLst>
          </p:cNvPr>
          <p:cNvSpPr>
            <a:spLocks noGrp="1"/>
          </p:cNvSpPr>
          <p:nvPr>
            <p:ph type="body" sz="quarter" idx="17"/>
          </p:nvPr>
        </p:nvSpPr>
        <p:spPr>
          <a:xfrm>
            <a:off x="0" y="369895"/>
            <a:ext cx="9144000" cy="769440"/>
          </a:xfrm>
        </p:spPr>
        <p:txBody>
          <a:bodyPr/>
          <a:lstStyle/>
          <a:p>
            <a:r>
              <a:rPr lang="en-US"/>
              <a:t>Create Goals &amp; Break Them Down</a:t>
            </a:r>
          </a:p>
        </p:txBody>
      </p:sp>
      <p:sp>
        <p:nvSpPr>
          <p:cNvPr id="5" name="Rectangle 4">
            <a:extLst>
              <a:ext uri="{FF2B5EF4-FFF2-40B4-BE49-F238E27FC236}">
                <a16:creationId xmlns:a16="http://schemas.microsoft.com/office/drawing/2014/main" id="{9E04009B-E913-423A-8D15-510770201CD6}"/>
              </a:ext>
            </a:extLst>
          </p:cNvPr>
          <p:cNvSpPr/>
          <p:nvPr/>
        </p:nvSpPr>
        <p:spPr>
          <a:xfrm>
            <a:off x="462708" y="1567474"/>
            <a:ext cx="8449644" cy="4154984"/>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a:ea typeface="+mn-ea"/>
                <a:cs typeface="+mn-cs"/>
              </a:rPr>
              <a:t>Proficiency</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a:ea typeface="+mn-ea"/>
                <a:cs typeface="+mn-cs"/>
              </a:rPr>
              <a:t>40% of students will be proficient on the biology EOY test</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a:ea typeface="+mn-ea"/>
                <a:cs typeface="+mn-cs"/>
              </a:rPr>
              <a:t>40% of 394 biology students = 158 students are proficient</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a:ea typeface="+mn-ea"/>
                <a:cs typeface="+mn-cs"/>
              </a:rPr>
              <a:t>Proficiency for biology EOY test is 65% or higher</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a:ea typeface="+mn-ea"/>
                <a:cs typeface="+mn-cs"/>
              </a:rPr>
              <a:t>…</a:t>
            </a:r>
            <a:r>
              <a:rPr kumimoji="0" lang="en-US" sz="2400" b="1" i="0" u="none" strike="noStrike" kern="1200" cap="none" spc="0" normalizeH="0" baseline="0" noProof="0">
                <a:ln>
                  <a:noFill/>
                </a:ln>
                <a:solidFill>
                  <a:srgbClr val="000000"/>
                </a:solidFill>
                <a:effectLst/>
                <a:uLnTx/>
                <a:uFillTx/>
                <a:latin typeface="Calibri"/>
                <a:ea typeface="+mn-ea"/>
                <a:cs typeface="+mn-cs"/>
              </a:rPr>
              <a:t>we need 158 students to score 65% or higher on assessments regularly &amp; cumulatively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400" b="1" i="0" u="none" strike="noStrike" kern="1200" cap="none" spc="0" normalizeH="0" baseline="0" noProof="0">
              <a:ln>
                <a:noFill/>
              </a:ln>
              <a:solidFill>
                <a:srgbClr val="00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2400" b="1" i="0" u="none" strike="noStrike" kern="1200" cap="none" spc="0" normalizeH="0" baseline="0" noProof="0">
                <a:ln>
                  <a:noFill/>
                </a:ln>
                <a:solidFill>
                  <a:srgbClr val="000000"/>
                </a:solidFill>
                <a:effectLst/>
                <a:uLnTx/>
                <a:uFillTx/>
                <a:latin typeface="Calibri"/>
                <a:ea typeface="+mn-ea"/>
                <a:cs typeface="+mn-cs"/>
              </a:rPr>
              <a:t>Growth</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a:ea typeface="+mn-ea"/>
                <a:cs typeface="+mn-cs"/>
              </a:rPr>
              <a:t>80% of students will exceed projected growth</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0000"/>
                </a:solidFill>
                <a:effectLst/>
                <a:uLnTx/>
                <a:uFillTx/>
                <a:latin typeface="Calibri"/>
                <a:ea typeface="+mn-ea"/>
                <a:cs typeface="+mn-cs"/>
              </a:rPr>
              <a:t>315 of the 394 students must exceed their predicted score </a:t>
            </a:r>
            <a:r>
              <a:rPr kumimoji="0" lang="en-US" sz="2400" b="0" i="0" u="none" strike="noStrike" kern="1200" cap="none" spc="0" normalizeH="0" baseline="0" noProof="0">
                <a:ln>
                  <a:noFill/>
                </a:ln>
                <a:solidFill>
                  <a:srgbClr val="000000"/>
                </a:solidFill>
                <a:effectLst/>
                <a:uLnTx/>
                <a:uFillTx/>
                <a:latin typeface="Calibri"/>
                <a:ea typeface="+mn-ea"/>
                <a:cs typeface="+mn-cs"/>
              </a:rPr>
              <a:t>on assessments regularly &amp; cumulatively</a:t>
            </a:r>
          </a:p>
        </p:txBody>
      </p:sp>
    </p:spTree>
    <p:extLst>
      <p:ext uri="{BB962C8B-B14F-4D97-AF65-F5344CB8AC3E}">
        <p14:creationId xmlns:p14="http://schemas.microsoft.com/office/powerpoint/2010/main" val="218210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7A4693-F426-4126-93BA-F068F29CAD33}"/>
              </a:ext>
            </a:extLst>
          </p:cNvPr>
          <p:cNvSpPr>
            <a:spLocks noGrp="1"/>
          </p:cNvSpPr>
          <p:nvPr>
            <p:ph type="body" sz="quarter" idx="17"/>
          </p:nvPr>
        </p:nvSpPr>
        <p:spPr>
          <a:xfrm>
            <a:off x="1" y="369895"/>
            <a:ext cx="9144000" cy="769440"/>
          </a:xfrm>
        </p:spPr>
        <p:txBody>
          <a:bodyPr/>
          <a:lstStyle/>
          <a:p>
            <a:r>
              <a:rPr lang="en-US"/>
              <a:t>Break Them Down Even More!</a:t>
            </a:r>
          </a:p>
        </p:txBody>
      </p:sp>
      <p:sp>
        <p:nvSpPr>
          <p:cNvPr id="4" name="Rectangle 3">
            <a:extLst>
              <a:ext uri="{FF2B5EF4-FFF2-40B4-BE49-F238E27FC236}">
                <a16:creationId xmlns:a16="http://schemas.microsoft.com/office/drawing/2014/main" id="{F51B746C-0F8D-4BB8-97F6-DDB0153D1CBA}"/>
              </a:ext>
            </a:extLst>
          </p:cNvPr>
          <p:cNvSpPr/>
          <p:nvPr/>
        </p:nvSpPr>
        <p:spPr>
          <a:xfrm>
            <a:off x="341522" y="1411942"/>
            <a:ext cx="8557471" cy="4832092"/>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a:ln>
                  <a:noFill/>
                </a:ln>
                <a:solidFill>
                  <a:srgbClr val="000000"/>
                </a:solidFill>
                <a:effectLst/>
                <a:uLnTx/>
                <a:uFillTx/>
                <a:latin typeface="Calibri"/>
                <a:ea typeface="+mn-ea"/>
                <a:cs typeface="+mn-cs"/>
              </a:rPr>
              <a:t>Within a class, look at each student’s data.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srgbClr val="000000"/>
              </a:solidFill>
              <a:effectLst/>
              <a:uLnTx/>
              <a:uFillTx/>
              <a:latin typeface="Calibri"/>
              <a:ea typeface="+mn-ea"/>
              <a:cs typeface="+mn-cs"/>
            </a:endParaRPr>
          </a:p>
          <a:p>
            <a:pPr marL="457200" indent="-457200" defTabSz="914400">
              <a:buFont typeface="+mj-lt"/>
              <a:buAutoNum type="arabicPeriod"/>
              <a:defRPr/>
            </a:pPr>
            <a:r>
              <a:rPr kumimoji="0" lang="en-US" sz="2200" b="0" i="0" u="none" strike="noStrike" kern="1200" cap="none" spc="0" normalizeH="0" baseline="0" noProof="0">
                <a:ln>
                  <a:noFill/>
                </a:ln>
                <a:solidFill>
                  <a:srgbClr val="000000"/>
                </a:solidFill>
                <a:effectLst/>
                <a:uLnTx/>
                <a:uFillTx/>
                <a:latin typeface="Calibri"/>
                <a:ea typeface="+mn-ea"/>
                <a:cs typeface="+mn-cs"/>
              </a:rPr>
              <a:t>Student A</a:t>
            </a:r>
          </a:p>
          <a:p>
            <a:pPr marL="682625" lvl="1" indent="-225425" defTabSz="914400">
              <a:buFont typeface="Wingdings" panose="05000000000000000000" pitchFamily="2" charset="2"/>
              <a:buChar char="§"/>
              <a:defRPr/>
            </a:pPr>
            <a:r>
              <a:rPr kumimoji="0" lang="en-US" sz="2200" b="0" i="0" u="none" strike="noStrike" kern="1200" cap="none" spc="0" normalizeH="0" baseline="0" noProof="0">
                <a:ln>
                  <a:noFill/>
                </a:ln>
                <a:solidFill>
                  <a:srgbClr val="000000"/>
                </a:solidFill>
                <a:effectLst/>
                <a:uLnTx/>
                <a:uFillTx/>
                <a:latin typeface="Calibri"/>
                <a:ea typeface="+mn-ea"/>
                <a:cs typeface="+mn-cs"/>
              </a:rPr>
              <a:t>Predicted to fall in the 30</a:t>
            </a:r>
            <a:r>
              <a:rPr kumimoji="0" lang="en-US" sz="2200" b="0" i="0" u="none" strike="noStrike" kern="1200" cap="none" spc="0" normalizeH="0" baseline="30000" noProof="0">
                <a:ln>
                  <a:noFill/>
                </a:ln>
                <a:solidFill>
                  <a:srgbClr val="000000"/>
                </a:solidFill>
                <a:effectLst/>
                <a:uLnTx/>
                <a:uFillTx/>
                <a:latin typeface="Calibri"/>
                <a:ea typeface="+mn-ea"/>
                <a:cs typeface="+mn-cs"/>
              </a:rPr>
              <a:t>th</a:t>
            </a:r>
            <a:r>
              <a:rPr kumimoji="0" lang="en-US" sz="2200" b="0" i="0" u="none" strike="noStrike" kern="1200" cap="none" spc="0" normalizeH="0" baseline="0" noProof="0">
                <a:ln>
                  <a:noFill/>
                </a:ln>
                <a:solidFill>
                  <a:srgbClr val="000000"/>
                </a:solidFill>
                <a:effectLst/>
                <a:uLnTx/>
                <a:uFillTx/>
                <a:latin typeface="Calibri"/>
                <a:ea typeface="+mn-ea"/>
                <a:cs typeface="+mn-cs"/>
              </a:rPr>
              <a:t> percentile in the state</a:t>
            </a:r>
          </a:p>
          <a:p>
            <a:pPr marL="682625" lvl="1" indent="-225425" defTabSz="914400">
              <a:buFont typeface="Wingdings" panose="05000000000000000000" pitchFamily="2" charset="2"/>
              <a:buChar char="§"/>
              <a:defRPr/>
            </a:pPr>
            <a:r>
              <a:rPr lang="en-US" sz="2200">
                <a:solidFill>
                  <a:srgbClr val="000000"/>
                </a:solidFill>
                <a:latin typeface="Calibri"/>
              </a:rPr>
              <a:t>3</a:t>
            </a:r>
            <a:r>
              <a:rPr kumimoji="0" lang="en-US" sz="2200" b="0" i="0" u="none" strike="noStrike" kern="1200" cap="none" spc="0" normalizeH="0" baseline="0" noProof="0">
                <a:ln>
                  <a:noFill/>
                </a:ln>
                <a:solidFill>
                  <a:srgbClr val="000000"/>
                </a:solidFill>
                <a:effectLst/>
                <a:uLnTx/>
                <a:uFillTx/>
                <a:latin typeface="Calibri"/>
                <a:ea typeface="+mn-ea"/>
                <a:cs typeface="+mn-cs"/>
              </a:rPr>
              <a:t>0</a:t>
            </a:r>
            <a:r>
              <a:rPr kumimoji="0" lang="en-US" sz="2200" b="0" i="0" u="none" strike="noStrike" kern="1200" cap="none" spc="0" normalizeH="0" baseline="30000" noProof="0">
                <a:ln>
                  <a:noFill/>
                </a:ln>
                <a:solidFill>
                  <a:srgbClr val="000000"/>
                </a:solidFill>
                <a:effectLst/>
                <a:uLnTx/>
                <a:uFillTx/>
                <a:latin typeface="Calibri"/>
                <a:ea typeface="+mn-ea"/>
                <a:cs typeface="+mn-cs"/>
              </a:rPr>
              <a:t>th</a:t>
            </a:r>
            <a:r>
              <a:rPr kumimoji="0" lang="en-US" sz="2200" b="0" i="0" u="none" strike="noStrike" kern="1200" cap="none" spc="0" normalizeH="0" baseline="0" noProof="0">
                <a:ln>
                  <a:noFill/>
                </a:ln>
                <a:solidFill>
                  <a:srgbClr val="000000"/>
                </a:solidFill>
                <a:effectLst/>
                <a:uLnTx/>
                <a:uFillTx/>
                <a:latin typeface="Calibri"/>
                <a:ea typeface="+mn-ea"/>
                <a:cs typeface="+mn-cs"/>
              </a:rPr>
              <a:t> percentile in the state correlated with a 62/D on last year’s EOC</a:t>
            </a:r>
          </a:p>
          <a:p>
            <a:pPr marL="682625" lvl="1" indent="-225425" defTabSz="914400">
              <a:buFont typeface="Wingdings" panose="05000000000000000000" pitchFamily="2" charset="2"/>
              <a:buChar char="§"/>
              <a:defRPr/>
            </a:pPr>
            <a:r>
              <a:rPr kumimoji="0" lang="en-US" sz="2200" b="0" i="0" u="none" strike="noStrike" kern="1200" cap="none" spc="0" normalizeH="0" baseline="0" noProof="0">
                <a:ln>
                  <a:noFill/>
                </a:ln>
                <a:solidFill>
                  <a:srgbClr val="000000"/>
                </a:solidFill>
                <a:effectLst/>
                <a:uLnTx/>
                <a:uFillTx/>
                <a:latin typeface="Calibri"/>
                <a:ea typeface="+mn-ea"/>
                <a:cs typeface="+mn-cs"/>
              </a:rPr>
              <a:t>Student A’s goal is to </a:t>
            </a:r>
            <a:r>
              <a:rPr kumimoji="0" lang="en-US" sz="2200" b="1" i="0" u="none" strike="noStrike" kern="1200" cap="none" spc="0" normalizeH="0" baseline="0" noProof="0">
                <a:ln>
                  <a:noFill/>
                </a:ln>
                <a:solidFill>
                  <a:srgbClr val="000000"/>
                </a:solidFill>
                <a:effectLst/>
                <a:uLnTx/>
                <a:uFillTx/>
                <a:latin typeface="Calibri"/>
                <a:ea typeface="+mn-ea"/>
                <a:cs typeface="+mn-cs"/>
              </a:rPr>
              <a:t>score at least a 62/D or higher on every assessment</a:t>
            </a:r>
          </a:p>
          <a:p>
            <a:pPr defTabSz="914400">
              <a:defRPr/>
            </a:pPr>
            <a:endParaRPr lang="en-US" sz="2200">
              <a:solidFill>
                <a:srgbClr val="000000"/>
              </a:solidFill>
              <a:latin typeface="Calibri"/>
            </a:endParaRPr>
          </a:p>
          <a:p>
            <a:pPr marL="457200" indent="-457200" defTabSz="914400">
              <a:buFont typeface="+mj-lt"/>
              <a:buAutoNum type="arabicPeriod" startAt="2"/>
              <a:defRPr/>
            </a:pPr>
            <a:r>
              <a:rPr kumimoji="0" lang="en-US" sz="2200" b="0" i="0" u="none" strike="noStrike" kern="1200" cap="none" spc="0" normalizeH="0" baseline="0" noProof="0">
                <a:ln>
                  <a:noFill/>
                </a:ln>
                <a:solidFill>
                  <a:srgbClr val="000000"/>
                </a:solidFill>
                <a:effectLst/>
                <a:uLnTx/>
                <a:uFillTx/>
                <a:latin typeface="Calibri"/>
                <a:ea typeface="+mn-ea"/>
                <a:cs typeface="+mn-cs"/>
              </a:rPr>
              <a:t>Student B</a:t>
            </a:r>
          </a:p>
          <a:p>
            <a:pPr marL="682625" lvl="1" indent="-225425" defTabSz="914400">
              <a:buFont typeface="Wingdings" panose="05000000000000000000" pitchFamily="2" charset="2"/>
              <a:buChar char="§"/>
              <a:defRPr/>
            </a:pPr>
            <a:r>
              <a:rPr kumimoji="0" lang="en-US" sz="2200" b="0" i="0" u="none" strike="noStrike" kern="1200" cap="none" spc="0" normalizeH="0" baseline="0" noProof="0">
                <a:ln>
                  <a:noFill/>
                </a:ln>
                <a:solidFill>
                  <a:srgbClr val="000000"/>
                </a:solidFill>
                <a:effectLst/>
                <a:uLnTx/>
                <a:uFillTx/>
                <a:latin typeface="Calibri"/>
                <a:ea typeface="+mn-ea"/>
                <a:cs typeface="+mn-cs"/>
              </a:rPr>
              <a:t>Predicted to fall in the 74</a:t>
            </a:r>
            <a:r>
              <a:rPr kumimoji="0" lang="en-US" sz="2200" b="0" i="0" u="none" strike="noStrike" kern="1200" cap="none" spc="0" normalizeH="0" baseline="30000" noProof="0">
                <a:ln>
                  <a:noFill/>
                </a:ln>
                <a:solidFill>
                  <a:srgbClr val="000000"/>
                </a:solidFill>
                <a:effectLst/>
                <a:uLnTx/>
                <a:uFillTx/>
                <a:latin typeface="Calibri"/>
                <a:ea typeface="+mn-ea"/>
                <a:cs typeface="+mn-cs"/>
              </a:rPr>
              <a:t>th</a:t>
            </a:r>
            <a:r>
              <a:rPr kumimoji="0" lang="en-US" sz="2200" b="0" i="0" u="none" strike="noStrike" kern="1200" cap="none" spc="0" normalizeH="0" baseline="0" noProof="0">
                <a:ln>
                  <a:noFill/>
                </a:ln>
                <a:solidFill>
                  <a:srgbClr val="000000"/>
                </a:solidFill>
                <a:effectLst/>
                <a:uLnTx/>
                <a:uFillTx/>
                <a:latin typeface="Calibri"/>
                <a:ea typeface="+mn-ea"/>
                <a:cs typeface="+mn-cs"/>
              </a:rPr>
              <a:t> percentile in the state</a:t>
            </a:r>
          </a:p>
          <a:p>
            <a:pPr marL="682625" lvl="1" indent="-225425" defTabSz="914400">
              <a:buFont typeface="Wingdings" panose="05000000000000000000" pitchFamily="2" charset="2"/>
              <a:buChar char="§"/>
              <a:defRPr/>
            </a:pPr>
            <a:r>
              <a:rPr kumimoji="0" lang="en-US" sz="2200" b="0" i="0" u="none" strike="noStrike" kern="1200" cap="none" spc="0" normalizeH="0" baseline="0" noProof="0">
                <a:ln>
                  <a:noFill/>
                </a:ln>
                <a:solidFill>
                  <a:srgbClr val="000000"/>
                </a:solidFill>
                <a:effectLst/>
                <a:uLnTx/>
                <a:uFillTx/>
                <a:latin typeface="Calibri"/>
                <a:ea typeface="+mn-ea"/>
                <a:cs typeface="+mn-cs"/>
              </a:rPr>
              <a:t>74</a:t>
            </a:r>
            <a:r>
              <a:rPr kumimoji="0" lang="en-US" sz="2200" b="0" i="0" u="none" strike="noStrike" kern="1200" cap="none" spc="0" normalizeH="0" baseline="30000" noProof="0">
                <a:ln>
                  <a:noFill/>
                </a:ln>
                <a:solidFill>
                  <a:srgbClr val="000000"/>
                </a:solidFill>
                <a:effectLst/>
                <a:uLnTx/>
                <a:uFillTx/>
                <a:latin typeface="Calibri"/>
                <a:ea typeface="+mn-ea"/>
                <a:cs typeface="+mn-cs"/>
              </a:rPr>
              <a:t>th</a:t>
            </a:r>
            <a:r>
              <a:rPr kumimoji="0" lang="en-US" sz="2200" b="0" i="0" u="none" strike="noStrike" kern="1200" cap="none" spc="0" normalizeH="0" baseline="0" noProof="0">
                <a:ln>
                  <a:noFill/>
                </a:ln>
                <a:solidFill>
                  <a:srgbClr val="000000"/>
                </a:solidFill>
                <a:effectLst/>
                <a:uLnTx/>
                <a:uFillTx/>
                <a:latin typeface="Calibri"/>
                <a:ea typeface="+mn-ea"/>
                <a:cs typeface="+mn-cs"/>
              </a:rPr>
              <a:t> percentile in the state correlated with a 87/B on last year’s EOC</a:t>
            </a:r>
          </a:p>
          <a:p>
            <a:pPr marL="682625" lvl="1" indent="-225425" defTabSz="914400">
              <a:buFont typeface="Wingdings" panose="05000000000000000000" pitchFamily="2" charset="2"/>
              <a:buChar char="§"/>
              <a:defRPr/>
            </a:pPr>
            <a:r>
              <a:rPr kumimoji="0" lang="en-US" sz="2200" b="0" i="0" u="none" strike="noStrike" kern="1200" cap="none" spc="0" normalizeH="0" baseline="0" noProof="0">
                <a:ln>
                  <a:noFill/>
                </a:ln>
                <a:solidFill>
                  <a:srgbClr val="000000"/>
                </a:solidFill>
                <a:effectLst/>
                <a:uLnTx/>
                <a:uFillTx/>
                <a:latin typeface="Calibri"/>
                <a:ea typeface="+mn-ea"/>
                <a:cs typeface="+mn-cs"/>
              </a:rPr>
              <a:t>Student B’s goal is to </a:t>
            </a:r>
            <a:r>
              <a:rPr kumimoji="0" lang="en-US" sz="2200" b="1" i="0" u="none" strike="noStrike" kern="1200" cap="none" spc="0" normalizeH="0" baseline="0" noProof="0">
                <a:ln>
                  <a:noFill/>
                </a:ln>
                <a:solidFill>
                  <a:srgbClr val="000000"/>
                </a:solidFill>
                <a:effectLst/>
                <a:uLnTx/>
                <a:uFillTx/>
                <a:latin typeface="Calibri"/>
                <a:ea typeface="+mn-ea"/>
                <a:cs typeface="+mn-cs"/>
              </a:rPr>
              <a:t>score at least an 87/B on every assessment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200" b="1"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68360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22D3FE-684C-4466-9C81-0564A8EAFF43}"/>
              </a:ext>
            </a:extLst>
          </p:cNvPr>
          <p:cNvSpPr>
            <a:spLocks noGrp="1"/>
          </p:cNvSpPr>
          <p:nvPr>
            <p:ph type="body" sz="quarter" idx="17"/>
          </p:nvPr>
        </p:nvSpPr>
        <p:spPr/>
        <p:txBody>
          <a:bodyPr/>
          <a:lstStyle/>
          <a:p>
            <a:r>
              <a:rPr lang="en-US"/>
              <a:t>Set Teacher-Level Goals</a:t>
            </a:r>
          </a:p>
        </p:txBody>
      </p:sp>
      <p:sp>
        <p:nvSpPr>
          <p:cNvPr id="4" name="Rectangle 3">
            <a:extLst>
              <a:ext uri="{FF2B5EF4-FFF2-40B4-BE49-F238E27FC236}">
                <a16:creationId xmlns:a16="http://schemas.microsoft.com/office/drawing/2014/main" id="{6AD116AB-132B-4649-9C1E-1CB1C7CC59EB}"/>
              </a:ext>
            </a:extLst>
          </p:cNvPr>
          <p:cNvSpPr/>
          <p:nvPr/>
        </p:nvSpPr>
        <p:spPr>
          <a:xfrm>
            <a:off x="274506" y="1194420"/>
            <a:ext cx="8627125" cy="5170646"/>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a:ln>
                  <a:noFill/>
                </a:ln>
                <a:solidFill>
                  <a:srgbClr val="000000"/>
                </a:solidFill>
                <a:effectLst/>
                <a:uLnTx/>
                <a:uFillTx/>
                <a:latin typeface="Calibri"/>
                <a:ea typeface="+mn-ea"/>
                <a:cs typeface="+mn-cs"/>
              </a:rPr>
              <a:t>For example:</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a:ea typeface="+mn-ea"/>
                <a:cs typeface="+mn-cs"/>
              </a:rPr>
              <a:t>158 students need to be proficient </a:t>
            </a:r>
            <a:r>
              <a:rPr kumimoji="0" lang="en-US" sz="2200" b="0" i="0" u="none" strike="noStrike" kern="1200" cap="none" spc="0" normalizeH="0" baseline="0" noProof="0">
                <a:ln>
                  <a:noFill/>
                </a:ln>
                <a:solidFill>
                  <a:srgbClr val="000000"/>
                </a:solidFill>
                <a:effectLst/>
                <a:uLnTx/>
                <a:uFillTx/>
                <a:latin typeface="Calibri"/>
                <a:ea typeface="+mn-ea"/>
                <a:cs typeface="+mn-cs"/>
                <a:sym typeface="Wingdings" panose="05000000000000000000" pitchFamily="2" charset="2"/>
              </a:rPr>
              <a:t> </a:t>
            </a:r>
            <a:endParaRPr kumimoji="0" lang="en-US" sz="2200" b="0" i="0" u="none" strike="noStrike" kern="1200" cap="none" spc="0" normalizeH="0" baseline="0" noProof="0">
              <a:ln>
                <a:noFill/>
              </a:ln>
              <a:solidFill>
                <a:srgbClr val="000000"/>
              </a:solidFill>
              <a:effectLst/>
              <a:uLnTx/>
              <a:uFillTx/>
              <a:latin typeface="Calibri"/>
              <a:ea typeface="+mn-ea"/>
              <a:cs typeface="+mn-cs"/>
            </a:endParaRP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a:ea typeface="+mn-ea"/>
                <a:cs typeface="+mn-cs"/>
              </a:rPr>
              <a:t>4 teachers teaching 6 sections/classes each </a:t>
            </a:r>
            <a:r>
              <a:rPr kumimoji="0" lang="en-US" sz="2200" b="0" i="0" u="none" strike="noStrike" kern="1200" cap="none" spc="0" normalizeH="0" baseline="0" noProof="0">
                <a:ln>
                  <a:noFill/>
                </a:ln>
                <a:solidFill>
                  <a:srgbClr val="000000"/>
                </a:solidFill>
                <a:effectLst/>
                <a:uLnTx/>
                <a:uFillTx/>
                <a:latin typeface="Calibri"/>
                <a:ea typeface="+mn-ea"/>
                <a:cs typeface="+mn-cs"/>
                <a:sym typeface="Wingdings" panose="05000000000000000000" pitchFamily="2" charset="2"/>
              </a:rPr>
              <a:t> </a:t>
            </a:r>
            <a:endParaRPr kumimoji="0" lang="en-US" sz="2200" b="0" i="0" u="none" strike="noStrike" kern="1200" cap="none" spc="0" normalizeH="0" baseline="0" noProof="0">
              <a:ln>
                <a:noFill/>
              </a:ln>
              <a:solidFill>
                <a:srgbClr val="000000"/>
              </a:solidFill>
              <a:effectLst/>
              <a:uLnTx/>
              <a:uFillTx/>
              <a:latin typeface="Calibri"/>
              <a:ea typeface="+mn-ea"/>
              <a:cs typeface="+mn-cs"/>
            </a:endParaRP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a:ea typeface="+mn-ea"/>
                <a:cs typeface="+mn-cs"/>
              </a:rPr>
              <a:t>24 sections/classes total </a:t>
            </a:r>
            <a:r>
              <a:rPr kumimoji="0" lang="en-US" sz="2200" b="0" i="0" u="none" strike="noStrike" kern="1200" cap="none" spc="0" normalizeH="0" baseline="0" noProof="0">
                <a:ln>
                  <a:noFill/>
                </a:ln>
                <a:solidFill>
                  <a:srgbClr val="000000"/>
                </a:solidFill>
                <a:effectLst/>
                <a:uLnTx/>
                <a:uFillTx/>
                <a:latin typeface="Calibri"/>
                <a:ea typeface="+mn-ea"/>
                <a:cs typeface="+mn-cs"/>
                <a:sym typeface="Wingdings" panose="05000000000000000000" pitchFamily="2" charset="2"/>
              </a:rPr>
              <a:t> </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a:ln>
                  <a:noFill/>
                </a:ln>
                <a:solidFill>
                  <a:srgbClr val="000000"/>
                </a:solidFill>
                <a:effectLst/>
                <a:uLnTx/>
                <a:uFillTx/>
                <a:latin typeface="Calibri"/>
                <a:ea typeface="+mn-ea"/>
                <a:cs typeface="+mn-cs"/>
                <a:sym typeface="Wingdings" panose="05000000000000000000" pitchFamily="2" charset="2"/>
              </a:rPr>
              <a:t>…approximately 7 students per class should be proficient to reach the goal, given an average class size of 16 students.</a:t>
            </a:r>
            <a:endParaRPr kumimoji="0" lang="en-US" sz="2200" b="1" i="0" u="none" strike="noStrike" kern="1200" cap="none" spc="0" normalizeH="0" baseline="0" noProof="0">
              <a:ln>
                <a:noFill/>
              </a:ln>
              <a:solidFill>
                <a:srgbClr val="000000"/>
              </a:solidFill>
              <a:effectLst/>
              <a:uLnTx/>
              <a:uFillTx/>
              <a:latin typeface="Calibri"/>
              <a:ea typeface="+mn-ea"/>
              <a:cs typeface="+mn-cs"/>
            </a:endParaRPr>
          </a:p>
          <a:p>
            <a:pPr marR="0" lvl="0" algn="l" defTabSz="914400" rtl="0" eaLnBrk="1" fontAlgn="auto" latinLnBrk="0" hangingPunct="1">
              <a:lnSpc>
                <a:spcPct val="100000"/>
              </a:lnSpc>
              <a:spcBef>
                <a:spcPts val="1800"/>
              </a:spcBef>
              <a:spcAft>
                <a:spcPts val="0"/>
              </a:spcAft>
              <a:buClrTx/>
              <a:buSzTx/>
              <a:tabLst/>
              <a:defRPr/>
            </a:pPr>
            <a:r>
              <a:rPr kumimoji="0" lang="en-US" sz="2200" b="1" i="0" u="none" strike="noStrike" kern="1200" cap="none" spc="0" normalizeH="0" baseline="0" noProof="0">
                <a:ln>
                  <a:noFill/>
                </a:ln>
                <a:solidFill>
                  <a:srgbClr val="000000"/>
                </a:solidFill>
                <a:effectLst/>
                <a:uLnTx/>
                <a:uFillTx/>
                <a:latin typeface="Calibri"/>
                <a:ea typeface="+mn-ea"/>
                <a:cs typeface="+mn-cs"/>
              </a:rPr>
              <a:t>Other factors to consider:</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a:ea typeface="+mn-ea"/>
                <a:cs typeface="+mn-cs"/>
              </a:rPr>
              <a:t>Does one teacher or class have primarily honors, ELL, EC/SPED, or some other enrollment stipulation impacting the course?</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a:ea typeface="+mn-ea"/>
                <a:cs typeface="+mn-cs"/>
              </a:rPr>
              <a:t>How many students on the roster are entering on grade level? Proficiency score should be at least that percent or higher.</a:t>
            </a:r>
          </a:p>
          <a:p>
            <a:pPr marL="6826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a:ea typeface="+mn-ea"/>
                <a:cs typeface="+mn-cs"/>
              </a:rPr>
              <a:t>Note: </a:t>
            </a:r>
            <a:r>
              <a:rPr kumimoji="0" lang="en-US" sz="2200" b="0" i="1" u="none" strike="noStrike" kern="1200" cap="none" spc="0" normalizeH="0" baseline="0" noProof="0">
                <a:ln>
                  <a:noFill/>
                </a:ln>
                <a:solidFill>
                  <a:srgbClr val="000000"/>
                </a:solidFill>
                <a:effectLst/>
                <a:uLnTx/>
                <a:uFillTx/>
                <a:latin typeface="Calibri"/>
                <a:ea typeface="+mn-ea"/>
                <a:cs typeface="+mn-cs"/>
              </a:rPr>
              <a:t>Honors classes should have a higher proficiency goal. ELL or SPED may have a lower proficiency goal. </a:t>
            </a:r>
            <a:r>
              <a:rPr kumimoji="0" lang="en-US" sz="2200" b="1" i="1" u="none" strike="noStrike" kern="1200" cap="none" spc="0" normalizeH="0" baseline="0" noProof="0">
                <a:ln>
                  <a:noFill/>
                </a:ln>
                <a:solidFill>
                  <a:srgbClr val="000000"/>
                </a:solidFill>
                <a:effectLst/>
                <a:uLnTx/>
                <a:uFillTx/>
                <a:latin typeface="Calibri"/>
                <a:ea typeface="+mn-ea"/>
                <a:cs typeface="+mn-cs"/>
              </a:rPr>
              <a:t>But</a:t>
            </a:r>
            <a:r>
              <a:rPr kumimoji="0" lang="en-US" sz="2200" b="0" i="1" u="none" strike="noStrike" kern="1200" cap="none" spc="0" normalizeH="0" baseline="0" noProof="0">
                <a:ln>
                  <a:noFill/>
                </a:ln>
                <a:solidFill>
                  <a:srgbClr val="000000"/>
                </a:solidFill>
                <a:effectLst/>
                <a:uLnTx/>
                <a:uFillTx/>
                <a:latin typeface="Calibri"/>
                <a:ea typeface="+mn-ea"/>
                <a:cs typeface="+mn-cs"/>
              </a:rPr>
              <a:t>, growth goals stay constant because we want to grow every student in every class!</a:t>
            </a:r>
            <a:endParaRPr kumimoji="0" lang="en-US" sz="2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4457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208C1E-ACCF-4974-A303-B32B07DC51BC}"/>
              </a:ext>
            </a:extLst>
          </p:cNvPr>
          <p:cNvSpPr>
            <a:spLocks noGrp="1"/>
          </p:cNvSpPr>
          <p:nvPr>
            <p:ph type="body" sz="quarter" idx="17"/>
          </p:nvPr>
        </p:nvSpPr>
        <p:spPr/>
        <p:txBody>
          <a:bodyPr/>
          <a:lstStyle/>
          <a:p>
            <a:r>
              <a:rPr lang="en-US"/>
              <a:t>Break Goals Down by Teacher</a:t>
            </a:r>
          </a:p>
        </p:txBody>
      </p:sp>
      <p:graphicFrame>
        <p:nvGraphicFramePr>
          <p:cNvPr id="4" name="Table 3">
            <a:extLst>
              <a:ext uri="{FF2B5EF4-FFF2-40B4-BE49-F238E27FC236}">
                <a16:creationId xmlns:a16="http://schemas.microsoft.com/office/drawing/2014/main" id="{BBE7C427-1901-47AE-9A9B-90D324986E0C}"/>
              </a:ext>
            </a:extLst>
          </p:cNvPr>
          <p:cNvGraphicFramePr>
            <a:graphicFrameLocks noGrp="1"/>
          </p:cNvGraphicFramePr>
          <p:nvPr>
            <p:extLst>
              <p:ext uri="{D42A27DB-BD31-4B8C-83A1-F6EECF244321}">
                <p14:modId xmlns:p14="http://schemas.microsoft.com/office/powerpoint/2010/main" val="1501917051"/>
              </p:ext>
            </p:extLst>
          </p:nvPr>
        </p:nvGraphicFramePr>
        <p:xfrm>
          <a:off x="443753" y="1470122"/>
          <a:ext cx="8256494" cy="2663558"/>
        </p:xfrm>
        <a:graphic>
          <a:graphicData uri="http://schemas.openxmlformats.org/drawingml/2006/table">
            <a:tbl>
              <a:tblPr firstRow="1" bandRow="1">
                <a:tableStyleId>{5C22544A-7EE6-4342-B048-85BDC9FD1C3A}</a:tableStyleId>
              </a:tblPr>
              <a:tblGrid>
                <a:gridCol w="1869141">
                  <a:extLst>
                    <a:ext uri="{9D8B030D-6E8A-4147-A177-3AD203B41FA5}">
                      <a16:colId xmlns:a16="http://schemas.microsoft.com/office/drawing/2014/main" val="2929157437"/>
                    </a:ext>
                  </a:extLst>
                </a:gridCol>
                <a:gridCol w="1258903">
                  <a:extLst>
                    <a:ext uri="{9D8B030D-6E8A-4147-A177-3AD203B41FA5}">
                      <a16:colId xmlns:a16="http://schemas.microsoft.com/office/drawing/2014/main" val="697487288"/>
                    </a:ext>
                  </a:extLst>
                </a:gridCol>
                <a:gridCol w="1745527">
                  <a:extLst>
                    <a:ext uri="{9D8B030D-6E8A-4147-A177-3AD203B41FA5}">
                      <a16:colId xmlns:a16="http://schemas.microsoft.com/office/drawing/2014/main" val="1202623108"/>
                    </a:ext>
                  </a:extLst>
                </a:gridCol>
                <a:gridCol w="1158535">
                  <a:extLst>
                    <a:ext uri="{9D8B030D-6E8A-4147-A177-3AD203B41FA5}">
                      <a16:colId xmlns:a16="http://schemas.microsoft.com/office/drawing/2014/main" val="1742030394"/>
                    </a:ext>
                  </a:extLst>
                </a:gridCol>
                <a:gridCol w="1112194">
                  <a:extLst>
                    <a:ext uri="{9D8B030D-6E8A-4147-A177-3AD203B41FA5}">
                      <a16:colId xmlns:a16="http://schemas.microsoft.com/office/drawing/2014/main" val="3610240638"/>
                    </a:ext>
                  </a:extLst>
                </a:gridCol>
                <a:gridCol w="1112194">
                  <a:extLst>
                    <a:ext uri="{9D8B030D-6E8A-4147-A177-3AD203B41FA5}">
                      <a16:colId xmlns:a16="http://schemas.microsoft.com/office/drawing/2014/main" val="2904450078"/>
                    </a:ext>
                  </a:extLst>
                </a:gridCol>
              </a:tblGrid>
              <a:tr h="522768">
                <a:tc rowSpan="2">
                  <a:txBody>
                    <a:bodyPr/>
                    <a:lstStyle/>
                    <a:p>
                      <a:pPr algn="ctr"/>
                      <a:r>
                        <a:rPr lang="en-US"/>
                        <a:t>Teacher</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a:t>Goal proficient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a:t>Predicted</a:t>
                      </a:r>
                    </a:p>
                    <a:p>
                      <a:pPr algn="ctr"/>
                      <a:r>
                        <a:rPr lang="en-US"/>
                        <a:t>proficient**</a:t>
                      </a:r>
                    </a:p>
                  </a:txBody>
                  <a:tcPr anchor="ctr">
                    <a:lnB w="12700" cap="flat" cmpd="sng" algn="ctr">
                      <a:solidFill>
                        <a:schemeClr val="bg1"/>
                      </a:solidFill>
                      <a:prstDash val="solid"/>
                      <a:round/>
                      <a:headEnd type="none" w="med" len="med"/>
                      <a:tailEnd type="none" w="med" len="med"/>
                    </a:lnB>
                  </a:tcPr>
                </a:tc>
                <a:tc>
                  <a:txBody>
                    <a:bodyPr/>
                    <a:lstStyle/>
                    <a:p>
                      <a:pPr algn="ctr"/>
                      <a:r>
                        <a:rPr lang="en-US"/>
                        <a:t>Interim 1</a:t>
                      </a:r>
                    </a:p>
                  </a:txBody>
                  <a:tcPr anchor="ctr">
                    <a:lnB w="12700" cap="flat" cmpd="sng" algn="ctr">
                      <a:solidFill>
                        <a:schemeClr val="bg1"/>
                      </a:solidFill>
                      <a:prstDash val="solid"/>
                      <a:round/>
                      <a:headEnd type="none" w="med" len="med"/>
                      <a:tailEnd type="none" w="med" len="med"/>
                    </a:lnB>
                  </a:tcPr>
                </a:tc>
                <a:tc>
                  <a:txBody>
                    <a:bodyPr/>
                    <a:lstStyle/>
                    <a:p>
                      <a:pPr algn="ctr"/>
                      <a:r>
                        <a:rPr lang="en-US"/>
                        <a:t>Interim 2</a:t>
                      </a:r>
                    </a:p>
                  </a:txBody>
                  <a:tcPr anchor="ctr">
                    <a:lnB w="12700" cap="flat" cmpd="sng" algn="ctr">
                      <a:solidFill>
                        <a:schemeClr val="bg1"/>
                      </a:solidFill>
                      <a:prstDash val="solid"/>
                      <a:round/>
                      <a:headEnd type="none" w="med" len="med"/>
                      <a:tailEnd type="none" w="med" len="med"/>
                    </a:lnB>
                  </a:tcPr>
                </a:tc>
                <a:tc>
                  <a:txBody>
                    <a:bodyPr/>
                    <a:lstStyle/>
                    <a:p>
                      <a:pPr algn="ctr"/>
                      <a:r>
                        <a:rPr lang="en-US"/>
                        <a:t>Interim 3</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96444056"/>
                  </a:ext>
                </a:extLst>
              </a:tr>
              <a:tr h="245126">
                <a:tc vMerge="1">
                  <a:txBody>
                    <a:bodyPr/>
                    <a:lstStyle/>
                    <a:p>
                      <a:endParaRPr lang="en-US"/>
                    </a:p>
                  </a:txBody>
                  <a:tcPr/>
                </a:tc>
                <a:tc gridSpan="5">
                  <a:txBody>
                    <a:bodyPr/>
                    <a:lstStyle/>
                    <a:p>
                      <a:pPr algn="ctr"/>
                      <a:r>
                        <a:rPr lang="en-US" i="1"/>
                        <a:t>No. of Students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817216"/>
                  </a:ext>
                </a:extLst>
              </a:tr>
              <a:tr h="375018">
                <a:tc>
                  <a:txBody>
                    <a:bodyPr/>
                    <a:lstStyle/>
                    <a:p>
                      <a:r>
                        <a:rPr lang="en-US"/>
                        <a:t>Teacher Smith</a:t>
                      </a:r>
                    </a:p>
                  </a:txBody>
                  <a:tcPr>
                    <a:lnT w="12700" cap="flat" cmpd="sng" algn="ctr">
                      <a:solidFill>
                        <a:schemeClr val="bg1"/>
                      </a:solidFill>
                      <a:prstDash val="solid"/>
                      <a:round/>
                      <a:headEnd type="none" w="med" len="med"/>
                      <a:tailEnd type="none" w="med" len="med"/>
                    </a:lnT>
                  </a:tcPr>
                </a:tc>
                <a:tc>
                  <a:txBody>
                    <a:bodyPr/>
                    <a:lstStyle/>
                    <a:p>
                      <a:pPr algn="r"/>
                      <a:r>
                        <a:rPr lang="en-US"/>
                        <a:t>31 </a:t>
                      </a:r>
                    </a:p>
                  </a:txBody>
                  <a:tcPr/>
                </a:tc>
                <a:tc>
                  <a:txBody>
                    <a:bodyPr/>
                    <a:lstStyle/>
                    <a:p>
                      <a:pPr algn="r"/>
                      <a:r>
                        <a:rPr lang="en-US"/>
                        <a:t>11</a:t>
                      </a:r>
                    </a:p>
                  </a:txBody>
                  <a:tcPr/>
                </a:tc>
                <a:tc>
                  <a:txBody>
                    <a:bodyPr/>
                    <a:lstStyle/>
                    <a:p>
                      <a:pPr algn="r"/>
                      <a:r>
                        <a:rPr lang="en-US"/>
                        <a:t>31</a:t>
                      </a:r>
                    </a:p>
                  </a:txBody>
                  <a:tcPr/>
                </a:tc>
                <a:tc>
                  <a:txBody>
                    <a:bodyPr/>
                    <a:lstStyle/>
                    <a:p>
                      <a:pPr algn="r"/>
                      <a:r>
                        <a:rPr lang="en-US"/>
                        <a:t>24</a:t>
                      </a:r>
                    </a:p>
                  </a:txBody>
                  <a:tcPr/>
                </a:tc>
                <a:tc>
                  <a:txBody>
                    <a:bodyPr/>
                    <a:lstStyle/>
                    <a:p>
                      <a:pPr algn="r"/>
                      <a:r>
                        <a:rPr lang="en-US">
                          <a:highlight>
                            <a:srgbClr val="FFFF00"/>
                          </a:highlight>
                        </a:rPr>
                        <a:t>23</a:t>
                      </a:r>
                    </a:p>
                  </a:txBody>
                  <a:tcPr/>
                </a:tc>
                <a:extLst>
                  <a:ext uri="{0D108BD9-81ED-4DB2-BD59-A6C34878D82A}">
                    <a16:rowId xmlns:a16="http://schemas.microsoft.com/office/drawing/2014/main" val="464248471"/>
                  </a:ext>
                </a:extLst>
              </a:tr>
              <a:tr h="444500">
                <a:tc>
                  <a:txBody>
                    <a:bodyPr/>
                    <a:lstStyle/>
                    <a:p>
                      <a:r>
                        <a:rPr lang="en-US"/>
                        <a:t>Teacher Jones</a:t>
                      </a:r>
                    </a:p>
                  </a:txBody>
                  <a:tcPr/>
                </a:tc>
                <a:tc>
                  <a:txBody>
                    <a:bodyPr/>
                    <a:lstStyle/>
                    <a:p>
                      <a:pPr algn="r"/>
                      <a:r>
                        <a:rPr lang="en-US"/>
                        <a:t>27</a:t>
                      </a:r>
                    </a:p>
                  </a:txBody>
                  <a:tcPr/>
                </a:tc>
                <a:tc>
                  <a:txBody>
                    <a:bodyPr/>
                    <a:lstStyle/>
                    <a:p>
                      <a:pPr algn="r"/>
                      <a:r>
                        <a:rPr lang="en-US"/>
                        <a:t>21</a:t>
                      </a:r>
                    </a:p>
                  </a:txBody>
                  <a:tcPr/>
                </a:tc>
                <a:tc>
                  <a:txBody>
                    <a:bodyPr/>
                    <a:lstStyle/>
                    <a:p>
                      <a:pPr algn="r"/>
                      <a:r>
                        <a:rPr lang="en-US"/>
                        <a:t>28</a:t>
                      </a:r>
                    </a:p>
                  </a:txBody>
                  <a:tcPr/>
                </a:tc>
                <a:tc>
                  <a:txBody>
                    <a:bodyPr/>
                    <a:lstStyle/>
                    <a:p>
                      <a:pPr algn="r"/>
                      <a:r>
                        <a:rPr lang="en-US"/>
                        <a:t>35</a:t>
                      </a:r>
                    </a:p>
                  </a:txBody>
                  <a:tcPr/>
                </a:tc>
                <a:tc>
                  <a:txBody>
                    <a:bodyPr/>
                    <a:lstStyle/>
                    <a:p>
                      <a:pPr algn="r"/>
                      <a:r>
                        <a:rPr lang="en-US">
                          <a:highlight>
                            <a:srgbClr val="FFFF00"/>
                          </a:highlight>
                        </a:rPr>
                        <a:t>31</a:t>
                      </a:r>
                    </a:p>
                  </a:txBody>
                  <a:tcPr/>
                </a:tc>
                <a:extLst>
                  <a:ext uri="{0D108BD9-81ED-4DB2-BD59-A6C34878D82A}">
                    <a16:rowId xmlns:a16="http://schemas.microsoft.com/office/drawing/2014/main" val="1974425679"/>
                  </a:ext>
                </a:extLst>
              </a:tr>
              <a:tr h="457200">
                <a:tc>
                  <a:txBody>
                    <a:bodyPr/>
                    <a:lstStyle/>
                    <a:p>
                      <a:r>
                        <a:rPr lang="en-US"/>
                        <a:t>Teacher Anderson</a:t>
                      </a:r>
                    </a:p>
                  </a:txBody>
                  <a:tcPr/>
                </a:tc>
                <a:tc>
                  <a:txBody>
                    <a:bodyPr/>
                    <a:lstStyle/>
                    <a:p>
                      <a:pPr algn="r"/>
                      <a:r>
                        <a:rPr lang="en-US"/>
                        <a:t>4</a:t>
                      </a:r>
                    </a:p>
                  </a:txBody>
                  <a:tcPr/>
                </a:tc>
                <a:tc>
                  <a:txBody>
                    <a:bodyPr/>
                    <a:lstStyle/>
                    <a:p>
                      <a:pPr algn="r"/>
                      <a:r>
                        <a:rPr lang="en-US"/>
                        <a:t>1</a:t>
                      </a:r>
                    </a:p>
                  </a:txBody>
                  <a:tcPr/>
                </a:tc>
                <a:tc>
                  <a:txBody>
                    <a:bodyPr/>
                    <a:lstStyle/>
                    <a:p>
                      <a:pPr algn="r"/>
                      <a:r>
                        <a:rPr lang="en-US"/>
                        <a:t>14</a:t>
                      </a:r>
                    </a:p>
                  </a:txBody>
                  <a:tcPr/>
                </a:tc>
                <a:tc>
                  <a:txBody>
                    <a:bodyPr/>
                    <a:lstStyle/>
                    <a:p>
                      <a:pPr algn="r"/>
                      <a:r>
                        <a:rPr lang="en-US"/>
                        <a:t>9</a:t>
                      </a:r>
                    </a:p>
                  </a:txBody>
                  <a:tcPr/>
                </a:tc>
                <a:tc>
                  <a:txBody>
                    <a:bodyPr/>
                    <a:lstStyle/>
                    <a:p>
                      <a:pPr algn="r"/>
                      <a:r>
                        <a:rPr lang="en-US">
                          <a:highlight>
                            <a:srgbClr val="FFFF00"/>
                          </a:highlight>
                        </a:rPr>
                        <a:t>13</a:t>
                      </a:r>
                    </a:p>
                  </a:txBody>
                  <a:tcPr/>
                </a:tc>
                <a:extLst>
                  <a:ext uri="{0D108BD9-81ED-4DB2-BD59-A6C34878D82A}">
                    <a16:rowId xmlns:a16="http://schemas.microsoft.com/office/drawing/2014/main" val="495759561"/>
                  </a:ext>
                </a:extLst>
              </a:tr>
              <a:tr h="381000">
                <a:tc>
                  <a:txBody>
                    <a:bodyPr/>
                    <a:lstStyle/>
                    <a:p>
                      <a:r>
                        <a:rPr lang="en-US"/>
                        <a:t>Teacher Williams</a:t>
                      </a:r>
                    </a:p>
                  </a:txBody>
                  <a:tcPr/>
                </a:tc>
                <a:tc>
                  <a:txBody>
                    <a:bodyPr/>
                    <a:lstStyle/>
                    <a:p>
                      <a:pPr algn="r"/>
                      <a:r>
                        <a:rPr lang="en-US"/>
                        <a:t>10</a:t>
                      </a:r>
                    </a:p>
                  </a:txBody>
                  <a:tcPr/>
                </a:tc>
                <a:tc>
                  <a:txBody>
                    <a:bodyPr/>
                    <a:lstStyle/>
                    <a:p>
                      <a:pPr algn="r"/>
                      <a:r>
                        <a:rPr lang="en-US"/>
                        <a:t>4</a:t>
                      </a:r>
                    </a:p>
                  </a:txBody>
                  <a:tcPr/>
                </a:tc>
                <a:tc>
                  <a:txBody>
                    <a:bodyPr/>
                    <a:lstStyle/>
                    <a:p>
                      <a:pPr algn="r"/>
                      <a:r>
                        <a:rPr lang="en-US"/>
                        <a:t>22</a:t>
                      </a:r>
                    </a:p>
                  </a:txBody>
                  <a:tcPr/>
                </a:tc>
                <a:tc>
                  <a:txBody>
                    <a:bodyPr/>
                    <a:lstStyle/>
                    <a:p>
                      <a:pPr algn="r"/>
                      <a:r>
                        <a:rPr lang="en-US"/>
                        <a:t>24</a:t>
                      </a:r>
                    </a:p>
                  </a:txBody>
                  <a:tcPr/>
                </a:tc>
                <a:tc>
                  <a:txBody>
                    <a:bodyPr/>
                    <a:lstStyle/>
                    <a:p>
                      <a:pPr algn="r"/>
                      <a:r>
                        <a:rPr lang="en-US">
                          <a:highlight>
                            <a:srgbClr val="FFFF00"/>
                          </a:highlight>
                        </a:rPr>
                        <a:t>25</a:t>
                      </a:r>
                    </a:p>
                  </a:txBody>
                  <a:tcPr/>
                </a:tc>
                <a:extLst>
                  <a:ext uri="{0D108BD9-81ED-4DB2-BD59-A6C34878D82A}">
                    <a16:rowId xmlns:a16="http://schemas.microsoft.com/office/drawing/2014/main" val="1788235090"/>
                  </a:ext>
                </a:extLst>
              </a:tr>
            </a:tbl>
          </a:graphicData>
        </a:graphic>
      </p:graphicFrame>
      <p:grpSp>
        <p:nvGrpSpPr>
          <p:cNvPr id="14" name="Group 13">
            <a:extLst>
              <a:ext uri="{FF2B5EF4-FFF2-40B4-BE49-F238E27FC236}">
                <a16:creationId xmlns:a16="http://schemas.microsoft.com/office/drawing/2014/main" id="{3347FBE8-A438-4C32-ADA9-BB2B1D12DC19}"/>
              </a:ext>
            </a:extLst>
          </p:cNvPr>
          <p:cNvGrpSpPr/>
          <p:nvPr/>
        </p:nvGrpSpPr>
        <p:grpSpPr>
          <a:xfrm>
            <a:off x="349624" y="4383741"/>
            <a:ext cx="8599460" cy="1640541"/>
            <a:chOff x="349624" y="4383741"/>
            <a:chExt cx="8599460" cy="1640541"/>
          </a:xfrm>
        </p:grpSpPr>
        <p:sp>
          <p:nvSpPr>
            <p:cNvPr id="2" name="Rectangle 1">
              <a:extLst>
                <a:ext uri="{FF2B5EF4-FFF2-40B4-BE49-F238E27FC236}">
                  <a16:creationId xmlns:a16="http://schemas.microsoft.com/office/drawing/2014/main" id="{5A97144F-381A-4524-8CED-07ED86F21C0E}"/>
                </a:ext>
              </a:extLst>
            </p:cNvPr>
            <p:cNvSpPr/>
            <p:nvPr/>
          </p:nvSpPr>
          <p:spPr>
            <a:xfrm>
              <a:off x="349624" y="4383741"/>
              <a:ext cx="8592670" cy="16405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a:solidFill>
                    <a:srgbClr val="000000"/>
                  </a:solidFill>
                  <a:latin typeface="inherit"/>
                </a:rPr>
                <a:t>Teacher Smith’s Proficiency Goal = 31/41 students </a:t>
              </a:r>
            </a:p>
            <a:p>
              <a:endParaRPr lang="en-US" b="1">
                <a:solidFill>
                  <a:srgbClr val="000000"/>
                </a:solidFill>
                <a:latin typeface="inherit"/>
              </a:endParaRPr>
            </a:p>
          </p:txBody>
        </p:sp>
        <p:pic>
          <p:nvPicPr>
            <p:cNvPr id="7" name="Graphic 6" descr="Line arrow: Slight curve">
              <a:extLst>
                <a:ext uri="{FF2B5EF4-FFF2-40B4-BE49-F238E27FC236}">
                  <a16:creationId xmlns:a16="http://schemas.microsoft.com/office/drawing/2014/main" id="{DA51F208-2FE1-4C1E-BA67-0B309D59C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569" y="4614288"/>
              <a:ext cx="540945" cy="540945"/>
            </a:xfrm>
            <a:prstGeom prst="rect">
              <a:avLst/>
            </a:prstGeom>
          </p:spPr>
        </p:pic>
        <p:sp>
          <p:nvSpPr>
            <p:cNvPr id="8" name="TextBox 7">
              <a:extLst>
                <a:ext uri="{FF2B5EF4-FFF2-40B4-BE49-F238E27FC236}">
                  <a16:creationId xmlns:a16="http://schemas.microsoft.com/office/drawing/2014/main" id="{04C9E42C-0D2B-476E-A4FB-E76B2478E274}"/>
                </a:ext>
              </a:extLst>
            </p:cNvPr>
            <p:cNvSpPr txBox="1"/>
            <p:nvPr/>
          </p:nvSpPr>
          <p:spPr>
            <a:xfrm>
              <a:off x="1566249" y="4700094"/>
              <a:ext cx="4101220" cy="646331"/>
            </a:xfrm>
            <a:prstGeom prst="rect">
              <a:avLst/>
            </a:prstGeom>
            <a:noFill/>
          </p:spPr>
          <p:txBody>
            <a:bodyPr wrap="square" rtlCol="0">
              <a:spAutoFit/>
            </a:bodyPr>
            <a:lstStyle/>
            <a:p>
              <a:r>
                <a:rPr lang="en-US"/>
                <a:t>Honors Block 1 (26 students)</a:t>
              </a:r>
            </a:p>
            <a:p>
              <a:r>
                <a:rPr lang="en-US"/>
                <a:t>17/26 proficient on Interim 3 Assessment</a:t>
              </a:r>
            </a:p>
          </p:txBody>
        </p:sp>
        <p:pic>
          <p:nvPicPr>
            <p:cNvPr id="9" name="Graphic 8" descr="Line arrow: Slight curve">
              <a:extLst>
                <a:ext uri="{FF2B5EF4-FFF2-40B4-BE49-F238E27FC236}">
                  <a16:creationId xmlns:a16="http://schemas.microsoft.com/office/drawing/2014/main" id="{BC1C6C4A-07FF-474E-9587-986B0484EA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304" y="5305996"/>
              <a:ext cx="540945" cy="540945"/>
            </a:xfrm>
            <a:prstGeom prst="rect">
              <a:avLst/>
            </a:prstGeom>
          </p:spPr>
        </p:pic>
        <p:sp>
          <p:nvSpPr>
            <p:cNvPr id="10" name="TextBox 9">
              <a:extLst>
                <a:ext uri="{FF2B5EF4-FFF2-40B4-BE49-F238E27FC236}">
                  <a16:creationId xmlns:a16="http://schemas.microsoft.com/office/drawing/2014/main" id="{97D719A8-1B45-4E0E-A81F-83A6AFA30551}"/>
                </a:ext>
              </a:extLst>
            </p:cNvPr>
            <p:cNvSpPr txBox="1"/>
            <p:nvPr/>
          </p:nvSpPr>
          <p:spPr>
            <a:xfrm>
              <a:off x="1566249" y="5346425"/>
              <a:ext cx="4019739" cy="646331"/>
            </a:xfrm>
            <a:prstGeom prst="rect">
              <a:avLst/>
            </a:prstGeom>
            <a:noFill/>
          </p:spPr>
          <p:txBody>
            <a:bodyPr wrap="square" rtlCol="0">
              <a:spAutoFit/>
            </a:bodyPr>
            <a:lstStyle/>
            <a:p>
              <a:r>
                <a:rPr lang="en-US"/>
                <a:t>Block 2 (15 students)</a:t>
              </a:r>
            </a:p>
            <a:p>
              <a:r>
                <a:rPr lang="en-US"/>
                <a:t>6/15 proficient on Interim 3 Assessment </a:t>
              </a:r>
            </a:p>
          </p:txBody>
        </p:sp>
        <p:sp>
          <p:nvSpPr>
            <p:cNvPr id="11" name="Right Brace 10">
              <a:extLst>
                <a:ext uri="{FF2B5EF4-FFF2-40B4-BE49-F238E27FC236}">
                  <a16:creationId xmlns:a16="http://schemas.microsoft.com/office/drawing/2014/main" id="{15F27005-316B-44AF-BC76-284346D04AAB}"/>
                </a:ext>
              </a:extLst>
            </p:cNvPr>
            <p:cNvSpPr/>
            <p:nvPr/>
          </p:nvSpPr>
          <p:spPr>
            <a:xfrm>
              <a:off x="5438870" y="4700094"/>
              <a:ext cx="538680" cy="1266234"/>
            </a:xfrm>
            <a:prstGeom prst="rightBrace">
              <a:avLst>
                <a:gd name="adj1" fmla="val 45577"/>
                <a:gd name="adj2" fmla="val 4718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FF50CB7-BD90-4984-AA16-988517EA62F4}"/>
                </a:ext>
              </a:extLst>
            </p:cNvPr>
            <p:cNvSpPr txBox="1"/>
            <p:nvPr/>
          </p:nvSpPr>
          <p:spPr>
            <a:xfrm>
              <a:off x="6126933" y="4982830"/>
              <a:ext cx="2822151" cy="646331"/>
            </a:xfrm>
            <a:prstGeom prst="rect">
              <a:avLst/>
            </a:prstGeom>
            <a:noFill/>
          </p:spPr>
          <p:txBody>
            <a:bodyPr wrap="square" rtlCol="0">
              <a:spAutoFit/>
            </a:bodyPr>
            <a:lstStyle/>
            <a:p>
              <a:r>
                <a:rPr lang="en-US"/>
                <a:t>23/41 students proficient on Interim 3 Assessment </a:t>
              </a:r>
            </a:p>
          </p:txBody>
        </p:sp>
      </p:grpSp>
      <p:sp>
        <p:nvSpPr>
          <p:cNvPr id="13" name="Rectangle: Rounded Corners 12">
            <a:extLst>
              <a:ext uri="{FF2B5EF4-FFF2-40B4-BE49-F238E27FC236}">
                <a16:creationId xmlns:a16="http://schemas.microsoft.com/office/drawing/2014/main" id="{6DC41E4A-3FCB-4082-8665-51C1504D1AE1}"/>
              </a:ext>
            </a:extLst>
          </p:cNvPr>
          <p:cNvSpPr/>
          <p:nvPr/>
        </p:nvSpPr>
        <p:spPr>
          <a:xfrm>
            <a:off x="443753" y="2441359"/>
            <a:ext cx="8256494" cy="46163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56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E23076-B048-4D8D-8D57-437F27F82028}"/>
              </a:ext>
            </a:extLst>
          </p:cNvPr>
          <p:cNvSpPr>
            <a:spLocks noGrp="1"/>
          </p:cNvSpPr>
          <p:nvPr>
            <p:ph idx="1"/>
          </p:nvPr>
        </p:nvSpPr>
        <p:spPr>
          <a:xfrm>
            <a:off x="309235" y="2309633"/>
            <a:ext cx="5592871" cy="2238733"/>
          </a:xfrm>
        </p:spPr>
        <p:txBody>
          <a:bodyPr/>
          <a:lstStyle/>
          <a:p>
            <a:pPr marL="514350" indent="-514350">
              <a:spcBef>
                <a:spcPts val="1200"/>
              </a:spcBef>
              <a:spcAft>
                <a:spcPts val="1200"/>
              </a:spcAft>
              <a:buFont typeface="+mj-lt"/>
              <a:buAutoNum type="arabicPeriod"/>
            </a:pPr>
            <a:r>
              <a:rPr lang="en-US"/>
              <a:t>What types of data do you need?</a:t>
            </a:r>
          </a:p>
          <a:p>
            <a:pPr marL="514350" indent="-514350">
              <a:spcBef>
                <a:spcPts val="1200"/>
              </a:spcBef>
              <a:spcAft>
                <a:spcPts val="1200"/>
              </a:spcAft>
              <a:buFont typeface="+mj-lt"/>
              <a:buAutoNum type="arabicPeriod"/>
            </a:pPr>
            <a:r>
              <a:rPr lang="en-US"/>
              <a:t>What data do you currently have?</a:t>
            </a:r>
          </a:p>
          <a:p>
            <a:pPr marL="514350" indent="-514350">
              <a:spcBef>
                <a:spcPts val="1200"/>
              </a:spcBef>
              <a:spcAft>
                <a:spcPts val="1200"/>
              </a:spcAft>
              <a:buFont typeface="+mj-lt"/>
              <a:buAutoNum type="arabicPeriod"/>
            </a:pPr>
            <a:r>
              <a:rPr lang="en-US"/>
              <a:t>What do you need to request from the district and/or state?</a:t>
            </a:r>
          </a:p>
        </p:txBody>
      </p:sp>
      <p:sp>
        <p:nvSpPr>
          <p:cNvPr id="3" name="Text Placeholder 2">
            <a:extLst>
              <a:ext uri="{FF2B5EF4-FFF2-40B4-BE49-F238E27FC236}">
                <a16:creationId xmlns:a16="http://schemas.microsoft.com/office/drawing/2014/main" id="{2F73D826-C6A6-4D1F-B6E2-04416CA92310}"/>
              </a:ext>
            </a:extLst>
          </p:cNvPr>
          <p:cNvSpPr>
            <a:spLocks noGrp="1"/>
          </p:cNvSpPr>
          <p:nvPr>
            <p:ph type="body" sz="quarter" idx="17"/>
          </p:nvPr>
        </p:nvSpPr>
        <p:spPr/>
        <p:txBody>
          <a:bodyPr/>
          <a:lstStyle/>
          <a:p>
            <a:r>
              <a:rPr lang="en-US"/>
              <a:t>Goal-Setting Work Time</a:t>
            </a:r>
          </a:p>
        </p:txBody>
      </p:sp>
      <p:pic>
        <p:nvPicPr>
          <p:cNvPr id="5" name="Graphic 4" descr="Checklist">
            <a:extLst>
              <a:ext uri="{FF2B5EF4-FFF2-40B4-BE49-F238E27FC236}">
                <a16:creationId xmlns:a16="http://schemas.microsoft.com/office/drawing/2014/main" id="{51F326A2-BA8D-4CAC-B6C0-3DB41AB39D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106" y="1876165"/>
            <a:ext cx="3105670" cy="3105670"/>
          </a:xfrm>
          <a:prstGeom prst="rect">
            <a:avLst/>
          </a:prstGeom>
        </p:spPr>
      </p:pic>
      <p:sp>
        <p:nvSpPr>
          <p:cNvPr id="6" name="Rectangle 5">
            <a:extLst>
              <a:ext uri="{FF2B5EF4-FFF2-40B4-BE49-F238E27FC236}">
                <a16:creationId xmlns:a16="http://schemas.microsoft.com/office/drawing/2014/main" id="{471C9FCD-37CE-4278-8CD8-196076DA39A3}"/>
              </a:ext>
            </a:extLst>
          </p:cNvPr>
          <p:cNvSpPr/>
          <p:nvPr/>
        </p:nvSpPr>
        <p:spPr>
          <a:xfrm>
            <a:off x="4953000" y="5747211"/>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390EDD-C248-4F5C-ABD8-E82314906144}"/>
              </a:ext>
            </a:extLst>
          </p:cNvPr>
          <p:cNvSpPr txBox="1"/>
          <p:nvPr/>
        </p:nvSpPr>
        <p:spPr>
          <a:xfrm>
            <a:off x="4953000" y="5907867"/>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Work Time: </a:t>
            </a:r>
            <a:r>
              <a:rPr kumimoji="0" lang="en-US" sz="1800" b="1" i="0" u="none" strike="noStrike" kern="1200" cap="none" spc="0" normalizeH="0" baseline="0">
                <a:ln>
                  <a:noFill/>
                </a:ln>
                <a:solidFill>
                  <a:prstClr val="black"/>
                </a:solidFill>
                <a:effectLst/>
                <a:uLnTx/>
                <a:uFillTx/>
                <a:latin typeface="Calibri" panose="020F0502020204030204"/>
                <a:ea typeface="+mn-ea"/>
                <a:cs typeface="+mn-cs"/>
              </a:rPr>
              <a:t>10</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minutes</a:t>
            </a:r>
          </a:p>
        </p:txBody>
      </p:sp>
    </p:spTree>
    <p:extLst>
      <p:ext uri="{BB962C8B-B14F-4D97-AF65-F5344CB8AC3E}">
        <p14:creationId xmlns:p14="http://schemas.microsoft.com/office/powerpoint/2010/main" val="22188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600000" fill="hold"/>
                                        <p:tgtEl>
                                          <p:spTgt spid="6"/>
                                        </p:tgtEl>
                                        <p:attrNameLst>
                                          <p:attrName>ppt_x</p:attrName>
                                        </p:attrNameLst>
                                      </p:cBhvr>
                                      <p:tavLst>
                                        <p:tav tm="0">
                                          <p:val>
                                            <p:strVal val="1+#ppt_w/2"/>
                                          </p:val>
                                        </p:tav>
                                        <p:tav tm="100000">
                                          <p:val>
                                            <p:strVal val="#ppt_x"/>
                                          </p:val>
                                        </p:tav>
                                      </p:tavLst>
                                    </p:anim>
                                    <p:anim calcmode="lin" valueType="num">
                                      <p:cBhvr additive="base">
                                        <p:cTn id="8" dur="600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1E8AA-2961-4C34-B613-61C368E45259}"/>
              </a:ext>
            </a:extLst>
          </p:cNvPr>
          <p:cNvSpPr>
            <a:spLocks noGrp="1"/>
          </p:cNvSpPr>
          <p:nvPr>
            <p:ph type="body" sz="quarter" idx="17"/>
          </p:nvPr>
        </p:nvSpPr>
        <p:spPr/>
        <p:txBody>
          <a:bodyPr/>
          <a:lstStyle/>
          <a:p>
            <a:r>
              <a:rPr lang="en-US"/>
              <a:t>Components of DDI</a:t>
            </a:r>
          </a:p>
        </p:txBody>
      </p:sp>
      <p:graphicFrame>
        <p:nvGraphicFramePr>
          <p:cNvPr id="8" name="Diagram 7">
            <a:extLst>
              <a:ext uri="{FF2B5EF4-FFF2-40B4-BE49-F238E27FC236}">
                <a16:creationId xmlns:a16="http://schemas.microsoft.com/office/drawing/2014/main" id="{5BB3B2C7-DEA9-4141-B422-9080B6B9A9C7}"/>
              </a:ext>
            </a:extLst>
          </p:cNvPr>
          <p:cNvGraphicFramePr/>
          <p:nvPr/>
        </p:nvGraphicFramePr>
        <p:xfrm>
          <a:off x="1143000" y="1139335"/>
          <a:ext cx="6858000" cy="487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2838B44-2705-4A96-9ED8-1012BD0FE5F7}"/>
              </a:ext>
            </a:extLst>
          </p:cNvPr>
          <p:cNvSpPr txBox="1"/>
          <p:nvPr/>
        </p:nvSpPr>
        <p:spPr>
          <a:xfrm>
            <a:off x="1489364" y="1593272"/>
            <a:ext cx="748145" cy="584775"/>
          </a:xfrm>
          <a:prstGeom prst="rect">
            <a:avLst/>
          </a:prstGeom>
          <a:noFill/>
        </p:spPr>
        <p:txBody>
          <a:bodyPr wrap="square" rtlCol="0">
            <a:spAutoFit/>
          </a:bodyPr>
          <a:lstStyle/>
          <a:p>
            <a:r>
              <a:rPr lang="en-US" sz="3200"/>
              <a:t>1</a:t>
            </a:r>
          </a:p>
        </p:txBody>
      </p:sp>
      <p:sp>
        <p:nvSpPr>
          <p:cNvPr id="10" name="TextBox 9">
            <a:extLst>
              <a:ext uri="{FF2B5EF4-FFF2-40B4-BE49-F238E27FC236}">
                <a16:creationId xmlns:a16="http://schemas.microsoft.com/office/drawing/2014/main" id="{8B2B35CF-BB3F-45E0-9CBE-3DCB7CD27E1A}"/>
              </a:ext>
            </a:extLst>
          </p:cNvPr>
          <p:cNvSpPr txBox="1"/>
          <p:nvPr/>
        </p:nvSpPr>
        <p:spPr>
          <a:xfrm>
            <a:off x="1870363" y="2739057"/>
            <a:ext cx="367146" cy="584775"/>
          </a:xfrm>
          <a:prstGeom prst="rect">
            <a:avLst/>
          </a:prstGeom>
          <a:noFill/>
        </p:spPr>
        <p:txBody>
          <a:bodyPr wrap="square" rtlCol="0">
            <a:spAutoFit/>
          </a:bodyPr>
          <a:lstStyle/>
          <a:p>
            <a:r>
              <a:rPr lang="en-US" sz="3200"/>
              <a:t>2</a:t>
            </a:r>
          </a:p>
        </p:txBody>
      </p:sp>
      <p:sp>
        <p:nvSpPr>
          <p:cNvPr id="11" name="TextBox 10">
            <a:extLst>
              <a:ext uri="{FF2B5EF4-FFF2-40B4-BE49-F238E27FC236}">
                <a16:creationId xmlns:a16="http://schemas.microsoft.com/office/drawing/2014/main" id="{664F8DAA-43FA-429D-B5E9-82FD02CFE150}"/>
              </a:ext>
            </a:extLst>
          </p:cNvPr>
          <p:cNvSpPr txBox="1"/>
          <p:nvPr/>
        </p:nvSpPr>
        <p:spPr>
          <a:xfrm>
            <a:off x="1870363" y="3866845"/>
            <a:ext cx="367146" cy="584775"/>
          </a:xfrm>
          <a:prstGeom prst="rect">
            <a:avLst/>
          </a:prstGeom>
          <a:noFill/>
        </p:spPr>
        <p:txBody>
          <a:bodyPr wrap="square" rtlCol="0">
            <a:spAutoFit/>
          </a:bodyPr>
          <a:lstStyle/>
          <a:p>
            <a:r>
              <a:rPr lang="en-US" sz="3200"/>
              <a:t>3</a:t>
            </a:r>
          </a:p>
        </p:txBody>
      </p:sp>
      <p:sp>
        <p:nvSpPr>
          <p:cNvPr id="12" name="TextBox 11">
            <a:extLst>
              <a:ext uri="{FF2B5EF4-FFF2-40B4-BE49-F238E27FC236}">
                <a16:creationId xmlns:a16="http://schemas.microsoft.com/office/drawing/2014/main" id="{E7FCCF48-B04D-4CB1-AE03-41DAF720C9FB}"/>
              </a:ext>
            </a:extLst>
          </p:cNvPr>
          <p:cNvSpPr txBox="1"/>
          <p:nvPr/>
        </p:nvSpPr>
        <p:spPr>
          <a:xfrm>
            <a:off x="1489364" y="4972340"/>
            <a:ext cx="367146" cy="584775"/>
          </a:xfrm>
          <a:prstGeom prst="rect">
            <a:avLst/>
          </a:prstGeom>
          <a:noFill/>
        </p:spPr>
        <p:txBody>
          <a:bodyPr wrap="square" rtlCol="0">
            <a:spAutoFit/>
          </a:bodyPr>
          <a:lstStyle/>
          <a:p>
            <a:r>
              <a:rPr lang="en-US" sz="3200"/>
              <a:t>4</a:t>
            </a:r>
          </a:p>
        </p:txBody>
      </p:sp>
      <p:sp>
        <p:nvSpPr>
          <p:cNvPr id="14" name="Rectangle: Rounded Corners 13">
            <a:extLst>
              <a:ext uri="{FF2B5EF4-FFF2-40B4-BE49-F238E27FC236}">
                <a16:creationId xmlns:a16="http://schemas.microsoft.com/office/drawing/2014/main" id="{A3B88D21-6C97-45B1-9E26-3D25C591BD6A}"/>
              </a:ext>
            </a:extLst>
          </p:cNvPr>
          <p:cNvSpPr/>
          <p:nvPr/>
        </p:nvSpPr>
        <p:spPr>
          <a:xfrm>
            <a:off x="892787" y="3591195"/>
            <a:ext cx="7980218" cy="113607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803D7C7-6298-402E-BA44-FE46BD131254}"/>
              </a:ext>
            </a:extLst>
          </p:cNvPr>
          <p:cNvSpPr txBox="1"/>
          <p:nvPr/>
        </p:nvSpPr>
        <p:spPr>
          <a:xfrm>
            <a:off x="0" y="6098354"/>
            <a:ext cx="8221287" cy="276999"/>
          </a:xfrm>
          <a:prstGeom prst="rect">
            <a:avLst/>
          </a:prstGeom>
          <a:noFill/>
        </p:spPr>
        <p:txBody>
          <a:bodyPr wrap="square" rtlCol="0">
            <a:spAutoFit/>
          </a:bodyPr>
          <a:lstStyle/>
          <a:p>
            <a:r>
              <a:rPr lang="en-US" sz="1200" dirty="0" err="1"/>
              <a:t>Bambrick</a:t>
            </a:r>
            <a:r>
              <a:rPr lang="en-US" sz="1200" dirty="0"/>
              <a:t>-Santoyo, Paul (2011). </a:t>
            </a:r>
            <a:r>
              <a:rPr lang="en-US" sz="1200" i="1" dirty="0"/>
              <a:t>Driven by Data: A Practical Guide to Improve Instruction. </a:t>
            </a:r>
            <a:r>
              <a:rPr lang="en-US" sz="1200" dirty="0"/>
              <a:t>San Francisco: Jossey-Bass. </a:t>
            </a:r>
          </a:p>
        </p:txBody>
      </p:sp>
    </p:spTree>
    <p:extLst>
      <p:ext uri="{BB962C8B-B14F-4D97-AF65-F5344CB8AC3E}">
        <p14:creationId xmlns:p14="http://schemas.microsoft.com/office/powerpoint/2010/main" val="55271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17C5F2-5258-49D3-99F6-3D2169CA1AE1}"/>
              </a:ext>
            </a:extLst>
          </p:cNvPr>
          <p:cNvSpPr>
            <a:spLocks noGrp="1"/>
          </p:cNvSpPr>
          <p:nvPr>
            <p:ph idx="1"/>
          </p:nvPr>
        </p:nvSpPr>
        <p:spPr>
          <a:xfrm>
            <a:off x="628651" y="1624075"/>
            <a:ext cx="7886700" cy="4351338"/>
          </a:xfrm>
        </p:spPr>
        <p:txBody>
          <a:bodyPr/>
          <a:lstStyle/>
          <a:p>
            <a:pPr marL="0" indent="0">
              <a:buNone/>
            </a:pPr>
            <a:r>
              <a:rPr lang="en-US" sz="3200" b="1"/>
              <a:t>Analysis should be:</a:t>
            </a:r>
          </a:p>
          <a:p>
            <a:pPr marL="971550" lvl="1" indent="-514350">
              <a:buFont typeface="+mj-lt"/>
              <a:buAutoNum type="arabicPeriod"/>
            </a:pPr>
            <a:r>
              <a:rPr lang="en-US" sz="3200"/>
              <a:t>User-friendly</a:t>
            </a:r>
          </a:p>
          <a:p>
            <a:pPr marL="971550" lvl="1" indent="-514350">
              <a:buFont typeface="+mj-lt"/>
              <a:buAutoNum type="arabicPeriod"/>
            </a:pPr>
            <a:r>
              <a:rPr lang="en-US" sz="3200"/>
              <a:t>Conducted with test in hand</a:t>
            </a:r>
          </a:p>
          <a:p>
            <a:pPr marL="971550" lvl="1" indent="-514350">
              <a:buFont typeface="+mj-lt"/>
              <a:buAutoNum type="arabicPeriod"/>
            </a:pPr>
            <a:r>
              <a:rPr lang="en-US" sz="3200"/>
              <a:t>Deep</a:t>
            </a:r>
          </a:p>
          <a:p>
            <a:pPr marL="971550" lvl="1" indent="-514350">
              <a:buFont typeface="+mj-lt"/>
              <a:buAutoNum type="arabicPeriod"/>
            </a:pPr>
            <a:r>
              <a:rPr lang="en-US" sz="3200"/>
              <a:t>Quick</a:t>
            </a:r>
          </a:p>
        </p:txBody>
      </p:sp>
      <p:sp>
        <p:nvSpPr>
          <p:cNvPr id="3" name="Text Placeholder 2">
            <a:extLst>
              <a:ext uri="{FF2B5EF4-FFF2-40B4-BE49-F238E27FC236}">
                <a16:creationId xmlns:a16="http://schemas.microsoft.com/office/drawing/2014/main" id="{D500B205-F63B-46FA-AD37-9F50D88C8BE4}"/>
              </a:ext>
            </a:extLst>
          </p:cNvPr>
          <p:cNvSpPr>
            <a:spLocks noGrp="1"/>
          </p:cNvSpPr>
          <p:nvPr>
            <p:ph type="body" sz="quarter" idx="17"/>
          </p:nvPr>
        </p:nvSpPr>
        <p:spPr/>
        <p:txBody>
          <a:bodyPr/>
          <a:lstStyle/>
          <a:p>
            <a:r>
              <a:rPr lang="en-US"/>
              <a:t>Core Drivers of Analysis</a:t>
            </a:r>
          </a:p>
        </p:txBody>
      </p:sp>
    </p:spTree>
    <p:extLst>
      <p:ext uri="{BB962C8B-B14F-4D97-AF65-F5344CB8AC3E}">
        <p14:creationId xmlns:p14="http://schemas.microsoft.com/office/powerpoint/2010/main" val="269239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5CF0F4-253C-4FDE-9BB2-83C6DDCBBE10}"/>
              </a:ext>
            </a:extLst>
          </p:cNvPr>
          <p:cNvSpPr>
            <a:spLocks noGrp="1"/>
          </p:cNvSpPr>
          <p:nvPr>
            <p:ph idx="1"/>
          </p:nvPr>
        </p:nvSpPr>
        <p:spPr>
          <a:xfrm>
            <a:off x="501362" y="1583310"/>
            <a:ext cx="8141276" cy="4584759"/>
          </a:xfrm>
        </p:spPr>
        <p:txBody>
          <a:bodyPr/>
          <a:lstStyle/>
          <a:p>
            <a:r>
              <a:rPr lang="en-US"/>
              <a:t>Data is useless unless it’s in an </a:t>
            </a:r>
            <a:r>
              <a:rPr lang="en-US" b="1"/>
              <a:t>easily digestible form</a:t>
            </a:r>
          </a:p>
          <a:p>
            <a:r>
              <a:rPr lang="en-US"/>
              <a:t>Reports should be a </a:t>
            </a:r>
            <a:r>
              <a:rPr lang="en-US" b="1"/>
              <a:t>maximum of one page </a:t>
            </a:r>
            <a:r>
              <a:rPr lang="en-US"/>
              <a:t>per class</a:t>
            </a:r>
          </a:p>
          <a:p>
            <a:r>
              <a:rPr lang="en-US"/>
              <a:t>Reports should allow for analysis at </a:t>
            </a:r>
            <a:r>
              <a:rPr lang="en-US" b="1"/>
              <a:t>four levels</a:t>
            </a:r>
            <a:r>
              <a:rPr lang="en-US"/>
              <a:t>:</a:t>
            </a:r>
          </a:p>
          <a:p>
            <a:pPr marL="1371600" lvl="2" indent="-457200">
              <a:buFont typeface="+mj-lt"/>
              <a:buAutoNum type="arabicPeriod"/>
            </a:pPr>
            <a:r>
              <a:rPr lang="en-US" sz="2800"/>
              <a:t>Question Level</a:t>
            </a:r>
          </a:p>
          <a:p>
            <a:pPr marL="1371600" lvl="2" indent="-457200">
              <a:buFont typeface="+mj-lt"/>
              <a:buAutoNum type="arabicPeriod"/>
            </a:pPr>
            <a:r>
              <a:rPr lang="en-US" sz="2800"/>
              <a:t>Standard Level</a:t>
            </a:r>
          </a:p>
          <a:p>
            <a:pPr marL="1371600" lvl="2" indent="-457200">
              <a:buFont typeface="+mj-lt"/>
              <a:buAutoNum type="arabicPeriod"/>
            </a:pPr>
            <a:r>
              <a:rPr lang="en-US" sz="2800"/>
              <a:t>Individual Student Level</a:t>
            </a:r>
          </a:p>
          <a:p>
            <a:pPr marL="1371600" lvl="2" indent="-457200">
              <a:buFont typeface="+mj-lt"/>
              <a:buAutoNum type="arabicPeriod"/>
            </a:pPr>
            <a:r>
              <a:rPr lang="en-US" sz="2800"/>
              <a:t>Whole-Class Level</a:t>
            </a:r>
          </a:p>
        </p:txBody>
      </p:sp>
      <p:sp>
        <p:nvSpPr>
          <p:cNvPr id="3" name="Text Placeholder 2">
            <a:extLst>
              <a:ext uri="{FF2B5EF4-FFF2-40B4-BE49-F238E27FC236}">
                <a16:creationId xmlns:a16="http://schemas.microsoft.com/office/drawing/2014/main" id="{091D16E0-997F-4249-82D8-EF88D45B316D}"/>
              </a:ext>
            </a:extLst>
          </p:cNvPr>
          <p:cNvSpPr>
            <a:spLocks noGrp="1"/>
          </p:cNvSpPr>
          <p:nvPr>
            <p:ph type="body" sz="quarter" idx="17"/>
          </p:nvPr>
        </p:nvSpPr>
        <p:spPr/>
        <p:txBody>
          <a:bodyPr/>
          <a:lstStyle/>
          <a:p>
            <a:r>
              <a:rPr lang="en-US"/>
              <a:t>User-Friendly Reports</a:t>
            </a:r>
          </a:p>
        </p:txBody>
      </p:sp>
    </p:spTree>
    <p:extLst>
      <p:ext uri="{BB962C8B-B14F-4D97-AF65-F5344CB8AC3E}">
        <p14:creationId xmlns:p14="http://schemas.microsoft.com/office/powerpoint/2010/main" val="464580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AC0EB6-6835-483F-9193-710AE538146D}"/>
              </a:ext>
            </a:extLst>
          </p:cNvPr>
          <p:cNvSpPr>
            <a:spLocks noGrp="1"/>
          </p:cNvSpPr>
          <p:nvPr>
            <p:ph type="body" sz="quarter" idx="17"/>
          </p:nvPr>
        </p:nvSpPr>
        <p:spPr/>
        <p:txBody>
          <a:bodyPr/>
          <a:lstStyle/>
          <a:p>
            <a:r>
              <a:rPr lang="en-US"/>
              <a:t>Data Report Example</a:t>
            </a:r>
          </a:p>
        </p:txBody>
      </p:sp>
      <p:pic>
        <p:nvPicPr>
          <p:cNvPr id="4" name="Picture 3">
            <a:extLst>
              <a:ext uri="{FF2B5EF4-FFF2-40B4-BE49-F238E27FC236}">
                <a16:creationId xmlns:a16="http://schemas.microsoft.com/office/drawing/2014/main" id="{2C2AFF09-D7DF-4EAE-8E3C-D0C573F64AC9}"/>
              </a:ext>
            </a:extLst>
          </p:cNvPr>
          <p:cNvPicPr>
            <a:picLocks noChangeAspect="1"/>
          </p:cNvPicPr>
          <p:nvPr/>
        </p:nvPicPr>
        <p:blipFill>
          <a:blip r:embed="rId3"/>
          <a:stretch>
            <a:fillRect/>
          </a:stretch>
        </p:blipFill>
        <p:spPr>
          <a:xfrm>
            <a:off x="512618" y="2177100"/>
            <a:ext cx="8001789" cy="2353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2" name="Rectangle: Rounded Corners 1">
            <a:extLst>
              <a:ext uri="{FF2B5EF4-FFF2-40B4-BE49-F238E27FC236}">
                <a16:creationId xmlns:a16="http://schemas.microsoft.com/office/drawing/2014/main" id="{D83741ED-F7F3-4F8E-AC1F-335F358AB52B}"/>
              </a:ext>
            </a:extLst>
          </p:cNvPr>
          <p:cNvSpPr/>
          <p:nvPr/>
        </p:nvSpPr>
        <p:spPr>
          <a:xfrm>
            <a:off x="4256468" y="2755639"/>
            <a:ext cx="1160082" cy="2319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2CC856F-170E-4697-8C78-366A2F5E016C}"/>
              </a:ext>
            </a:extLst>
          </p:cNvPr>
          <p:cNvSpPr/>
          <p:nvPr/>
        </p:nvSpPr>
        <p:spPr>
          <a:xfrm>
            <a:off x="4256468" y="2266682"/>
            <a:ext cx="1160082" cy="5344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7A3385-CA8E-4B62-AB8C-A907CFD84F7E}"/>
              </a:ext>
            </a:extLst>
          </p:cNvPr>
          <p:cNvSpPr/>
          <p:nvPr/>
        </p:nvSpPr>
        <p:spPr>
          <a:xfrm>
            <a:off x="629593" y="2755639"/>
            <a:ext cx="1160082" cy="8765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89DEBB9-A9C9-4DEE-8E49-2650BFAC3ABB}"/>
              </a:ext>
            </a:extLst>
          </p:cNvPr>
          <p:cNvSpPr/>
          <p:nvPr/>
        </p:nvSpPr>
        <p:spPr>
          <a:xfrm>
            <a:off x="641983" y="3632200"/>
            <a:ext cx="1160082" cy="1724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866801B-782D-438B-AC30-1C47C14DAC4E}"/>
              </a:ext>
            </a:extLst>
          </p:cNvPr>
          <p:cNvSpPr txBox="1"/>
          <p:nvPr/>
        </p:nvSpPr>
        <p:spPr>
          <a:xfrm>
            <a:off x="1553592" y="4889623"/>
            <a:ext cx="6402110" cy="1200329"/>
          </a:xfrm>
          <a:prstGeom prst="rect">
            <a:avLst/>
          </a:prstGeom>
          <a:noFill/>
        </p:spPr>
        <p:txBody>
          <a:bodyPr wrap="square" rtlCol="0">
            <a:spAutoFit/>
          </a:bodyPr>
          <a:lstStyle/>
          <a:p>
            <a:pPr algn="ctr"/>
            <a:r>
              <a:rPr lang="en-US" sz="2400"/>
              <a:t>For a quick tutorial on how to make a student data analysis spreadsheet, check out this link:</a:t>
            </a:r>
          </a:p>
          <a:p>
            <a:pPr algn="ctr"/>
            <a:r>
              <a:rPr lang="en-US" sz="2400" b="1"/>
              <a:t>https://bit.ly/2WOGMzN</a:t>
            </a:r>
          </a:p>
        </p:txBody>
      </p:sp>
    </p:spTree>
    <p:extLst>
      <p:ext uri="{BB962C8B-B14F-4D97-AF65-F5344CB8AC3E}">
        <p14:creationId xmlns:p14="http://schemas.microsoft.com/office/powerpoint/2010/main" val="299921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D09A9-EDC8-49A9-A33A-2FFF428CAE99}"/>
              </a:ext>
            </a:extLst>
          </p:cNvPr>
          <p:cNvSpPr>
            <a:spLocks noGrp="1"/>
          </p:cNvSpPr>
          <p:nvPr>
            <p:ph idx="1"/>
          </p:nvPr>
        </p:nvSpPr>
        <p:spPr>
          <a:xfrm>
            <a:off x="562708" y="1544991"/>
            <a:ext cx="8032651" cy="4351338"/>
          </a:xfrm>
        </p:spPr>
        <p:txBody>
          <a:bodyPr/>
          <a:lstStyle/>
          <a:p>
            <a:r>
              <a:rPr lang="en-US" sz="3000" b="1"/>
              <a:t>Learn about the best practices for data analysis:</a:t>
            </a:r>
          </a:p>
          <a:p>
            <a:pPr lvl="1">
              <a:buSzPct val="75000"/>
              <a:buFont typeface="Courier New" panose="02070309020205020404" pitchFamily="49" charset="0"/>
              <a:buChar char="o"/>
            </a:pPr>
            <a:r>
              <a:rPr lang="en-US" sz="2800"/>
              <a:t>Creating a clear assessment calendar</a:t>
            </a:r>
          </a:p>
          <a:p>
            <a:pPr lvl="1">
              <a:buSzPct val="75000"/>
              <a:buFont typeface="Courier New" panose="02070309020205020404" pitchFamily="49" charset="0"/>
              <a:buChar char="o"/>
            </a:pPr>
            <a:r>
              <a:rPr lang="en-US" sz="2800"/>
              <a:t>Setting ambitious, achievable student goals</a:t>
            </a:r>
          </a:p>
          <a:p>
            <a:pPr lvl="1">
              <a:buSzPct val="75000"/>
              <a:buFont typeface="Courier New" panose="02070309020205020404" pitchFamily="49" charset="0"/>
              <a:buChar char="o"/>
            </a:pPr>
            <a:r>
              <a:rPr lang="en-US" sz="2800"/>
              <a:t>Tracking student progress toward goals</a:t>
            </a:r>
          </a:p>
          <a:p>
            <a:pPr lvl="1"/>
            <a:endParaRPr lang="en-US" sz="2800"/>
          </a:p>
          <a:p>
            <a:r>
              <a:rPr lang="en-US" sz="3000" b="1"/>
              <a:t>Prepare for new Opportunity Culture roles:</a:t>
            </a:r>
          </a:p>
          <a:p>
            <a:pPr lvl="1">
              <a:buSzPct val="75000"/>
              <a:buFont typeface="Courier New" panose="02070309020205020404" pitchFamily="49" charset="0"/>
              <a:buChar char="o"/>
            </a:pPr>
            <a:r>
              <a:rPr lang="en-US" sz="2800"/>
              <a:t>Scaling data analysis up for a larger student group</a:t>
            </a:r>
          </a:p>
          <a:p>
            <a:pPr lvl="1">
              <a:buSzPct val="75000"/>
              <a:buFont typeface="Courier New" panose="02070309020205020404" pitchFamily="49" charset="0"/>
              <a:buChar char="o"/>
            </a:pPr>
            <a:r>
              <a:rPr lang="en-US" sz="2800"/>
              <a:t>Facilitating data meetings for MCL teams</a:t>
            </a:r>
          </a:p>
        </p:txBody>
      </p:sp>
      <p:sp>
        <p:nvSpPr>
          <p:cNvPr id="3" name="Text Placeholder 2">
            <a:extLst>
              <a:ext uri="{FF2B5EF4-FFF2-40B4-BE49-F238E27FC236}">
                <a16:creationId xmlns:a16="http://schemas.microsoft.com/office/drawing/2014/main" id="{D654EF34-B031-41B1-BB31-2AAE66178E5B}"/>
              </a:ext>
            </a:extLst>
          </p:cNvPr>
          <p:cNvSpPr>
            <a:spLocks noGrp="1"/>
          </p:cNvSpPr>
          <p:nvPr>
            <p:ph type="body" sz="quarter" idx="17"/>
          </p:nvPr>
        </p:nvSpPr>
        <p:spPr/>
        <p:txBody>
          <a:bodyPr/>
          <a:lstStyle/>
          <a:p>
            <a:r>
              <a:rPr lang="en-US"/>
              <a:t>Session Objectives</a:t>
            </a:r>
          </a:p>
        </p:txBody>
      </p:sp>
    </p:spTree>
    <p:extLst>
      <p:ext uri="{BB962C8B-B14F-4D97-AF65-F5344CB8AC3E}">
        <p14:creationId xmlns:p14="http://schemas.microsoft.com/office/powerpoint/2010/main" val="316982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5600C6-B650-45C6-B0C3-1C457F350EA3}"/>
              </a:ext>
            </a:extLst>
          </p:cNvPr>
          <p:cNvPicPr>
            <a:picLocks noGrp="1" noChangeAspect="1"/>
          </p:cNvPicPr>
          <p:nvPr>
            <p:ph idx="1"/>
          </p:nvPr>
        </p:nvPicPr>
        <p:blipFill>
          <a:blip r:embed="rId3"/>
          <a:stretch>
            <a:fillRect/>
          </a:stretch>
        </p:blipFill>
        <p:spPr>
          <a:xfrm>
            <a:off x="342034" y="1633104"/>
            <a:ext cx="8459931" cy="4097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3" name="Text Placeholder 2">
            <a:extLst>
              <a:ext uri="{FF2B5EF4-FFF2-40B4-BE49-F238E27FC236}">
                <a16:creationId xmlns:a16="http://schemas.microsoft.com/office/drawing/2014/main" id="{31B2C6EE-D038-4CDE-8754-9FD4BBA26792}"/>
              </a:ext>
            </a:extLst>
          </p:cNvPr>
          <p:cNvSpPr>
            <a:spLocks noGrp="1"/>
          </p:cNvSpPr>
          <p:nvPr>
            <p:ph type="body" sz="quarter" idx="17"/>
          </p:nvPr>
        </p:nvSpPr>
        <p:spPr/>
        <p:txBody>
          <a:bodyPr/>
          <a:lstStyle/>
          <a:p>
            <a:r>
              <a:rPr lang="en-US"/>
              <a:t>Online Options</a:t>
            </a:r>
          </a:p>
        </p:txBody>
      </p:sp>
    </p:spTree>
    <p:extLst>
      <p:ext uri="{BB962C8B-B14F-4D97-AF65-F5344CB8AC3E}">
        <p14:creationId xmlns:p14="http://schemas.microsoft.com/office/powerpoint/2010/main" val="163393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F11CDD-8382-4B3B-A5D5-F87F910D0B55}"/>
              </a:ext>
            </a:extLst>
          </p:cNvPr>
          <p:cNvSpPr>
            <a:spLocks noGrp="1"/>
          </p:cNvSpPr>
          <p:nvPr>
            <p:ph type="body" sz="quarter" idx="17"/>
          </p:nvPr>
        </p:nvSpPr>
        <p:spPr/>
        <p:txBody>
          <a:bodyPr/>
          <a:lstStyle/>
          <a:p>
            <a:r>
              <a:rPr lang="en-US"/>
              <a:t>Paper Options</a:t>
            </a:r>
          </a:p>
        </p:txBody>
      </p:sp>
      <p:pic>
        <p:nvPicPr>
          <p:cNvPr id="4" name="Picture 3">
            <a:extLst>
              <a:ext uri="{FF2B5EF4-FFF2-40B4-BE49-F238E27FC236}">
                <a16:creationId xmlns:a16="http://schemas.microsoft.com/office/drawing/2014/main" id="{42F4E08D-C356-4F5D-9A31-517AC6021A73}"/>
              </a:ext>
            </a:extLst>
          </p:cNvPr>
          <p:cNvPicPr>
            <a:picLocks noChangeAspect="1"/>
          </p:cNvPicPr>
          <p:nvPr/>
        </p:nvPicPr>
        <p:blipFill>
          <a:blip r:embed="rId3"/>
          <a:stretch>
            <a:fillRect/>
          </a:stretch>
        </p:blipFill>
        <p:spPr>
          <a:xfrm>
            <a:off x="937259" y="1588770"/>
            <a:ext cx="3836933" cy="337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5" name="Picture 4">
            <a:extLst>
              <a:ext uri="{FF2B5EF4-FFF2-40B4-BE49-F238E27FC236}">
                <a16:creationId xmlns:a16="http://schemas.microsoft.com/office/drawing/2014/main" id="{E7FDCB7C-A145-4E25-B573-CD4738284CAB}"/>
              </a:ext>
            </a:extLst>
          </p:cNvPr>
          <p:cNvPicPr>
            <a:picLocks noChangeAspect="1"/>
          </p:cNvPicPr>
          <p:nvPr/>
        </p:nvPicPr>
        <p:blipFill>
          <a:blip r:embed="rId4"/>
          <a:stretch>
            <a:fillRect/>
          </a:stretch>
        </p:blipFill>
        <p:spPr>
          <a:xfrm>
            <a:off x="4141208" y="3071813"/>
            <a:ext cx="4315778" cy="2655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782820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ECD3EC-32D4-4A8A-9B19-40B90AD5ABDC}"/>
              </a:ext>
            </a:extLst>
          </p:cNvPr>
          <p:cNvSpPr/>
          <p:nvPr/>
        </p:nvSpPr>
        <p:spPr>
          <a:xfrm>
            <a:off x="0" y="2319957"/>
            <a:ext cx="9144000" cy="186385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85CAE900-A344-4629-90C9-B07731CF586D}"/>
              </a:ext>
            </a:extLst>
          </p:cNvPr>
          <p:cNvSpPr>
            <a:spLocks noGrp="1"/>
          </p:cNvSpPr>
          <p:nvPr>
            <p:ph idx="1"/>
          </p:nvPr>
        </p:nvSpPr>
        <p:spPr>
          <a:xfrm>
            <a:off x="-46892" y="2630103"/>
            <a:ext cx="9144000" cy="1370401"/>
          </a:xfrm>
        </p:spPr>
        <p:txBody>
          <a:bodyPr/>
          <a:lstStyle/>
          <a:p>
            <a:pPr marL="0" indent="0" algn="ctr">
              <a:buNone/>
            </a:pPr>
            <a:r>
              <a:rPr lang="en-US" i="1">
                <a:solidFill>
                  <a:schemeClr val="accent1">
                    <a:lumMod val="50000"/>
                  </a:schemeClr>
                </a:solidFill>
              </a:rPr>
              <a:t>Do you currently track data this way?</a:t>
            </a:r>
          </a:p>
          <a:p>
            <a:pPr marL="0" indent="0" algn="ctr">
              <a:buNone/>
            </a:pPr>
            <a:endParaRPr lang="en-US" sz="1000" i="1">
              <a:solidFill>
                <a:schemeClr val="accent1">
                  <a:lumMod val="50000"/>
                </a:schemeClr>
              </a:solidFill>
            </a:endParaRPr>
          </a:p>
          <a:p>
            <a:pPr marL="0" indent="0" algn="ctr">
              <a:buNone/>
            </a:pPr>
            <a:r>
              <a:rPr lang="en-US" i="1">
                <a:solidFill>
                  <a:schemeClr val="accent1">
                    <a:lumMod val="50000"/>
                  </a:schemeClr>
                </a:solidFill>
              </a:rPr>
              <a:t>How comfortable would you feel tracking data this way?</a:t>
            </a:r>
          </a:p>
          <a:p>
            <a:pPr marL="0" indent="0" algn="ctr">
              <a:buNone/>
            </a:pPr>
            <a:endParaRPr lang="en-US" b="1"/>
          </a:p>
          <a:p>
            <a:pPr marL="0" indent="0" algn="ctr">
              <a:buNone/>
            </a:pPr>
            <a:endParaRPr lang="en-US"/>
          </a:p>
        </p:txBody>
      </p:sp>
      <p:sp>
        <p:nvSpPr>
          <p:cNvPr id="3" name="Text Placeholder 2">
            <a:extLst>
              <a:ext uri="{FF2B5EF4-FFF2-40B4-BE49-F238E27FC236}">
                <a16:creationId xmlns:a16="http://schemas.microsoft.com/office/drawing/2014/main" id="{326592D5-DD5F-40E7-B209-2A99D1616A7C}"/>
              </a:ext>
            </a:extLst>
          </p:cNvPr>
          <p:cNvSpPr>
            <a:spLocks noGrp="1"/>
          </p:cNvSpPr>
          <p:nvPr>
            <p:ph type="body" sz="quarter" idx="17"/>
          </p:nvPr>
        </p:nvSpPr>
        <p:spPr>
          <a:xfrm>
            <a:off x="0" y="355521"/>
            <a:ext cx="9144000" cy="769440"/>
          </a:xfrm>
        </p:spPr>
        <p:txBody>
          <a:bodyPr/>
          <a:lstStyle/>
          <a:p>
            <a:r>
              <a:rPr lang="en-US"/>
              <a:t>Stop &amp; Jot</a:t>
            </a:r>
          </a:p>
        </p:txBody>
      </p:sp>
      <p:sp>
        <p:nvSpPr>
          <p:cNvPr id="4" name="Rectangle 3">
            <a:extLst>
              <a:ext uri="{FF2B5EF4-FFF2-40B4-BE49-F238E27FC236}">
                <a16:creationId xmlns:a16="http://schemas.microsoft.com/office/drawing/2014/main" id="{7791045A-8BAA-4003-A2BF-0315DBD3F4C7}"/>
              </a:ext>
            </a:extLst>
          </p:cNvPr>
          <p:cNvSpPr/>
          <p:nvPr/>
        </p:nvSpPr>
        <p:spPr>
          <a:xfrm>
            <a:off x="4953000" y="5747211"/>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4562A0-1556-43C8-96D8-528AF0740D18}"/>
              </a:ext>
            </a:extLst>
          </p:cNvPr>
          <p:cNvSpPr txBox="1"/>
          <p:nvPr/>
        </p:nvSpPr>
        <p:spPr>
          <a:xfrm>
            <a:off x="4953000" y="5907867"/>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a:t>
            </a:r>
            <a:r>
              <a:rPr lang="en-US" b="1">
                <a:solidFill>
                  <a:prstClr val="black"/>
                </a:solidFill>
                <a:latin typeface="Calibri" panose="020F0502020204030204"/>
              </a:rPr>
              <a:t>Stop &amp; Jot</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3 minutes</a:t>
            </a:r>
          </a:p>
        </p:txBody>
      </p:sp>
    </p:spTree>
    <p:extLst>
      <p:ext uri="{BB962C8B-B14F-4D97-AF65-F5344CB8AC3E}">
        <p14:creationId xmlns:p14="http://schemas.microsoft.com/office/powerpoint/2010/main" val="8378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80000" fill="hold"/>
                                        <p:tgtEl>
                                          <p:spTgt spid="4"/>
                                        </p:tgtEl>
                                        <p:attrNameLst>
                                          <p:attrName>ppt_x</p:attrName>
                                        </p:attrNameLst>
                                      </p:cBhvr>
                                      <p:tavLst>
                                        <p:tav tm="0">
                                          <p:val>
                                            <p:strVal val="1+#ppt_w/2"/>
                                          </p:val>
                                        </p:tav>
                                        <p:tav tm="100000">
                                          <p:val>
                                            <p:strVal val="#ppt_x"/>
                                          </p:val>
                                        </p:tav>
                                      </p:tavLst>
                                    </p:anim>
                                    <p:anim calcmode="lin" valueType="num">
                                      <p:cBhvr additive="base">
                                        <p:cTn id="8" dur="1800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657DB-9889-4189-9451-5208AED35834}"/>
              </a:ext>
            </a:extLst>
          </p:cNvPr>
          <p:cNvSpPr>
            <a:spLocks noGrp="1"/>
          </p:cNvSpPr>
          <p:nvPr>
            <p:ph idx="1"/>
          </p:nvPr>
        </p:nvSpPr>
        <p:spPr>
          <a:xfrm>
            <a:off x="628651" y="1657125"/>
            <a:ext cx="7886700" cy="4351338"/>
          </a:xfrm>
        </p:spPr>
        <p:txBody>
          <a:bodyPr/>
          <a:lstStyle/>
          <a:p>
            <a:r>
              <a:rPr lang="en-US"/>
              <a:t>It doesn’t make sense to look at a data report in isolation.</a:t>
            </a:r>
          </a:p>
          <a:p>
            <a:r>
              <a:rPr lang="en-US"/>
              <a:t>Always conduct data analysis with the test in hand for a clear reference point.</a:t>
            </a:r>
          </a:p>
          <a:p>
            <a:r>
              <a:rPr lang="en-US"/>
              <a:t>Otherwise, you are a coach reading about his team’s performance in the newspaper, and not checking the tape!</a:t>
            </a:r>
          </a:p>
        </p:txBody>
      </p:sp>
      <p:sp>
        <p:nvSpPr>
          <p:cNvPr id="3" name="Text Placeholder 2">
            <a:extLst>
              <a:ext uri="{FF2B5EF4-FFF2-40B4-BE49-F238E27FC236}">
                <a16:creationId xmlns:a16="http://schemas.microsoft.com/office/drawing/2014/main" id="{469AEBCF-7D06-4111-B8A5-C3191EB014E0}"/>
              </a:ext>
            </a:extLst>
          </p:cNvPr>
          <p:cNvSpPr>
            <a:spLocks noGrp="1"/>
          </p:cNvSpPr>
          <p:nvPr>
            <p:ph type="body" sz="quarter" idx="17"/>
          </p:nvPr>
        </p:nvSpPr>
        <p:spPr/>
        <p:txBody>
          <a:bodyPr/>
          <a:lstStyle/>
          <a:p>
            <a:r>
              <a:rPr lang="en-US"/>
              <a:t>Test in Hand</a:t>
            </a:r>
          </a:p>
        </p:txBody>
      </p:sp>
    </p:spTree>
    <p:extLst>
      <p:ext uri="{BB962C8B-B14F-4D97-AF65-F5344CB8AC3E}">
        <p14:creationId xmlns:p14="http://schemas.microsoft.com/office/powerpoint/2010/main" val="2968068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72D1BF-AAAC-4844-A245-A376B7E41AD0}"/>
              </a:ext>
            </a:extLst>
          </p:cNvPr>
          <p:cNvSpPr/>
          <p:nvPr/>
        </p:nvSpPr>
        <p:spPr>
          <a:xfrm>
            <a:off x="0" y="2935941"/>
            <a:ext cx="9144000" cy="2585628"/>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8F3A798-2620-45BA-B663-32EAABFF45F3}"/>
              </a:ext>
            </a:extLst>
          </p:cNvPr>
          <p:cNvSpPr>
            <a:spLocks noGrp="1"/>
          </p:cNvSpPr>
          <p:nvPr>
            <p:ph idx="1"/>
          </p:nvPr>
        </p:nvSpPr>
        <p:spPr>
          <a:xfrm>
            <a:off x="628651" y="1602041"/>
            <a:ext cx="7886700" cy="4351338"/>
          </a:xfrm>
        </p:spPr>
        <p:txBody>
          <a:bodyPr/>
          <a:lstStyle/>
          <a:p>
            <a:pPr marL="0" indent="0">
              <a:buNone/>
            </a:pPr>
            <a:r>
              <a:rPr lang="en-US"/>
              <a:t>Don’t focus on </a:t>
            </a:r>
            <a:r>
              <a:rPr lang="en-US" b="1"/>
              <a:t>WHAT</a:t>
            </a:r>
            <a:r>
              <a:rPr lang="en-US"/>
              <a:t> students got wrong, focus on </a:t>
            </a:r>
            <a:r>
              <a:rPr lang="en-US" b="1"/>
              <a:t>WHY </a:t>
            </a:r>
            <a:r>
              <a:rPr lang="en-US"/>
              <a:t>they got it wrong.</a:t>
            </a:r>
          </a:p>
          <a:p>
            <a:pPr marL="0" indent="0">
              <a:buNone/>
            </a:pPr>
            <a:endParaRPr lang="en-US"/>
          </a:p>
          <a:p>
            <a:pPr marL="0" indent="0" algn="ctr">
              <a:buNone/>
            </a:pPr>
            <a:r>
              <a:rPr lang="en-US" b="1"/>
              <a:t>Turn &amp; Talk </a:t>
            </a:r>
          </a:p>
          <a:p>
            <a:pPr marL="0" indent="0" algn="ctr">
              <a:buNone/>
            </a:pPr>
            <a:r>
              <a:rPr lang="en-US" i="1">
                <a:solidFill>
                  <a:schemeClr val="accent1">
                    <a:lumMod val="75000"/>
                  </a:schemeClr>
                </a:solidFill>
              </a:rPr>
              <a:t>On your last assessment, students scored a 70% on your multiplication/division question. </a:t>
            </a:r>
          </a:p>
          <a:p>
            <a:pPr marL="0" indent="0" algn="ctr">
              <a:buNone/>
            </a:pPr>
            <a:endParaRPr lang="en-US" i="1">
              <a:solidFill>
                <a:schemeClr val="accent1">
                  <a:lumMod val="75000"/>
                </a:schemeClr>
              </a:solidFill>
            </a:endParaRPr>
          </a:p>
          <a:p>
            <a:pPr marL="0" indent="0" algn="ctr">
              <a:buNone/>
            </a:pPr>
            <a:r>
              <a:rPr lang="en-US" i="1">
                <a:solidFill>
                  <a:schemeClr val="accent1">
                    <a:lumMod val="75000"/>
                  </a:schemeClr>
                </a:solidFill>
              </a:rPr>
              <a:t>What does this indicate?</a:t>
            </a:r>
          </a:p>
        </p:txBody>
      </p:sp>
      <p:sp>
        <p:nvSpPr>
          <p:cNvPr id="3" name="Text Placeholder 2">
            <a:extLst>
              <a:ext uri="{FF2B5EF4-FFF2-40B4-BE49-F238E27FC236}">
                <a16:creationId xmlns:a16="http://schemas.microsoft.com/office/drawing/2014/main" id="{0373F73E-BEC3-404F-A6E6-D4039296520D}"/>
              </a:ext>
            </a:extLst>
          </p:cNvPr>
          <p:cNvSpPr>
            <a:spLocks noGrp="1"/>
          </p:cNvSpPr>
          <p:nvPr>
            <p:ph type="body" sz="quarter" idx="17"/>
          </p:nvPr>
        </p:nvSpPr>
        <p:spPr/>
        <p:txBody>
          <a:bodyPr/>
          <a:lstStyle/>
          <a:p>
            <a:r>
              <a:rPr lang="en-US"/>
              <a:t>Deep Analysis</a:t>
            </a:r>
          </a:p>
        </p:txBody>
      </p:sp>
    </p:spTree>
    <p:extLst>
      <p:ext uri="{BB962C8B-B14F-4D97-AF65-F5344CB8AC3E}">
        <p14:creationId xmlns:p14="http://schemas.microsoft.com/office/powerpoint/2010/main" val="163072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71961A-40BE-4998-B8D2-72CC95BE19CB}"/>
              </a:ext>
            </a:extLst>
          </p:cNvPr>
          <p:cNvSpPr>
            <a:spLocks noGrp="1"/>
          </p:cNvSpPr>
          <p:nvPr>
            <p:ph type="body" sz="quarter" idx="17"/>
          </p:nvPr>
        </p:nvSpPr>
        <p:spPr/>
        <p:txBody>
          <a:bodyPr/>
          <a:lstStyle/>
          <a:p>
            <a:r>
              <a:rPr lang="en-US"/>
              <a:t>Question + Standard Analysis</a:t>
            </a:r>
          </a:p>
        </p:txBody>
      </p:sp>
      <p:sp>
        <p:nvSpPr>
          <p:cNvPr id="4" name="Rectangle: Rounded Corners 3">
            <a:extLst>
              <a:ext uri="{FF2B5EF4-FFF2-40B4-BE49-F238E27FC236}">
                <a16:creationId xmlns:a16="http://schemas.microsoft.com/office/drawing/2014/main" id="{887116CD-F798-473A-BB7C-4D2D205DED66}"/>
              </a:ext>
            </a:extLst>
          </p:cNvPr>
          <p:cNvSpPr/>
          <p:nvPr/>
        </p:nvSpPr>
        <p:spPr>
          <a:xfrm>
            <a:off x="951139" y="1804081"/>
            <a:ext cx="7527472" cy="1900342"/>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15. Troy drove 36 miles in an hour. At this rate, how far would he travel in 2 </a:t>
            </a:r>
            <a:r>
              <a:rPr lang="en-US" sz="2000" baseline="30000">
                <a:solidFill>
                  <a:schemeClr val="tx1"/>
                </a:solidFill>
              </a:rPr>
              <a:t>¼ </a:t>
            </a:r>
            <a:r>
              <a:rPr lang="en-US" sz="2000">
                <a:solidFill>
                  <a:schemeClr val="tx1"/>
                </a:solidFill>
              </a:rPr>
              <a:t>hours?</a:t>
            </a:r>
          </a:p>
          <a:p>
            <a:pPr algn="ctr"/>
            <a:endParaRPr lang="en-US" sz="2000">
              <a:solidFill>
                <a:schemeClr val="tx1"/>
              </a:solidFill>
            </a:endParaRPr>
          </a:p>
          <a:p>
            <a:pPr algn="ctr"/>
            <a:r>
              <a:rPr lang="en-US" sz="2000">
                <a:solidFill>
                  <a:schemeClr val="tx1"/>
                </a:solidFill>
              </a:rPr>
              <a:t>A. 72 miles       B. 80 miles       C. 81 miles       D. 90 miles</a:t>
            </a:r>
          </a:p>
        </p:txBody>
      </p:sp>
      <p:sp>
        <p:nvSpPr>
          <p:cNvPr id="5" name="Rectangle: Rounded Corners 4">
            <a:extLst>
              <a:ext uri="{FF2B5EF4-FFF2-40B4-BE49-F238E27FC236}">
                <a16:creationId xmlns:a16="http://schemas.microsoft.com/office/drawing/2014/main" id="{57CD0CF4-D7CF-42C1-866F-29A45C469E1F}"/>
              </a:ext>
            </a:extLst>
          </p:cNvPr>
          <p:cNvSpPr/>
          <p:nvPr/>
        </p:nvSpPr>
        <p:spPr>
          <a:xfrm>
            <a:off x="975632" y="4119526"/>
            <a:ext cx="7527472" cy="190034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30. If a machine can fill 40 bottles in 6 seconds, how many bottles can it fill in 18 seconds?</a:t>
            </a:r>
          </a:p>
          <a:p>
            <a:pPr algn="ctr"/>
            <a:endParaRPr lang="en-US" sz="2000">
              <a:solidFill>
                <a:schemeClr val="tx1"/>
              </a:solidFill>
            </a:endParaRPr>
          </a:p>
          <a:p>
            <a:pPr algn="ctr"/>
            <a:r>
              <a:rPr lang="en-US" sz="2000">
                <a:solidFill>
                  <a:schemeClr val="tx1"/>
                </a:solidFill>
              </a:rPr>
              <a:t>A. 24          B. 12        C. 8.      D. 7</a:t>
            </a:r>
          </a:p>
        </p:txBody>
      </p:sp>
      <p:sp>
        <p:nvSpPr>
          <p:cNvPr id="6" name="Oval 5">
            <a:extLst>
              <a:ext uri="{FF2B5EF4-FFF2-40B4-BE49-F238E27FC236}">
                <a16:creationId xmlns:a16="http://schemas.microsoft.com/office/drawing/2014/main" id="{E37F9DAD-F636-4055-877A-E5388D3567F0}"/>
              </a:ext>
            </a:extLst>
          </p:cNvPr>
          <p:cNvSpPr/>
          <p:nvPr/>
        </p:nvSpPr>
        <p:spPr>
          <a:xfrm>
            <a:off x="355146" y="1340003"/>
            <a:ext cx="1240971" cy="983378"/>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34% Correct</a:t>
            </a:r>
          </a:p>
        </p:txBody>
      </p:sp>
      <p:sp>
        <p:nvSpPr>
          <p:cNvPr id="7" name="Oval 6">
            <a:extLst>
              <a:ext uri="{FF2B5EF4-FFF2-40B4-BE49-F238E27FC236}">
                <a16:creationId xmlns:a16="http://schemas.microsoft.com/office/drawing/2014/main" id="{B18A24C8-F61B-4C72-BEF3-50E7739E9255}"/>
              </a:ext>
            </a:extLst>
          </p:cNvPr>
          <p:cNvSpPr/>
          <p:nvPr/>
        </p:nvSpPr>
        <p:spPr>
          <a:xfrm>
            <a:off x="355146" y="3569408"/>
            <a:ext cx="1240971" cy="983378"/>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82% Correct</a:t>
            </a:r>
          </a:p>
        </p:txBody>
      </p:sp>
      <p:sp>
        <p:nvSpPr>
          <p:cNvPr id="2" name="Oval 1">
            <a:extLst>
              <a:ext uri="{FF2B5EF4-FFF2-40B4-BE49-F238E27FC236}">
                <a16:creationId xmlns:a16="http://schemas.microsoft.com/office/drawing/2014/main" id="{C1D8E7C0-584F-4C83-82AB-B6B7F468E967}"/>
              </a:ext>
            </a:extLst>
          </p:cNvPr>
          <p:cNvSpPr/>
          <p:nvPr/>
        </p:nvSpPr>
        <p:spPr>
          <a:xfrm>
            <a:off x="1596117" y="2924300"/>
            <a:ext cx="1590966" cy="5681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01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0E7AC6-12C6-4E7A-B218-D3127DDC9374}"/>
              </a:ext>
            </a:extLst>
          </p:cNvPr>
          <p:cNvSpPr>
            <a:spLocks noGrp="1"/>
          </p:cNvSpPr>
          <p:nvPr>
            <p:ph idx="1"/>
          </p:nvPr>
        </p:nvSpPr>
        <p:spPr/>
        <p:txBody>
          <a:bodyPr/>
          <a:lstStyle/>
          <a:p>
            <a:pPr marL="0" indent="0">
              <a:buNone/>
            </a:pPr>
            <a:r>
              <a:rPr lang="en-US" b="1" i="1"/>
              <a:t>Search by Separators</a:t>
            </a:r>
          </a:p>
          <a:p>
            <a:pPr>
              <a:spcAft>
                <a:spcPts val="600"/>
              </a:spcAft>
            </a:pPr>
            <a:r>
              <a:rPr lang="en-US"/>
              <a:t>Find questions where stronger students outperform their peers; helps to highlight small-group + pullout instruction.</a:t>
            </a:r>
            <a:endParaRPr lang="en-US" b="1" i="1"/>
          </a:p>
          <a:p>
            <a:pPr marL="0" indent="0">
              <a:buNone/>
            </a:pPr>
            <a:r>
              <a:rPr lang="en-US" b="1" i="1"/>
              <a:t>Scan by Student</a:t>
            </a:r>
          </a:p>
          <a:p>
            <a:r>
              <a:rPr lang="en-US"/>
              <a:t>Look beyond the aggregate data. Individual results may highlight trends or misconceptions for low-performing students.</a:t>
            </a:r>
          </a:p>
          <a:p>
            <a:endParaRPr lang="en-US"/>
          </a:p>
          <a:p>
            <a:pPr marL="0" indent="0">
              <a:buNone/>
            </a:pPr>
            <a:endParaRPr lang="en-US"/>
          </a:p>
        </p:txBody>
      </p:sp>
      <p:sp>
        <p:nvSpPr>
          <p:cNvPr id="3" name="Text Placeholder 2">
            <a:extLst>
              <a:ext uri="{FF2B5EF4-FFF2-40B4-BE49-F238E27FC236}">
                <a16:creationId xmlns:a16="http://schemas.microsoft.com/office/drawing/2014/main" id="{12E5B15C-54CD-412F-81E9-4E060FB75E06}"/>
              </a:ext>
            </a:extLst>
          </p:cNvPr>
          <p:cNvSpPr>
            <a:spLocks noGrp="1"/>
          </p:cNvSpPr>
          <p:nvPr>
            <p:ph type="body" sz="quarter" idx="17"/>
          </p:nvPr>
        </p:nvSpPr>
        <p:spPr/>
        <p:txBody>
          <a:bodyPr/>
          <a:lstStyle/>
          <a:p>
            <a:r>
              <a:rPr lang="en-US"/>
              <a:t>Other Deep Analysis Strategies</a:t>
            </a:r>
          </a:p>
        </p:txBody>
      </p:sp>
      <p:graphicFrame>
        <p:nvGraphicFramePr>
          <p:cNvPr id="4" name="Table 3">
            <a:extLst>
              <a:ext uri="{FF2B5EF4-FFF2-40B4-BE49-F238E27FC236}">
                <a16:creationId xmlns:a16="http://schemas.microsoft.com/office/drawing/2014/main" id="{F3D9E750-F412-476B-B292-1E5BC3FE01C1}"/>
              </a:ext>
            </a:extLst>
          </p:cNvPr>
          <p:cNvGraphicFramePr>
            <a:graphicFrameLocks noGrp="1"/>
          </p:cNvGraphicFramePr>
          <p:nvPr>
            <p:extLst>
              <p:ext uri="{D42A27DB-BD31-4B8C-83A1-F6EECF244321}">
                <p14:modId xmlns:p14="http://schemas.microsoft.com/office/powerpoint/2010/main" val="1515016076"/>
              </p:ext>
            </p:extLst>
          </p:nvPr>
        </p:nvGraphicFramePr>
        <p:xfrm>
          <a:off x="260982" y="5362199"/>
          <a:ext cx="8622036" cy="741680"/>
        </p:xfrm>
        <a:graphic>
          <a:graphicData uri="http://schemas.openxmlformats.org/drawingml/2006/table">
            <a:tbl>
              <a:tblPr firstRow="1" bandRow="1">
                <a:tableStyleId>{5C22544A-7EE6-4342-B048-85BDC9FD1C3A}</a:tableStyleId>
              </a:tblPr>
              <a:tblGrid>
                <a:gridCol w="1105956">
                  <a:extLst>
                    <a:ext uri="{9D8B030D-6E8A-4147-A177-3AD203B41FA5}">
                      <a16:colId xmlns:a16="http://schemas.microsoft.com/office/drawing/2014/main" val="1923578009"/>
                    </a:ext>
                  </a:extLst>
                </a:gridCol>
                <a:gridCol w="417560">
                  <a:extLst>
                    <a:ext uri="{9D8B030D-6E8A-4147-A177-3AD203B41FA5}">
                      <a16:colId xmlns:a16="http://schemas.microsoft.com/office/drawing/2014/main" val="3162809398"/>
                    </a:ext>
                  </a:extLst>
                </a:gridCol>
                <a:gridCol w="417560">
                  <a:extLst>
                    <a:ext uri="{9D8B030D-6E8A-4147-A177-3AD203B41FA5}">
                      <a16:colId xmlns:a16="http://schemas.microsoft.com/office/drawing/2014/main" val="1824692983"/>
                    </a:ext>
                  </a:extLst>
                </a:gridCol>
                <a:gridCol w="417560">
                  <a:extLst>
                    <a:ext uri="{9D8B030D-6E8A-4147-A177-3AD203B41FA5}">
                      <a16:colId xmlns:a16="http://schemas.microsoft.com/office/drawing/2014/main" val="4031112886"/>
                    </a:ext>
                  </a:extLst>
                </a:gridCol>
                <a:gridCol w="417560">
                  <a:extLst>
                    <a:ext uri="{9D8B030D-6E8A-4147-A177-3AD203B41FA5}">
                      <a16:colId xmlns:a16="http://schemas.microsoft.com/office/drawing/2014/main" val="251446438"/>
                    </a:ext>
                  </a:extLst>
                </a:gridCol>
                <a:gridCol w="417560">
                  <a:extLst>
                    <a:ext uri="{9D8B030D-6E8A-4147-A177-3AD203B41FA5}">
                      <a16:colId xmlns:a16="http://schemas.microsoft.com/office/drawing/2014/main" val="797701898"/>
                    </a:ext>
                  </a:extLst>
                </a:gridCol>
                <a:gridCol w="417560">
                  <a:extLst>
                    <a:ext uri="{9D8B030D-6E8A-4147-A177-3AD203B41FA5}">
                      <a16:colId xmlns:a16="http://schemas.microsoft.com/office/drawing/2014/main" val="2711415009"/>
                    </a:ext>
                  </a:extLst>
                </a:gridCol>
                <a:gridCol w="417560">
                  <a:extLst>
                    <a:ext uri="{9D8B030D-6E8A-4147-A177-3AD203B41FA5}">
                      <a16:colId xmlns:a16="http://schemas.microsoft.com/office/drawing/2014/main" val="1577815474"/>
                    </a:ext>
                  </a:extLst>
                </a:gridCol>
                <a:gridCol w="417560">
                  <a:extLst>
                    <a:ext uri="{9D8B030D-6E8A-4147-A177-3AD203B41FA5}">
                      <a16:colId xmlns:a16="http://schemas.microsoft.com/office/drawing/2014/main" val="3615501619"/>
                    </a:ext>
                  </a:extLst>
                </a:gridCol>
                <a:gridCol w="417560">
                  <a:extLst>
                    <a:ext uri="{9D8B030D-6E8A-4147-A177-3AD203B41FA5}">
                      <a16:colId xmlns:a16="http://schemas.microsoft.com/office/drawing/2014/main" val="1512285319"/>
                    </a:ext>
                  </a:extLst>
                </a:gridCol>
                <a:gridCol w="417560">
                  <a:extLst>
                    <a:ext uri="{9D8B030D-6E8A-4147-A177-3AD203B41FA5}">
                      <a16:colId xmlns:a16="http://schemas.microsoft.com/office/drawing/2014/main" val="371580556"/>
                    </a:ext>
                  </a:extLst>
                </a:gridCol>
                <a:gridCol w="417560">
                  <a:extLst>
                    <a:ext uri="{9D8B030D-6E8A-4147-A177-3AD203B41FA5}">
                      <a16:colId xmlns:a16="http://schemas.microsoft.com/office/drawing/2014/main" val="279441830"/>
                    </a:ext>
                  </a:extLst>
                </a:gridCol>
                <a:gridCol w="417560">
                  <a:extLst>
                    <a:ext uri="{9D8B030D-6E8A-4147-A177-3AD203B41FA5}">
                      <a16:colId xmlns:a16="http://schemas.microsoft.com/office/drawing/2014/main" val="1401289340"/>
                    </a:ext>
                  </a:extLst>
                </a:gridCol>
                <a:gridCol w="417560">
                  <a:extLst>
                    <a:ext uri="{9D8B030D-6E8A-4147-A177-3AD203B41FA5}">
                      <a16:colId xmlns:a16="http://schemas.microsoft.com/office/drawing/2014/main" val="718131623"/>
                    </a:ext>
                  </a:extLst>
                </a:gridCol>
                <a:gridCol w="417560">
                  <a:extLst>
                    <a:ext uri="{9D8B030D-6E8A-4147-A177-3AD203B41FA5}">
                      <a16:colId xmlns:a16="http://schemas.microsoft.com/office/drawing/2014/main" val="2095666621"/>
                    </a:ext>
                  </a:extLst>
                </a:gridCol>
                <a:gridCol w="417560">
                  <a:extLst>
                    <a:ext uri="{9D8B030D-6E8A-4147-A177-3AD203B41FA5}">
                      <a16:colId xmlns:a16="http://schemas.microsoft.com/office/drawing/2014/main" val="328593548"/>
                    </a:ext>
                  </a:extLst>
                </a:gridCol>
                <a:gridCol w="417560">
                  <a:extLst>
                    <a:ext uri="{9D8B030D-6E8A-4147-A177-3AD203B41FA5}">
                      <a16:colId xmlns:a16="http://schemas.microsoft.com/office/drawing/2014/main" val="1662136141"/>
                    </a:ext>
                  </a:extLst>
                </a:gridCol>
                <a:gridCol w="417560">
                  <a:extLst>
                    <a:ext uri="{9D8B030D-6E8A-4147-A177-3AD203B41FA5}">
                      <a16:colId xmlns:a16="http://schemas.microsoft.com/office/drawing/2014/main" val="1397350672"/>
                    </a:ext>
                  </a:extLst>
                </a:gridCol>
                <a:gridCol w="417560">
                  <a:extLst>
                    <a:ext uri="{9D8B030D-6E8A-4147-A177-3AD203B41FA5}">
                      <a16:colId xmlns:a16="http://schemas.microsoft.com/office/drawing/2014/main" val="2387604988"/>
                    </a:ext>
                  </a:extLst>
                </a:gridCol>
              </a:tblGrid>
              <a:tr h="370840">
                <a:tc>
                  <a:txBody>
                    <a:bodyPr/>
                    <a:lstStyle/>
                    <a:p>
                      <a:r>
                        <a:rPr lang="en-US"/>
                        <a:t>Question</a:t>
                      </a:r>
                    </a:p>
                  </a:txBody>
                  <a:tcPr/>
                </a:tc>
                <a:tc>
                  <a:txBody>
                    <a:bodyPr/>
                    <a:lstStyle/>
                    <a:p>
                      <a:r>
                        <a:rPr lang="en-US"/>
                        <a:t>1</a:t>
                      </a:r>
                    </a:p>
                  </a:txBody>
                  <a:tcPr/>
                </a:tc>
                <a:tc>
                  <a:txBody>
                    <a:bodyPr/>
                    <a:lstStyle/>
                    <a:p>
                      <a:r>
                        <a:rPr lang="en-US"/>
                        <a:t>2</a:t>
                      </a:r>
                    </a:p>
                  </a:txBody>
                  <a:tcPr/>
                </a:tc>
                <a:tc>
                  <a:txBody>
                    <a:bodyPr/>
                    <a:lstStyle/>
                    <a:p>
                      <a:r>
                        <a:rPr lang="en-US"/>
                        <a:t>3</a:t>
                      </a:r>
                    </a:p>
                  </a:txBody>
                  <a:tcPr/>
                </a:tc>
                <a:tc>
                  <a:txBody>
                    <a:bodyPr/>
                    <a:lstStyle/>
                    <a:p>
                      <a:r>
                        <a:rPr lang="en-US"/>
                        <a:t>4</a:t>
                      </a:r>
                    </a:p>
                  </a:txBody>
                  <a:tcPr/>
                </a:tc>
                <a:tc>
                  <a:txBody>
                    <a:bodyPr/>
                    <a:lstStyle/>
                    <a:p>
                      <a:r>
                        <a:rPr lang="en-US"/>
                        <a:t>5</a:t>
                      </a:r>
                    </a:p>
                  </a:txBody>
                  <a:tcPr/>
                </a:tc>
                <a:tc>
                  <a:txBody>
                    <a:bodyPr/>
                    <a:lstStyle/>
                    <a:p>
                      <a:r>
                        <a:rPr lang="en-US"/>
                        <a:t>6</a:t>
                      </a:r>
                    </a:p>
                  </a:txBody>
                  <a:tcPr/>
                </a:tc>
                <a:tc>
                  <a:txBody>
                    <a:bodyPr/>
                    <a:lstStyle/>
                    <a:p>
                      <a:r>
                        <a:rPr lang="en-US"/>
                        <a:t>7</a:t>
                      </a:r>
                    </a:p>
                  </a:txBody>
                  <a:tcPr/>
                </a:tc>
                <a:tc>
                  <a:txBody>
                    <a:bodyPr/>
                    <a:lstStyle/>
                    <a:p>
                      <a:r>
                        <a:rPr lang="en-US"/>
                        <a:t>8</a:t>
                      </a:r>
                    </a:p>
                  </a:txBody>
                  <a:tcPr/>
                </a:tc>
                <a:tc>
                  <a:txBody>
                    <a:bodyPr/>
                    <a:lstStyle/>
                    <a:p>
                      <a:r>
                        <a:rPr lang="en-US"/>
                        <a:t>9</a:t>
                      </a:r>
                    </a:p>
                  </a:txBody>
                  <a:tcPr/>
                </a:tc>
                <a:tc>
                  <a:txBody>
                    <a:bodyPr/>
                    <a:lstStyle/>
                    <a:p>
                      <a:r>
                        <a:rPr lang="en-US"/>
                        <a:t>10</a:t>
                      </a:r>
                    </a:p>
                  </a:txBody>
                  <a:tcPr/>
                </a:tc>
                <a:tc>
                  <a:txBody>
                    <a:bodyPr/>
                    <a:lstStyle/>
                    <a:p>
                      <a:r>
                        <a:rPr lang="en-US"/>
                        <a:t>11</a:t>
                      </a:r>
                    </a:p>
                  </a:txBody>
                  <a:tcPr/>
                </a:tc>
                <a:tc>
                  <a:txBody>
                    <a:bodyPr/>
                    <a:lstStyle/>
                    <a:p>
                      <a:r>
                        <a:rPr lang="en-US"/>
                        <a:t>12</a:t>
                      </a:r>
                    </a:p>
                  </a:txBody>
                  <a:tcPr/>
                </a:tc>
                <a:tc>
                  <a:txBody>
                    <a:bodyPr/>
                    <a:lstStyle/>
                    <a:p>
                      <a:r>
                        <a:rPr lang="en-US"/>
                        <a:t>13</a:t>
                      </a:r>
                    </a:p>
                  </a:txBody>
                  <a:tcPr/>
                </a:tc>
                <a:tc>
                  <a:txBody>
                    <a:bodyPr/>
                    <a:lstStyle/>
                    <a:p>
                      <a:r>
                        <a:rPr lang="en-US"/>
                        <a:t>14</a:t>
                      </a:r>
                    </a:p>
                  </a:txBody>
                  <a:tcPr/>
                </a:tc>
                <a:tc>
                  <a:txBody>
                    <a:bodyPr/>
                    <a:lstStyle/>
                    <a:p>
                      <a:r>
                        <a:rPr lang="en-US"/>
                        <a:t>15</a:t>
                      </a:r>
                    </a:p>
                  </a:txBody>
                  <a:tcPr/>
                </a:tc>
                <a:tc>
                  <a:txBody>
                    <a:bodyPr/>
                    <a:lstStyle/>
                    <a:p>
                      <a:r>
                        <a:rPr lang="en-US"/>
                        <a:t>16</a:t>
                      </a:r>
                    </a:p>
                  </a:txBody>
                  <a:tcPr/>
                </a:tc>
                <a:tc>
                  <a:txBody>
                    <a:bodyPr/>
                    <a:lstStyle/>
                    <a:p>
                      <a:r>
                        <a:rPr lang="en-US"/>
                        <a:t>17</a:t>
                      </a:r>
                    </a:p>
                  </a:txBody>
                  <a:tcPr/>
                </a:tc>
                <a:tc>
                  <a:txBody>
                    <a:bodyPr/>
                    <a:lstStyle/>
                    <a:p>
                      <a:r>
                        <a:rPr lang="en-US"/>
                        <a:t>18</a:t>
                      </a:r>
                    </a:p>
                  </a:txBody>
                  <a:tcPr/>
                </a:tc>
                <a:extLst>
                  <a:ext uri="{0D108BD9-81ED-4DB2-BD59-A6C34878D82A}">
                    <a16:rowId xmlns:a16="http://schemas.microsoft.com/office/drawing/2014/main" val="654280286"/>
                  </a:ext>
                </a:extLst>
              </a:tr>
              <a:tr h="370840">
                <a:tc>
                  <a:txBody>
                    <a:bodyPr/>
                    <a:lstStyle/>
                    <a:p>
                      <a:r>
                        <a:rPr lang="en-US"/>
                        <a:t>Chandler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a:t>B</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a:t>A</a:t>
                      </a:r>
                    </a:p>
                  </a:txBody>
                  <a:tcPr/>
                </a:tc>
                <a:tc>
                  <a:txBody>
                    <a:bodyPr/>
                    <a:lstStyle/>
                    <a:p>
                      <a:r>
                        <a:rPr lang="en-US"/>
                        <a:t>B</a:t>
                      </a:r>
                    </a:p>
                  </a:txBody>
                  <a:tcPr/>
                </a:tc>
                <a:tc>
                  <a:txBody>
                    <a:bodyPr/>
                    <a:lstStyle/>
                    <a:p>
                      <a:r>
                        <a:rPr lang="en-US"/>
                        <a:t>C</a:t>
                      </a:r>
                    </a:p>
                  </a:txBody>
                  <a:tcPr/>
                </a:tc>
                <a:tc>
                  <a:txBody>
                    <a:bodyPr/>
                    <a:lstStyle/>
                    <a:p>
                      <a:r>
                        <a:rPr lang="en-US"/>
                        <a:t>A</a:t>
                      </a:r>
                    </a:p>
                  </a:txBody>
                  <a:tcPr/>
                </a:tc>
                <a:tc>
                  <a:txBody>
                    <a:bodyPr/>
                    <a:lstStyle/>
                    <a:p>
                      <a:r>
                        <a:rPr lang="en-US"/>
                        <a:t>A</a:t>
                      </a:r>
                    </a:p>
                  </a:txBody>
                  <a:tcPr/>
                </a:tc>
                <a:tc>
                  <a:txBody>
                    <a:bodyPr/>
                    <a:lstStyle/>
                    <a:p>
                      <a:r>
                        <a:rPr lang="en-US"/>
                        <a:t>D</a:t>
                      </a:r>
                    </a:p>
                  </a:txBody>
                  <a:tcPr/>
                </a:tc>
                <a:tc>
                  <a:txBody>
                    <a:bodyPr/>
                    <a:lstStyle/>
                    <a:p>
                      <a:r>
                        <a:rPr lang="en-US"/>
                        <a:t>C</a:t>
                      </a:r>
                    </a:p>
                  </a:txBody>
                  <a:tcPr/>
                </a:tc>
                <a:tc>
                  <a:txBody>
                    <a:bodyPr/>
                    <a:lstStyle/>
                    <a:p>
                      <a:r>
                        <a:rPr lang="en-US"/>
                        <a:t>B</a:t>
                      </a:r>
                    </a:p>
                  </a:txBody>
                  <a:tcPr/>
                </a:tc>
                <a:tc>
                  <a:txBody>
                    <a:bodyPr/>
                    <a:lstStyle/>
                    <a:p>
                      <a:r>
                        <a:rPr lang="en-US"/>
                        <a:t>D</a:t>
                      </a:r>
                    </a:p>
                  </a:txBody>
                  <a:tcPr/>
                </a:tc>
                <a:extLst>
                  <a:ext uri="{0D108BD9-81ED-4DB2-BD59-A6C34878D82A}">
                    <a16:rowId xmlns:a16="http://schemas.microsoft.com/office/drawing/2014/main" val="3562042880"/>
                  </a:ext>
                </a:extLst>
              </a:tr>
            </a:tbl>
          </a:graphicData>
        </a:graphic>
      </p:graphicFrame>
    </p:spTree>
    <p:extLst>
      <p:ext uri="{BB962C8B-B14F-4D97-AF65-F5344CB8AC3E}">
        <p14:creationId xmlns:p14="http://schemas.microsoft.com/office/powerpoint/2010/main" val="39409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60BE21-05F0-4352-AEA9-E7A9774BB877}"/>
              </a:ext>
            </a:extLst>
          </p:cNvPr>
          <p:cNvSpPr>
            <a:spLocks noGrp="1"/>
          </p:cNvSpPr>
          <p:nvPr>
            <p:ph idx="1"/>
          </p:nvPr>
        </p:nvSpPr>
        <p:spPr>
          <a:xfrm>
            <a:off x="628650" y="1436786"/>
            <a:ext cx="7886700" cy="4351338"/>
          </a:xfrm>
        </p:spPr>
        <p:txBody>
          <a:bodyPr/>
          <a:lstStyle/>
          <a:p>
            <a:r>
              <a:rPr lang="en-US"/>
              <a:t>Results from assessment and analysis should be turned around </a:t>
            </a:r>
            <a:r>
              <a:rPr lang="en-US" b="1"/>
              <a:t>as soon as possible</a:t>
            </a:r>
            <a:r>
              <a:rPr lang="en-US"/>
              <a:t>.</a:t>
            </a:r>
          </a:p>
          <a:p>
            <a:r>
              <a:rPr lang="en-US"/>
              <a:t>Put systems in place to </a:t>
            </a:r>
            <a:r>
              <a:rPr lang="en-US" b="1"/>
              <a:t>grade and analyze assessments quickly</a:t>
            </a:r>
          </a:p>
          <a:p>
            <a:pPr marL="457200" indent="0">
              <a:buNone/>
            </a:pPr>
            <a:r>
              <a:rPr lang="en-US"/>
              <a:t>For example:</a:t>
            </a:r>
          </a:p>
          <a:p>
            <a:pPr lvl="1"/>
            <a:r>
              <a:rPr lang="en-US" sz="2800"/>
              <a:t>Use software programs that automatically grade assessments</a:t>
            </a:r>
          </a:p>
          <a:p>
            <a:pPr lvl="1"/>
            <a:r>
              <a:rPr lang="en-US" sz="2800"/>
              <a:t>Work with your RA to tag-team grading</a:t>
            </a:r>
          </a:p>
          <a:p>
            <a:pPr lvl="1"/>
            <a:r>
              <a:rPr lang="en-US" sz="2800"/>
              <a:t>Schedule time after assessments solely dedicated to grading and analysis</a:t>
            </a:r>
          </a:p>
          <a:p>
            <a:pPr marL="0" indent="0">
              <a:buNone/>
            </a:pPr>
            <a:endParaRPr lang="en-US"/>
          </a:p>
        </p:txBody>
      </p:sp>
      <p:sp>
        <p:nvSpPr>
          <p:cNvPr id="3" name="Text Placeholder 2">
            <a:extLst>
              <a:ext uri="{FF2B5EF4-FFF2-40B4-BE49-F238E27FC236}">
                <a16:creationId xmlns:a16="http://schemas.microsoft.com/office/drawing/2014/main" id="{5C83986A-48D1-4F2C-AFFE-9CCA3CF52A80}"/>
              </a:ext>
            </a:extLst>
          </p:cNvPr>
          <p:cNvSpPr>
            <a:spLocks noGrp="1"/>
          </p:cNvSpPr>
          <p:nvPr>
            <p:ph type="body" sz="quarter" idx="17"/>
          </p:nvPr>
        </p:nvSpPr>
        <p:spPr/>
        <p:txBody>
          <a:bodyPr/>
          <a:lstStyle/>
          <a:p>
            <a:r>
              <a:rPr lang="en-US"/>
              <a:t>Quick Results</a:t>
            </a:r>
          </a:p>
        </p:txBody>
      </p:sp>
    </p:spTree>
    <p:extLst>
      <p:ext uri="{BB962C8B-B14F-4D97-AF65-F5344CB8AC3E}">
        <p14:creationId xmlns:p14="http://schemas.microsoft.com/office/powerpoint/2010/main" val="1412579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0B6E48-2498-47AE-AF69-5D7B2CECB42E}"/>
              </a:ext>
            </a:extLst>
          </p:cNvPr>
          <p:cNvSpPr>
            <a:spLocks noGrp="1"/>
          </p:cNvSpPr>
          <p:nvPr>
            <p:ph idx="1"/>
          </p:nvPr>
        </p:nvSpPr>
        <p:spPr>
          <a:xfrm>
            <a:off x="491490" y="1517734"/>
            <a:ext cx="8161019" cy="4351338"/>
          </a:xfrm>
        </p:spPr>
        <p:txBody>
          <a:bodyPr/>
          <a:lstStyle/>
          <a:p>
            <a:pPr marL="514350" indent="-514350">
              <a:buFont typeface="+mj-lt"/>
              <a:buAutoNum type="arabicPeriod"/>
            </a:pPr>
            <a:r>
              <a:rPr lang="en-US"/>
              <a:t>What tracker will your team use next school year?</a:t>
            </a:r>
          </a:p>
          <a:p>
            <a:pPr marL="514350" indent="-514350">
              <a:buFont typeface="+mj-lt"/>
              <a:buAutoNum type="arabicPeriod"/>
            </a:pPr>
            <a:endParaRPr lang="en-US"/>
          </a:p>
          <a:p>
            <a:pPr marL="514350" indent="-514350">
              <a:buFont typeface="+mj-lt"/>
              <a:buAutoNum type="arabicPeriod"/>
            </a:pPr>
            <a:r>
              <a:rPr lang="en-US"/>
              <a:t>How can you improve speed of grading/analysis?</a:t>
            </a:r>
          </a:p>
          <a:p>
            <a:pPr marL="514350" indent="-514350">
              <a:buFont typeface="+mj-lt"/>
              <a:buAutoNum type="arabicPeriod"/>
            </a:pPr>
            <a:endParaRPr lang="en-US"/>
          </a:p>
          <a:p>
            <a:pPr marL="514350" indent="-514350">
              <a:buFont typeface="+mj-lt"/>
              <a:buAutoNum type="arabicPeriod"/>
            </a:pPr>
            <a:r>
              <a:rPr lang="en-US"/>
              <a:t>What guidance will you provide to team teachers?</a:t>
            </a:r>
          </a:p>
          <a:p>
            <a:pPr marL="514350" indent="-514350">
              <a:buFont typeface="+mj-lt"/>
              <a:buAutoNum type="arabicPeriod"/>
            </a:pPr>
            <a:endParaRPr lang="en-US"/>
          </a:p>
          <a:p>
            <a:pPr marL="514350" indent="-514350">
              <a:buFont typeface="+mj-lt"/>
              <a:buAutoNum type="arabicPeriod"/>
            </a:pPr>
            <a:r>
              <a:rPr lang="en-US"/>
              <a:t>When will you meet with team teachers to discuss?</a:t>
            </a:r>
          </a:p>
          <a:p>
            <a:pPr marL="514350" indent="-514350">
              <a:buFont typeface="+mj-lt"/>
              <a:buAutoNum type="arabicPeriod"/>
            </a:pPr>
            <a:endParaRPr lang="en-US"/>
          </a:p>
          <a:p>
            <a:pPr marL="0" indent="0">
              <a:buNone/>
            </a:pPr>
            <a:endParaRPr lang="en-US"/>
          </a:p>
        </p:txBody>
      </p:sp>
      <p:sp>
        <p:nvSpPr>
          <p:cNvPr id="3" name="Text Placeholder 2">
            <a:extLst>
              <a:ext uri="{FF2B5EF4-FFF2-40B4-BE49-F238E27FC236}">
                <a16:creationId xmlns:a16="http://schemas.microsoft.com/office/drawing/2014/main" id="{39A2285F-9BB0-4B01-B594-A36987BCA9FC}"/>
              </a:ext>
            </a:extLst>
          </p:cNvPr>
          <p:cNvSpPr>
            <a:spLocks noGrp="1"/>
          </p:cNvSpPr>
          <p:nvPr>
            <p:ph type="body" sz="quarter" idx="17"/>
          </p:nvPr>
        </p:nvSpPr>
        <p:spPr/>
        <p:txBody>
          <a:bodyPr/>
          <a:lstStyle/>
          <a:p>
            <a:r>
              <a:rPr lang="en-US"/>
              <a:t>Analyze Data Work Time	</a:t>
            </a:r>
          </a:p>
        </p:txBody>
      </p:sp>
    </p:spTree>
    <p:extLst>
      <p:ext uri="{BB962C8B-B14F-4D97-AF65-F5344CB8AC3E}">
        <p14:creationId xmlns:p14="http://schemas.microsoft.com/office/powerpoint/2010/main" val="3269090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1E8AA-2961-4C34-B613-61C368E45259}"/>
              </a:ext>
            </a:extLst>
          </p:cNvPr>
          <p:cNvSpPr>
            <a:spLocks noGrp="1"/>
          </p:cNvSpPr>
          <p:nvPr>
            <p:ph type="body" sz="quarter" idx="17"/>
          </p:nvPr>
        </p:nvSpPr>
        <p:spPr/>
        <p:txBody>
          <a:bodyPr/>
          <a:lstStyle/>
          <a:p>
            <a:r>
              <a:rPr lang="en-US"/>
              <a:t>Components of DDI</a:t>
            </a:r>
          </a:p>
        </p:txBody>
      </p:sp>
      <p:graphicFrame>
        <p:nvGraphicFramePr>
          <p:cNvPr id="8" name="Diagram 7">
            <a:extLst>
              <a:ext uri="{FF2B5EF4-FFF2-40B4-BE49-F238E27FC236}">
                <a16:creationId xmlns:a16="http://schemas.microsoft.com/office/drawing/2014/main" id="{5BB3B2C7-DEA9-4141-B422-9080B6B9A9C7}"/>
              </a:ext>
            </a:extLst>
          </p:cNvPr>
          <p:cNvGraphicFramePr/>
          <p:nvPr/>
        </p:nvGraphicFramePr>
        <p:xfrm>
          <a:off x="1143000" y="1139335"/>
          <a:ext cx="6858000" cy="487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2838B44-2705-4A96-9ED8-1012BD0FE5F7}"/>
              </a:ext>
            </a:extLst>
          </p:cNvPr>
          <p:cNvSpPr txBox="1"/>
          <p:nvPr/>
        </p:nvSpPr>
        <p:spPr>
          <a:xfrm>
            <a:off x="1489364" y="1593272"/>
            <a:ext cx="748145" cy="584775"/>
          </a:xfrm>
          <a:prstGeom prst="rect">
            <a:avLst/>
          </a:prstGeom>
          <a:noFill/>
        </p:spPr>
        <p:txBody>
          <a:bodyPr wrap="square" rtlCol="0">
            <a:spAutoFit/>
          </a:bodyPr>
          <a:lstStyle/>
          <a:p>
            <a:r>
              <a:rPr lang="en-US" sz="3200"/>
              <a:t>1</a:t>
            </a:r>
          </a:p>
        </p:txBody>
      </p:sp>
      <p:sp>
        <p:nvSpPr>
          <p:cNvPr id="10" name="TextBox 9">
            <a:extLst>
              <a:ext uri="{FF2B5EF4-FFF2-40B4-BE49-F238E27FC236}">
                <a16:creationId xmlns:a16="http://schemas.microsoft.com/office/drawing/2014/main" id="{8B2B35CF-BB3F-45E0-9CBE-3DCB7CD27E1A}"/>
              </a:ext>
            </a:extLst>
          </p:cNvPr>
          <p:cNvSpPr txBox="1"/>
          <p:nvPr/>
        </p:nvSpPr>
        <p:spPr>
          <a:xfrm>
            <a:off x="1870363" y="2739057"/>
            <a:ext cx="367146" cy="584775"/>
          </a:xfrm>
          <a:prstGeom prst="rect">
            <a:avLst/>
          </a:prstGeom>
          <a:noFill/>
        </p:spPr>
        <p:txBody>
          <a:bodyPr wrap="square" rtlCol="0">
            <a:spAutoFit/>
          </a:bodyPr>
          <a:lstStyle/>
          <a:p>
            <a:r>
              <a:rPr lang="en-US" sz="3200"/>
              <a:t>2</a:t>
            </a:r>
          </a:p>
        </p:txBody>
      </p:sp>
      <p:sp>
        <p:nvSpPr>
          <p:cNvPr id="11" name="TextBox 10">
            <a:extLst>
              <a:ext uri="{FF2B5EF4-FFF2-40B4-BE49-F238E27FC236}">
                <a16:creationId xmlns:a16="http://schemas.microsoft.com/office/drawing/2014/main" id="{664F8DAA-43FA-429D-B5E9-82FD02CFE150}"/>
              </a:ext>
            </a:extLst>
          </p:cNvPr>
          <p:cNvSpPr txBox="1"/>
          <p:nvPr/>
        </p:nvSpPr>
        <p:spPr>
          <a:xfrm>
            <a:off x="1870363" y="3866845"/>
            <a:ext cx="367146" cy="584775"/>
          </a:xfrm>
          <a:prstGeom prst="rect">
            <a:avLst/>
          </a:prstGeom>
          <a:noFill/>
        </p:spPr>
        <p:txBody>
          <a:bodyPr wrap="square" rtlCol="0">
            <a:spAutoFit/>
          </a:bodyPr>
          <a:lstStyle/>
          <a:p>
            <a:r>
              <a:rPr lang="en-US" sz="3200"/>
              <a:t>3</a:t>
            </a:r>
          </a:p>
        </p:txBody>
      </p:sp>
      <p:sp>
        <p:nvSpPr>
          <p:cNvPr id="12" name="TextBox 11">
            <a:extLst>
              <a:ext uri="{FF2B5EF4-FFF2-40B4-BE49-F238E27FC236}">
                <a16:creationId xmlns:a16="http://schemas.microsoft.com/office/drawing/2014/main" id="{E7FCCF48-B04D-4CB1-AE03-41DAF720C9FB}"/>
              </a:ext>
            </a:extLst>
          </p:cNvPr>
          <p:cNvSpPr txBox="1"/>
          <p:nvPr/>
        </p:nvSpPr>
        <p:spPr>
          <a:xfrm>
            <a:off x="1489364" y="4972340"/>
            <a:ext cx="367146" cy="584775"/>
          </a:xfrm>
          <a:prstGeom prst="rect">
            <a:avLst/>
          </a:prstGeom>
          <a:noFill/>
        </p:spPr>
        <p:txBody>
          <a:bodyPr wrap="square" rtlCol="0">
            <a:spAutoFit/>
          </a:bodyPr>
          <a:lstStyle/>
          <a:p>
            <a:r>
              <a:rPr lang="en-US" sz="3200"/>
              <a:t>4</a:t>
            </a:r>
          </a:p>
        </p:txBody>
      </p:sp>
      <p:sp>
        <p:nvSpPr>
          <p:cNvPr id="14" name="Rectangle: Rounded Corners 13">
            <a:extLst>
              <a:ext uri="{FF2B5EF4-FFF2-40B4-BE49-F238E27FC236}">
                <a16:creationId xmlns:a16="http://schemas.microsoft.com/office/drawing/2014/main" id="{A3B88D21-6C97-45B1-9E26-3D25C591BD6A}"/>
              </a:ext>
            </a:extLst>
          </p:cNvPr>
          <p:cNvSpPr/>
          <p:nvPr/>
        </p:nvSpPr>
        <p:spPr>
          <a:xfrm>
            <a:off x="767057" y="4696690"/>
            <a:ext cx="7980218" cy="113607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086E99-A86A-4D8B-A329-1E253091662E}"/>
              </a:ext>
            </a:extLst>
          </p:cNvPr>
          <p:cNvSpPr txBox="1"/>
          <p:nvPr/>
        </p:nvSpPr>
        <p:spPr>
          <a:xfrm>
            <a:off x="0" y="6098354"/>
            <a:ext cx="8221287" cy="276999"/>
          </a:xfrm>
          <a:prstGeom prst="rect">
            <a:avLst/>
          </a:prstGeom>
          <a:noFill/>
        </p:spPr>
        <p:txBody>
          <a:bodyPr wrap="square" rtlCol="0">
            <a:spAutoFit/>
          </a:bodyPr>
          <a:lstStyle/>
          <a:p>
            <a:r>
              <a:rPr lang="en-US" sz="1200" dirty="0" err="1"/>
              <a:t>Bambrick</a:t>
            </a:r>
            <a:r>
              <a:rPr lang="en-US" sz="1200" dirty="0"/>
              <a:t>-Santoyo, Paul (2011). </a:t>
            </a:r>
            <a:r>
              <a:rPr lang="en-US" sz="1200" i="1" dirty="0"/>
              <a:t>Driven by Data: A Practical Guide to Improve Instruction. </a:t>
            </a:r>
            <a:r>
              <a:rPr lang="en-US" sz="1200" dirty="0"/>
              <a:t>San Francisco: Jossey-Bass. </a:t>
            </a:r>
          </a:p>
        </p:txBody>
      </p:sp>
    </p:spTree>
    <p:extLst>
      <p:ext uri="{BB962C8B-B14F-4D97-AF65-F5344CB8AC3E}">
        <p14:creationId xmlns:p14="http://schemas.microsoft.com/office/powerpoint/2010/main" val="217629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EF403-7362-4B47-A44B-A3C5DBBDC352}"/>
              </a:ext>
            </a:extLst>
          </p:cNvPr>
          <p:cNvSpPr>
            <a:spLocks noGrp="1"/>
          </p:cNvSpPr>
          <p:nvPr>
            <p:ph type="body" sz="quarter" idx="17"/>
          </p:nvPr>
        </p:nvSpPr>
        <p:spPr/>
        <p:txBody>
          <a:bodyPr/>
          <a:lstStyle/>
          <a:p>
            <a:r>
              <a:rPr lang="en-US"/>
              <a:t>“There’s trained, &amp; there’s untrained.”</a:t>
            </a:r>
          </a:p>
        </p:txBody>
      </p:sp>
      <p:pic>
        <p:nvPicPr>
          <p:cNvPr id="12" name="Online Media 11" title="Man on Fire">
            <a:hlinkClick r:id="" action="ppaction://media"/>
            <a:extLst>
              <a:ext uri="{FF2B5EF4-FFF2-40B4-BE49-F238E27FC236}">
                <a16:creationId xmlns:a16="http://schemas.microsoft.com/office/drawing/2014/main" id="{1F4A0510-8B98-4F39-B52B-89C9BB2BC4B3}"/>
              </a:ext>
            </a:extLst>
          </p:cNvPr>
          <p:cNvPicPr>
            <a:picLocks noRot="1" noChangeAspect="1"/>
          </p:cNvPicPr>
          <p:nvPr>
            <a:videoFile r:link="rId1"/>
          </p:nvPr>
        </p:nvPicPr>
        <p:blipFill>
          <a:blip r:embed="rId4"/>
          <a:stretch>
            <a:fillRect/>
          </a:stretch>
        </p:blipFill>
        <p:spPr>
          <a:xfrm>
            <a:off x="697653" y="1569720"/>
            <a:ext cx="7748694" cy="4358640"/>
          </a:xfrm>
          <a:prstGeom prst="rect">
            <a:avLst/>
          </a:prstGeom>
        </p:spPr>
      </p:pic>
    </p:spTree>
    <p:extLst>
      <p:ext uri="{BB962C8B-B14F-4D97-AF65-F5344CB8AC3E}">
        <p14:creationId xmlns:p14="http://schemas.microsoft.com/office/powerpoint/2010/main" val="3588315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B9CFF5-7DC4-4351-B265-1CC1DFBE8F09}"/>
              </a:ext>
            </a:extLst>
          </p:cNvPr>
          <p:cNvSpPr>
            <a:spLocks noGrp="1"/>
          </p:cNvSpPr>
          <p:nvPr>
            <p:ph type="body" sz="quarter" idx="17"/>
          </p:nvPr>
        </p:nvSpPr>
        <p:spPr/>
        <p:txBody>
          <a:bodyPr/>
          <a:lstStyle/>
          <a:p>
            <a:r>
              <a:rPr lang="en-US"/>
              <a:t>Post-Assessment Cycle</a:t>
            </a:r>
          </a:p>
        </p:txBody>
      </p:sp>
      <p:sp>
        <p:nvSpPr>
          <p:cNvPr id="4" name="Rectangle: Rounded Corners 3">
            <a:extLst>
              <a:ext uri="{FF2B5EF4-FFF2-40B4-BE49-F238E27FC236}">
                <a16:creationId xmlns:a16="http://schemas.microsoft.com/office/drawing/2014/main" id="{22CDBF0F-0F52-4793-BA49-CB051A648663}"/>
              </a:ext>
            </a:extLst>
          </p:cNvPr>
          <p:cNvSpPr/>
          <p:nvPr/>
        </p:nvSpPr>
        <p:spPr>
          <a:xfrm>
            <a:off x="127000" y="1447800"/>
            <a:ext cx="2844801" cy="2260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Teacher analyzes data to understand WHY teachers did not master material</a:t>
            </a:r>
          </a:p>
        </p:txBody>
      </p:sp>
      <p:sp>
        <p:nvSpPr>
          <p:cNvPr id="8" name="Rectangle: Rounded Corners 7">
            <a:extLst>
              <a:ext uri="{FF2B5EF4-FFF2-40B4-BE49-F238E27FC236}">
                <a16:creationId xmlns:a16="http://schemas.microsoft.com/office/drawing/2014/main" id="{5F5BC5E1-2992-4EAF-BD0D-0ADE9383991D}"/>
              </a:ext>
            </a:extLst>
          </p:cNvPr>
          <p:cNvSpPr/>
          <p:nvPr/>
        </p:nvSpPr>
        <p:spPr>
          <a:xfrm>
            <a:off x="3133089" y="1447800"/>
            <a:ext cx="2844801" cy="2260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Teacher completes an action plan based on data analysis results</a:t>
            </a:r>
          </a:p>
        </p:txBody>
      </p:sp>
      <p:sp>
        <p:nvSpPr>
          <p:cNvPr id="9" name="Rectangle: Rounded Corners 8">
            <a:extLst>
              <a:ext uri="{FF2B5EF4-FFF2-40B4-BE49-F238E27FC236}">
                <a16:creationId xmlns:a16="http://schemas.microsoft.com/office/drawing/2014/main" id="{C3617E7D-99CB-4711-ABE6-F17BBD1B636B}"/>
              </a:ext>
            </a:extLst>
          </p:cNvPr>
          <p:cNvSpPr/>
          <p:nvPr/>
        </p:nvSpPr>
        <p:spPr>
          <a:xfrm>
            <a:off x="6172199" y="1447800"/>
            <a:ext cx="2844801" cy="2260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Teacher shares assessment results and action plan with MCL</a:t>
            </a:r>
          </a:p>
        </p:txBody>
      </p:sp>
      <p:sp>
        <p:nvSpPr>
          <p:cNvPr id="13" name="Rectangle: Rounded Corners 12">
            <a:extLst>
              <a:ext uri="{FF2B5EF4-FFF2-40B4-BE49-F238E27FC236}">
                <a16:creationId xmlns:a16="http://schemas.microsoft.com/office/drawing/2014/main" id="{BA1CF805-659F-454D-907D-698EA7830326}"/>
              </a:ext>
            </a:extLst>
          </p:cNvPr>
          <p:cNvSpPr/>
          <p:nvPr/>
        </p:nvSpPr>
        <p:spPr>
          <a:xfrm>
            <a:off x="127000" y="3966065"/>
            <a:ext cx="2844801" cy="2260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MCL reviews assessment results to prepare for data meeting</a:t>
            </a:r>
          </a:p>
        </p:txBody>
      </p:sp>
      <p:sp>
        <p:nvSpPr>
          <p:cNvPr id="14" name="Rectangle: Rounded Corners 13">
            <a:extLst>
              <a:ext uri="{FF2B5EF4-FFF2-40B4-BE49-F238E27FC236}">
                <a16:creationId xmlns:a16="http://schemas.microsoft.com/office/drawing/2014/main" id="{1B58D611-F620-4547-85DA-09213F24AAC3}"/>
              </a:ext>
            </a:extLst>
          </p:cNvPr>
          <p:cNvSpPr/>
          <p:nvPr/>
        </p:nvSpPr>
        <p:spPr>
          <a:xfrm>
            <a:off x="3133089" y="3966065"/>
            <a:ext cx="2844801" cy="2260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MCL facilitates team data meeting</a:t>
            </a:r>
          </a:p>
        </p:txBody>
      </p:sp>
      <p:sp>
        <p:nvSpPr>
          <p:cNvPr id="15" name="Rectangle: Rounded Corners 14">
            <a:extLst>
              <a:ext uri="{FF2B5EF4-FFF2-40B4-BE49-F238E27FC236}">
                <a16:creationId xmlns:a16="http://schemas.microsoft.com/office/drawing/2014/main" id="{DCB522F5-2602-4054-91E1-69ED7B31ACAC}"/>
              </a:ext>
            </a:extLst>
          </p:cNvPr>
          <p:cNvSpPr/>
          <p:nvPr/>
        </p:nvSpPr>
        <p:spPr>
          <a:xfrm>
            <a:off x="6172199" y="3966065"/>
            <a:ext cx="2844801" cy="2260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MCL reviews teacher action plan, provides feedback</a:t>
            </a:r>
          </a:p>
        </p:txBody>
      </p:sp>
    </p:spTree>
    <p:extLst>
      <p:ext uri="{BB962C8B-B14F-4D97-AF65-F5344CB8AC3E}">
        <p14:creationId xmlns:p14="http://schemas.microsoft.com/office/powerpoint/2010/main" val="965717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30BA8A-14BB-42D8-8884-9CA41D16A973}"/>
              </a:ext>
            </a:extLst>
          </p:cNvPr>
          <p:cNvSpPr>
            <a:spLocks noGrp="1"/>
          </p:cNvSpPr>
          <p:nvPr>
            <p:ph type="body" sz="quarter" idx="17"/>
          </p:nvPr>
        </p:nvSpPr>
        <p:spPr/>
        <p:txBody>
          <a:bodyPr/>
          <a:lstStyle/>
          <a:p>
            <a:r>
              <a:rPr lang="en-US"/>
              <a:t>Action Plan Example</a:t>
            </a:r>
          </a:p>
        </p:txBody>
      </p:sp>
      <p:sp>
        <p:nvSpPr>
          <p:cNvPr id="4" name="Oval 3">
            <a:extLst>
              <a:ext uri="{FF2B5EF4-FFF2-40B4-BE49-F238E27FC236}">
                <a16:creationId xmlns:a16="http://schemas.microsoft.com/office/drawing/2014/main" id="{7512DE51-DB7A-416B-AE6B-7712D467F7A1}"/>
              </a:ext>
            </a:extLst>
          </p:cNvPr>
          <p:cNvSpPr/>
          <p:nvPr/>
        </p:nvSpPr>
        <p:spPr>
          <a:xfrm>
            <a:off x="7968342" y="279604"/>
            <a:ext cx="966651" cy="950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a:solidFill>
                  <a:schemeClr val="tx1"/>
                </a:solidFill>
              </a:rPr>
              <a:t>See Handout</a:t>
            </a:r>
            <a:endParaRPr lang="en-US" sz="1400" b="1">
              <a:solidFill>
                <a:schemeClr val="tx1"/>
              </a:solidFill>
              <a:highlight>
                <a:srgbClr val="FFFF00"/>
              </a:highlight>
            </a:endParaRPr>
          </a:p>
        </p:txBody>
      </p:sp>
      <p:pic>
        <p:nvPicPr>
          <p:cNvPr id="7" name="Picture 6">
            <a:extLst>
              <a:ext uri="{FF2B5EF4-FFF2-40B4-BE49-F238E27FC236}">
                <a16:creationId xmlns:a16="http://schemas.microsoft.com/office/drawing/2014/main" id="{BC5B6AC8-23F8-46B9-846E-88517DFF3D5D}"/>
              </a:ext>
            </a:extLst>
          </p:cNvPr>
          <p:cNvPicPr>
            <a:picLocks noChangeAspect="1"/>
          </p:cNvPicPr>
          <p:nvPr/>
        </p:nvPicPr>
        <p:blipFill rotWithShape="1">
          <a:blip r:embed="rId3">
            <a:extLst>
              <a:ext uri="{28A0092B-C50C-407E-A947-70E740481C1C}">
                <a14:useLocalDpi xmlns:a14="http://schemas.microsoft.com/office/drawing/2010/main" val="0"/>
              </a:ext>
            </a:extLst>
          </a:blip>
          <a:srcRect l="5638" t="2414" r="1862" b="1283"/>
          <a:stretch/>
        </p:blipFill>
        <p:spPr>
          <a:xfrm>
            <a:off x="3037114" y="1502229"/>
            <a:ext cx="3200400" cy="4332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42014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8BA4E0-FBA0-4E88-A539-7508FAC7DC98}"/>
              </a:ext>
            </a:extLst>
          </p:cNvPr>
          <p:cNvSpPr>
            <a:spLocks noGrp="1"/>
          </p:cNvSpPr>
          <p:nvPr>
            <p:ph type="body" sz="quarter" idx="17"/>
          </p:nvPr>
        </p:nvSpPr>
        <p:spPr/>
        <p:txBody>
          <a:bodyPr/>
          <a:lstStyle/>
          <a:p>
            <a:pPr algn="l"/>
            <a:r>
              <a:rPr lang="en-US"/>
              <a:t>Leading an Effective Data Meeting</a:t>
            </a:r>
          </a:p>
        </p:txBody>
      </p:sp>
      <p:sp>
        <p:nvSpPr>
          <p:cNvPr id="4" name="TextBox 3">
            <a:extLst>
              <a:ext uri="{FF2B5EF4-FFF2-40B4-BE49-F238E27FC236}">
                <a16:creationId xmlns:a16="http://schemas.microsoft.com/office/drawing/2014/main" id="{D11033FB-0635-449A-9D33-3E2AACC4C031}"/>
              </a:ext>
            </a:extLst>
          </p:cNvPr>
          <p:cNvSpPr txBox="1"/>
          <p:nvPr/>
        </p:nvSpPr>
        <p:spPr>
          <a:xfrm>
            <a:off x="546100" y="1562094"/>
            <a:ext cx="4914900" cy="4154984"/>
          </a:xfrm>
          <a:prstGeom prst="rect">
            <a:avLst/>
          </a:prstGeom>
          <a:noFill/>
        </p:spPr>
        <p:txBody>
          <a:bodyPr wrap="square" rtlCol="0">
            <a:spAutoFit/>
          </a:bodyPr>
          <a:lstStyle/>
          <a:p>
            <a:r>
              <a:rPr lang="en-US" sz="2400"/>
              <a:t>When leading a data meeting, remember:</a:t>
            </a:r>
          </a:p>
          <a:p>
            <a:endParaRPr lang="en-US" sz="2400"/>
          </a:p>
          <a:p>
            <a:pPr marL="342900" indent="-342900">
              <a:buFont typeface="+mj-lt"/>
              <a:buAutoNum type="arabicPeriod"/>
            </a:pPr>
            <a:r>
              <a:rPr lang="en-US" sz="2400"/>
              <a:t>Let the </a:t>
            </a:r>
            <a:r>
              <a:rPr lang="en-US" sz="2400" b="1"/>
              <a:t>Data</a:t>
            </a:r>
            <a:r>
              <a:rPr lang="en-US" sz="2400"/>
              <a:t> Do the Talking</a:t>
            </a:r>
          </a:p>
          <a:p>
            <a:pPr marL="342900" indent="-342900">
              <a:buFont typeface="+mj-lt"/>
              <a:buAutoNum type="arabicPeriod"/>
            </a:pPr>
            <a:endParaRPr lang="en-US" sz="2400"/>
          </a:p>
          <a:p>
            <a:pPr marL="342900" indent="-342900">
              <a:buFont typeface="+mj-lt"/>
              <a:buAutoNum type="arabicPeriod"/>
            </a:pPr>
            <a:r>
              <a:rPr lang="en-US" sz="2400"/>
              <a:t>Let the </a:t>
            </a:r>
            <a:r>
              <a:rPr lang="en-US" sz="2400" b="1"/>
              <a:t>Teacher</a:t>
            </a:r>
            <a:r>
              <a:rPr lang="en-US" sz="2400"/>
              <a:t> Do the Talking</a:t>
            </a:r>
          </a:p>
          <a:p>
            <a:pPr marL="342900" indent="-342900">
              <a:buFont typeface="+mj-lt"/>
              <a:buAutoNum type="arabicPeriod"/>
            </a:pPr>
            <a:endParaRPr lang="en-US" sz="2400"/>
          </a:p>
          <a:p>
            <a:pPr marL="342900" indent="-342900">
              <a:buFont typeface="+mj-lt"/>
              <a:buAutoNum type="arabicPeriod"/>
            </a:pPr>
            <a:r>
              <a:rPr lang="en-US" sz="2400"/>
              <a:t>Go Back to </a:t>
            </a:r>
            <a:r>
              <a:rPr lang="en-US" sz="2400" b="1"/>
              <a:t>Specific Test Questions</a:t>
            </a:r>
          </a:p>
          <a:p>
            <a:pPr marL="342900" indent="-342900">
              <a:buFont typeface="+mj-lt"/>
              <a:buAutoNum type="arabicPeriod"/>
            </a:pPr>
            <a:endParaRPr lang="en-US" sz="2400"/>
          </a:p>
          <a:p>
            <a:pPr marL="342900" indent="-342900">
              <a:buFont typeface="+mj-lt"/>
              <a:buAutoNum type="arabicPeriod"/>
            </a:pPr>
            <a:r>
              <a:rPr lang="en-US" sz="2400"/>
              <a:t>Know the Data </a:t>
            </a:r>
            <a:r>
              <a:rPr lang="en-US" sz="2400" b="1"/>
              <a:t>Yourself</a:t>
            </a:r>
          </a:p>
          <a:p>
            <a:pPr marL="342900" indent="-342900">
              <a:buFont typeface="+mj-lt"/>
              <a:buAutoNum type="arabicPeriod"/>
            </a:pPr>
            <a:endParaRPr lang="en-US" sz="2400"/>
          </a:p>
        </p:txBody>
      </p:sp>
      <p:pic>
        <p:nvPicPr>
          <p:cNvPr id="5" name="Picture 4">
            <a:extLst>
              <a:ext uri="{FF2B5EF4-FFF2-40B4-BE49-F238E27FC236}">
                <a16:creationId xmlns:a16="http://schemas.microsoft.com/office/drawing/2014/main" id="{7C73DDC7-9BBF-4349-80EC-41B05B4C2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395" y="1785257"/>
            <a:ext cx="2858196" cy="3677827"/>
          </a:xfrm>
          <a:prstGeom prst="rect">
            <a:avLst/>
          </a:prstGeom>
          <a:solidFill>
            <a:srgbClr val="FFFFFF">
              <a:shade val="85000"/>
            </a:srgbClr>
          </a:solidFill>
          <a:ln w="88900" cap="sq">
            <a:noFill/>
            <a:miter lim="800000"/>
          </a:ln>
          <a:effectLst>
            <a:outerShdw blurRad="50800" dist="38100" dir="5400000" algn="t" rotWithShape="0">
              <a:prstClr val="black">
                <a:alpha val="40000"/>
              </a:prstClr>
            </a:outerShdw>
          </a:effectLst>
        </p:spPr>
      </p:pic>
      <p:sp>
        <p:nvSpPr>
          <p:cNvPr id="6" name="Oval 5">
            <a:extLst>
              <a:ext uri="{FF2B5EF4-FFF2-40B4-BE49-F238E27FC236}">
                <a16:creationId xmlns:a16="http://schemas.microsoft.com/office/drawing/2014/main" id="{CEEC6263-3297-4D01-8980-8C3DBE5D8376}"/>
              </a:ext>
            </a:extLst>
          </p:cNvPr>
          <p:cNvSpPr/>
          <p:nvPr/>
        </p:nvSpPr>
        <p:spPr>
          <a:xfrm>
            <a:off x="7968342" y="279604"/>
            <a:ext cx="966651" cy="950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a:solidFill>
                  <a:schemeClr val="tx1"/>
                </a:solidFill>
              </a:rPr>
              <a:t>See Handout</a:t>
            </a:r>
            <a:endParaRPr lang="en-US" sz="1400" b="1">
              <a:solidFill>
                <a:schemeClr val="tx1"/>
              </a:solidFill>
              <a:highlight>
                <a:srgbClr val="FFFF00"/>
              </a:highlight>
            </a:endParaRPr>
          </a:p>
        </p:txBody>
      </p:sp>
    </p:spTree>
    <p:extLst>
      <p:ext uri="{BB962C8B-B14F-4D97-AF65-F5344CB8AC3E}">
        <p14:creationId xmlns:p14="http://schemas.microsoft.com/office/powerpoint/2010/main" val="2068187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94EFA-2B00-42F1-8028-484D4266CC97}"/>
              </a:ext>
            </a:extLst>
          </p:cNvPr>
          <p:cNvSpPr>
            <a:spLocks noGrp="1"/>
          </p:cNvSpPr>
          <p:nvPr>
            <p:ph type="body" sz="quarter" idx="17"/>
          </p:nvPr>
        </p:nvSpPr>
        <p:spPr/>
        <p:txBody>
          <a:bodyPr/>
          <a:lstStyle/>
          <a:p>
            <a:r>
              <a:rPr lang="en-US"/>
              <a:t>Action Steps</a:t>
            </a:r>
          </a:p>
        </p:txBody>
      </p:sp>
      <p:sp>
        <p:nvSpPr>
          <p:cNvPr id="3" name="TextBox 2">
            <a:extLst>
              <a:ext uri="{FF2B5EF4-FFF2-40B4-BE49-F238E27FC236}">
                <a16:creationId xmlns:a16="http://schemas.microsoft.com/office/drawing/2014/main" id="{12C087D3-F3C0-406D-B309-F69E059F4BDA}"/>
              </a:ext>
            </a:extLst>
          </p:cNvPr>
          <p:cNvSpPr txBox="1"/>
          <p:nvPr/>
        </p:nvSpPr>
        <p:spPr>
          <a:xfrm>
            <a:off x="0" y="1384037"/>
            <a:ext cx="9143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Write down and share a few next steps you commit to incorporating into your work based on your takeaways from this session. </a:t>
            </a:r>
          </a:p>
        </p:txBody>
      </p:sp>
      <p:graphicFrame>
        <p:nvGraphicFramePr>
          <p:cNvPr id="4" name="Table 3">
            <a:extLst>
              <a:ext uri="{FF2B5EF4-FFF2-40B4-BE49-F238E27FC236}">
                <a16:creationId xmlns:a16="http://schemas.microsoft.com/office/drawing/2014/main" id="{119F92A2-3934-4B45-A8C9-F5D934778C93}"/>
              </a:ext>
            </a:extLst>
          </p:cNvPr>
          <p:cNvGraphicFramePr>
            <a:graphicFrameLocks noGrp="1"/>
          </p:cNvGraphicFramePr>
          <p:nvPr>
            <p:extLst>
              <p:ext uri="{D42A27DB-BD31-4B8C-83A1-F6EECF244321}">
                <p14:modId xmlns:p14="http://schemas.microsoft.com/office/powerpoint/2010/main" val="2424443270"/>
              </p:ext>
            </p:extLst>
          </p:nvPr>
        </p:nvGraphicFramePr>
        <p:xfrm>
          <a:off x="292529" y="2507243"/>
          <a:ext cx="8558940" cy="2931160"/>
        </p:xfrm>
        <a:graphic>
          <a:graphicData uri="http://schemas.openxmlformats.org/drawingml/2006/table">
            <a:tbl>
              <a:tblPr firstRow="1" bandRow="1">
                <a:tableStyleId>{E8B1032C-EA38-4F05-BA0D-38AFFFC7BED3}</a:tableStyleId>
              </a:tblPr>
              <a:tblGrid>
                <a:gridCol w="3989911">
                  <a:extLst>
                    <a:ext uri="{9D8B030D-6E8A-4147-A177-3AD203B41FA5}">
                      <a16:colId xmlns:a16="http://schemas.microsoft.com/office/drawing/2014/main" val="3545434814"/>
                    </a:ext>
                  </a:extLst>
                </a:gridCol>
                <a:gridCol w="1099939">
                  <a:extLst>
                    <a:ext uri="{9D8B030D-6E8A-4147-A177-3AD203B41FA5}">
                      <a16:colId xmlns:a16="http://schemas.microsoft.com/office/drawing/2014/main" val="1866005319"/>
                    </a:ext>
                  </a:extLst>
                </a:gridCol>
                <a:gridCol w="1119674">
                  <a:extLst>
                    <a:ext uri="{9D8B030D-6E8A-4147-A177-3AD203B41FA5}">
                      <a16:colId xmlns:a16="http://schemas.microsoft.com/office/drawing/2014/main" val="444125650"/>
                    </a:ext>
                  </a:extLst>
                </a:gridCol>
                <a:gridCol w="2349416">
                  <a:extLst>
                    <a:ext uri="{9D8B030D-6E8A-4147-A177-3AD203B41FA5}">
                      <a16:colId xmlns:a16="http://schemas.microsoft.com/office/drawing/2014/main" val="1962090580"/>
                    </a:ext>
                  </a:extLst>
                </a:gridCol>
              </a:tblGrid>
              <a:tr h="370840">
                <a:tc>
                  <a:txBody>
                    <a:bodyPr/>
                    <a:lstStyle/>
                    <a:p>
                      <a:r>
                        <a:rPr lang="en-US" sz="1600"/>
                        <a:t>Next Steps</a:t>
                      </a:r>
                    </a:p>
                  </a:txBody>
                  <a:tcPr/>
                </a:tc>
                <a:tc>
                  <a:txBody>
                    <a:bodyPr/>
                    <a:lstStyle/>
                    <a:p>
                      <a:r>
                        <a:rPr lang="en-US" sz="1600"/>
                        <a:t>By Whom</a:t>
                      </a:r>
                    </a:p>
                  </a:txBody>
                  <a:tcPr/>
                </a:tc>
                <a:tc>
                  <a:txBody>
                    <a:bodyPr/>
                    <a:lstStyle/>
                    <a:p>
                      <a:r>
                        <a:rPr lang="en-US" sz="1600"/>
                        <a:t>By When</a:t>
                      </a:r>
                    </a:p>
                  </a:txBody>
                  <a:tcPr/>
                </a:tc>
                <a:tc>
                  <a:txBody>
                    <a:bodyPr/>
                    <a:lstStyle/>
                    <a:p>
                      <a:r>
                        <a:rPr lang="en-US" sz="1600"/>
                        <a:t>Notes/Resources</a:t>
                      </a:r>
                    </a:p>
                  </a:txBody>
                  <a:tcPr/>
                </a:tc>
                <a:extLst>
                  <a:ext uri="{0D108BD9-81ED-4DB2-BD59-A6C34878D82A}">
                    <a16:rowId xmlns:a16="http://schemas.microsoft.com/office/drawing/2014/main" val="4146966587"/>
                  </a:ext>
                </a:extLst>
              </a:tr>
              <a:tr h="370840">
                <a:tc>
                  <a:txBody>
                    <a:bodyPr/>
                    <a:lstStyle/>
                    <a:p>
                      <a:r>
                        <a:rPr lang="en-US" sz="1600"/>
                        <a:t>Create assessment calendar for upcoming school year.</a:t>
                      </a:r>
                    </a:p>
                  </a:txBody>
                  <a:tcPr/>
                </a:tc>
                <a:tc>
                  <a:txBody>
                    <a:bodyPr/>
                    <a:lstStyle/>
                    <a:p>
                      <a:r>
                        <a:rPr lang="en-US" sz="1600"/>
                        <a:t>Team teachers</a:t>
                      </a:r>
                    </a:p>
                  </a:txBody>
                  <a:tcPr/>
                </a:tc>
                <a:tc>
                  <a:txBody>
                    <a:bodyPr/>
                    <a:lstStyle/>
                    <a:p>
                      <a:r>
                        <a:rPr lang="en-US" sz="1600"/>
                        <a:t>Before first day of school</a:t>
                      </a:r>
                    </a:p>
                  </a:txBody>
                  <a:tcPr/>
                </a:tc>
                <a:tc>
                  <a:txBody>
                    <a:bodyPr/>
                    <a:lstStyle/>
                    <a:p>
                      <a:endParaRPr lang="en-US" sz="1600"/>
                    </a:p>
                  </a:txBody>
                  <a:tcPr/>
                </a:tc>
                <a:extLst>
                  <a:ext uri="{0D108BD9-81ED-4DB2-BD59-A6C34878D82A}">
                    <a16:rowId xmlns:a16="http://schemas.microsoft.com/office/drawing/2014/main" val="2991942731"/>
                  </a:ext>
                </a:extLst>
              </a:tr>
              <a:tr h="158824">
                <a:tc>
                  <a:txBody>
                    <a:bodyPr/>
                    <a:lstStyle/>
                    <a:p>
                      <a:endParaRPr lang="en-US" sz="1600"/>
                    </a:p>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693554339"/>
                  </a:ext>
                </a:extLst>
              </a:tr>
              <a:tr h="370840">
                <a:tc>
                  <a:txBody>
                    <a:bodyPr/>
                    <a:lstStyle/>
                    <a:p>
                      <a:endParaRPr lang="en-US" sz="1600"/>
                    </a:p>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829515279"/>
                  </a:ext>
                </a:extLst>
              </a:tr>
              <a:tr h="370840">
                <a:tc>
                  <a:txBody>
                    <a:bodyPr/>
                    <a:lstStyle/>
                    <a:p>
                      <a:endParaRPr lang="en-US" sz="1600"/>
                    </a:p>
                    <a:p>
                      <a:endParaRPr lang="en-US" sz="1600"/>
                    </a:p>
                  </a:txBody>
                  <a:tcPr/>
                </a:tc>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endParaRPr lang="en-US" sz="1600"/>
                    </a:p>
                  </a:txBody>
                  <a:tcPr/>
                </a:tc>
                <a:extLst>
                  <a:ext uri="{0D108BD9-81ED-4DB2-BD59-A6C34878D82A}">
                    <a16:rowId xmlns:a16="http://schemas.microsoft.com/office/drawing/2014/main" val="2342868282"/>
                  </a:ext>
                </a:extLst>
              </a:tr>
            </a:tbl>
          </a:graphicData>
        </a:graphic>
      </p:graphicFrame>
    </p:spTree>
    <p:extLst>
      <p:ext uri="{BB962C8B-B14F-4D97-AF65-F5344CB8AC3E}">
        <p14:creationId xmlns:p14="http://schemas.microsoft.com/office/powerpoint/2010/main" val="2073331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366A1-DC7E-4907-83F9-10BF39EDE9A1}"/>
              </a:ext>
            </a:extLst>
          </p:cNvPr>
          <p:cNvSpPr>
            <a:spLocks noGrp="1"/>
          </p:cNvSpPr>
          <p:nvPr>
            <p:ph type="body" sz="quarter" idx="17"/>
          </p:nvPr>
        </p:nvSpPr>
        <p:spPr>
          <a:xfrm>
            <a:off x="0" y="369895"/>
            <a:ext cx="9144000" cy="769440"/>
          </a:xfrm>
        </p:spPr>
        <p:txBody>
          <a:bodyPr/>
          <a:lstStyle/>
          <a:p>
            <a:r>
              <a:rPr lang="en-US"/>
              <a:t>Follow Us!</a:t>
            </a:r>
          </a:p>
        </p:txBody>
      </p:sp>
      <p:sp>
        <p:nvSpPr>
          <p:cNvPr id="9" name="TextBox 8">
            <a:extLst>
              <a:ext uri="{FF2B5EF4-FFF2-40B4-BE49-F238E27FC236}">
                <a16:creationId xmlns:a16="http://schemas.microsoft.com/office/drawing/2014/main" id="{E246A8B6-FCC6-4EC8-BFF2-E8F8BF046D3B}"/>
              </a:ext>
            </a:extLst>
          </p:cNvPr>
          <p:cNvSpPr txBox="1"/>
          <p:nvPr/>
        </p:nvSpPr>
        <p:spPr>
          <a:xfrm>
            <a:off x="5293717" y="2454970"/>
            <a:ext cx="1476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C071B32-D72D-4957-902F-E233A58AEFBB}"/>
              </a:ext>
            </a:extLst>
          </p:cNvPr>
          <p:cNvSpPr txBox="1"/>
          <p:nvPr/>
        </p:nvSpPr>
        <p:spPr>
          <a:xfrm>
            <a:off x="5293717" y="3083266"/>
            <a:ext cx="3469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OpportunityCulture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6D19B0-6E26-4C91-AE97-80B66A5B1FD0}"/>
              </a:ext>
            </a:extLst>
          </p:cNvPr>
          <p:cNvSpPr txBox="1"/>
          <p:nvPr/>
        </p:nvSpPr>
        <p:spPr>
          <a:xfrm>
            <a:off x="1106395" y="2466846"/>
            <a:ext cx="1606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EAD6A7C-A47A-4BFF-B81F-DECCE4A30096}"/>
              </a:ext>
            </a:extLst>
          </p:cNvPr>
          <p:cNvSpPr txBox="1"/>
          <p:nvPr/>
        </p:nvSpPr>
        <p:spPr>
          <a:xfrm>
            <a:off x="1106395" y="3104771"/>
            <a:ext cx="2842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6D7B9C8-9D2F-4443-9D4A-D318388BDD2F}"/>
              </a:ext>
            </a:extLst>
          </p:cNvPr>
          <p:cNvSpPr txBox="1"/>
          <p:nvPr/>
        </p:nvSpPr>
        <p:spPr>
          <a:xfrm>
            <a:off x="1106395" y="3839259"/>
            <a:ext cx="5219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LinkedIn.com/company/public-impact---chapel-hill-</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nc</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1F8DF38-D30F-46B4-89AB-54E6975F89FE}"/>
              </a:ext>
            </a:extLst>
          </p:cNvPr>
          <p:cNvSpPr txBox="1"/>
          <p:nvPr/>
        </p:nvSpPr>
        <p:spPr>
          <a:xfrm>
            <a:off x="0" y="458869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Subscribe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the quarterly Opportunity Culture newsletters, with content by and for Opportunity Culture educators, and sign up to get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Remind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messages for them:</a:t>
            </a:r>
          </a:p>
        </p:txBody>
      </p:sp>
      <p:pic>
        <p:nvPicPr>
          <p:cNvPr id="19" name="Picture 18">
            <a:extLst>
              <a:ext uri="{FF2B5EF4-FFF2-40B4-BE49-F238E27FC236}">
                <a16:creationId xmlns:a16="http://schemas.microsoft.com/office/drawing/2014/main" id="{F1DFF6F0-F212-4159-AC1D-223E7920B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81" y="5553828"/>
            <a:ext cx="492211" cy="395999"/>
          </a:xfrm>
          <a:prstGeom prst="rect">
            <a:avLst/>
          </a:prstGeom>
        </p:spPr>
      </p:pic>
      <p:sp>
        <p:nvSpPr>
          <p:cNvPr id="20" name="TextBox 19">
            <a:extLst>
              <a:ext uri="{FF2B5EF4-FFF2-40B4-BE49-F238E27FC236}">
                <a16:creationId xmlns:a16="http://schemas.microsoft.com/office/drawing/2014/main" id="{00613AA8-7E62-4EC6-87DE-27F6A41500EF}"/>
              </a:ext>
            </a:extLst>
          </p:cNvPr>
          <p:cNvSpPr txBox="1"/>
          <p:nvPr/>
        </p:nvSpPr>
        <p:spPr>
          <a:xfrm>
            <a:off x="5413298" y="5528280"/>
            <a:ext cx="25091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Remind.com/join/</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ocnew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1D33BB-F451-4A6B-B9EB-E1989CE9B727}"/>
              </a:ext>
            </a:extLst>
          </p:cNvPr>
          <p:cNvSpPr txBox="1"/>
          <p:nvPr/>
        </p:nvSpPr>
        <p:spPr>
          <a:xfrm>
            <a:off x="664974" y="1378803"/>
            <a:ext cx="7633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up to date on Opportunity Culture with</a:t>
            </a:r>
            <a:b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resources and research from Public Impact by following:</a:t>
            </a:r>
          </a:p>
        </p:txBody>
      </p:sp>
      <p:pic>
        <p:nvPicPr>
          <p:cNvPr id="1026" name="Picture 2" descr="https://en.facebookbrand.com/wp-content/uploads/2019/04/f_logo_RGB-Hex-Blue_512.png">
            <a:extLst>
              <a:ext uri="{FF2B5EF4-FFF2-40B4-BE49-F238E27FC236}">
                <a16:creationId xmlns:a16="http://schemas.microsoft.com/office/drawing/2014/main" id="{63373344-9357-4448-BAE4-B41DC0534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84" y="3045296"/>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facebookbrand.com/wp-content/uploads/2019/04/f_logo_RGB-Hex-Blue_512.png">
            <a:extLst>
              <a:ext uri="{FF2B5EF4-FFF2-40B4-BE49-F238E27FC236}">
                <a16:creationId xmlns:a16="http://schemas.microsoft.com/office/drawing/2014/main" id="{6B156E84-8622-419A-99A6-35C79EB31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506" y="3043331"/>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4D4808-3AEB-403C-B323-A6283591B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83" y="2391802"/>
            <a:ext cx="492212" cy="492212"/>
          </a:xfrm>
          <a:prstGeom prst="rect">
            <a:avLst/>
          </a:prstGeom>
        </p:spPr>
      </p:pic>
      <p:pic>
        <p:nvPicPr>
          <p:cNvPr id="23" name="Picture 22">
            <a:extLst>
              <a:ext uri="{FF2B5EF4-FFF2-40B4-BE49-F238E27FC236}">
                <a16:creationId xmlns:a16="http://schemas.microsoft.com/office/drawing/2014/main" id="{B7C584C7-ACCF-499E-AC37-5AB3E2104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505" y="2391802"/>
            <a:ext cx="492212" cy="492212"/>
          </a:xfrm>
          <a:prstGeom prst="rect">
            <a:avLst/>
          </a:prstGeom>
        </p:spPr>
      </p:pic>
      <p:pic>
        <p:nvPicPr>
          <p:cNvPr id="6" name="Picture 5">
            <a:extLst>
              <a:ext uri="{FF2B5EF4-FFF2-40B4-BE49-F238E27FC236}">
                <a16:creationId xmlns:a16="http://schemas.microsoft.com/office/drawing/2014/main" id="{7A80C841-C226-4AA7-8A8A-242318238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892" y="3787722"/>
            <a:ext cx="578804" cy="492211"/>
          </a:xfrm>
          <a:prstGeom prst="rect">
            <a:avLst/>
          </a:prstGeom>
        </p:spPr>
      </p:pic>
      <p:sp>
        <p:nvSpPr>
          <p:cNvPr id="18" name="TextBox 17">
            <a:extLst>
              <a:ext uri="{FF2B5EF4-FFF2-40B4-BE49-F238E27FC236}">
                <a16:creationId xmlns:a16="http://schemas.microsoft.com/office/drawing/2014/main" id="{D0AC4FFA-623F-4978-9D9E-CF61219570D0}"/>
              </a:ext>
            </a:extLst>
          </p:cNvPr>
          <p:cNvSpPr txBox="1"/>
          <p:nvPr/>
        </p:nvSpPr>
        <p:spPr>
          <a:xfrm>
            <a:off x="1170828" y="5545423"/>
            <a:ext cx="35808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OpportunityCulture.org/mailing-list/</a:t>
            </a:r>
          </a:p>
        </p:txBody>
      </p:sp>
      <p:pic>
        <p:nvPicPr>
          <p:cNvPr id="24" name="Graphic 23" descr="Open envelope">
            <a:extLst>
              <a:ext uri="{FF2B5EF4-FFF2-40B4-BE49-F238E27FC236}">
                <a16:creationId xmlns:a16="http://schemas.microsoft.com/office/drawing/2014/main" id="{6BFB83D1-BE0F-4FB8-B209-2DAC308E8A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11" y="5442810"/>
            <a:ext cx="492211" cy="492211"/>
          </a:xfrm>
          <a:prstGeom prst="rect">
            <a:avLst/>
          </a:prstGeom>
        </p:spPr>
      </p:pic>
    </p:spTree>
    <p:extLst>
      <p:ext uri="{BB962C8B-B14F-4D97-AF65-F5344CB8AC3E}">
        <p14:creationId xmlns:p14="http://schemas.microsoft.com/office/powerpoint/2010/main" val="55537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C507E1-F475-4AD6-A601-A04068A502DF}"/>
              </a:ext>
            </a:extLst>
          </p:cNvPr>
          <p:cNvSpPr>
            <a:spLocks noGrp="1"/>
          </p:cNvSpPr>
          <p:nvPr>
            <p:ph idx="1"/>
          </p:nvPr>
        </p:nvSpPr>
        <p:spPr>
          <a:xfrm>
            <a:off x="808759" y="1466160"/>
            <a:ext cx="3763241" cy="4351338"/>
          </a:xfrm>
        </p:spPr>
        <p:txBody>
          <a:bodyPr anchor="ctr"/>
          <a:lstStyle/>
          <a:p>
            <a:pPr marL="0" indent="0" algn="ctr">
              <a:lnSpc>
                <a:spcPct val="150000"/>
              </a:lnSpc>
              <a:buNone/>
            </a:pPr>
            <a:r>
              <a:rPr lang="en-US"/>
              <a:t>How does this video relate to analyzing student data?</a:t>
            </a:r>
          </a:p>
        </p:txBody>
      </p:sp>
      <p:sp>
        <p:nvSpPr>
          <p:cNvPr id="3" name="Text Placeholder 2">
            <a:extLst>
              <a:ext uri="{FF2B5EF4-FFF2-40B4-BE49-F238E27FC236}">
                <a16:creationId xmlns:a16="http://schemas.microsoft.com/office/drawing/2014/main" id="{534E4C22-FFCD-4728-BE4C-505974A4311C}"/>
              </a:ext>
            </a:extLst>
          </p:cNvPr>
          <p:cNvSpPr>
            <a:spLocks noGrp="1"/>
          </p:cNvSpPr>
          <p:nvPr>
            <p:ph type="body" sz="quarter" idx="17"/>
          </p:nvPr>
        </p:nvSpPr>
        <p:spPr/>
        <p:txBody>
          <a:bodyPr/>
          <a:lstStyle/>
          <a:p>
            <a:r>
              <a:rPr lang="en-US"/>
              <a:t>Turn &amp; Talk </a:t>
            </a:r>
          </a:p>
        </p:txBody>
      </p:sp>
      <p:pic>
        <p:nvPicPr>
          <p:cNvPr id="1026" name="Picture 2" descr="Image result for denzel washington man on fire">
            <a:extLst>
              <a:ext uri="{FF2B5EF4-FFF2-40B4-BE49-F238E27FC236}">
                <a16:creationId xmlns:a16="http://schemas.microsoft.com/office/drawing/2014/main" id="{3771F834-A062-42EB-92C4-6BEE9AEA7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493" y="1637089"/>
            <a:ext cx="3161434" cy="4180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089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09496C-971D-4323-9D50-E4B679993625}"/>
              </a:ext>
            </a:extLst>
          </p:cNvPr>
          <p:cNvSpPr>
            <a:spLocks noGrp="1"/>
          </p:cNvSpPr>
          <p:nvPr>
            <p:ph type="body" sz="quarter" idx="17"/>
          </p:nvPr>
        </p:nvSpPr>
        <p:spPr>
          <a:xfrm>
            <a:off x="1" y="369895"/>
            <a:ext cx="9144000" cy="769440"/>
          </a:xfrm>
        </p:spPr>
        <p:txBody>
          <a:bodyPr/>
          <a:lstStyle/>
          <a:p>
            <a:r>
              <a:rPr lang="en-US" sz="3200" dirty="0"/>
              <a:t>Leveraging Leadership &amp; Driven by Data</a:t>
            </a:r>
          </a:p>
        </p:txBody>
      </p:sp>
      <p:pic>
        <p:nvPicPr>
          <p:cNvPr id="1026" name="Picture 2">
            <a:extLst>
              <a:ext uri="{FF2B5EF4-FFF2-40B4-BE49-F238E27FC236}">
                <a16:creationId xmlns:a16="http://schemas.microsoft.com/office/drawing/2014/main" id="{E18C7338-DF3D-46ED-BC21-35B8CB77F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30" y="1326465"/>
            <a:ext cx="2590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 shot of a person&#10;&#10;Description automatically generated">
            <a:extLst>
              <a:ext uri="{FF2B5EF4-FFF2-40B4-BE49-F238E27FC236}">
                <a16:creationId xmlns:a16="http://schemas.microsoft.com/office/drawing/2014/main" id="{D2A68333-5AA0-4DF9-9556-3342214B9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184" y="3260186"/>
            <a:ext cx="2221046" cy="2941385"/>
          </a:xfrm>
          <a:prstGeom prst="rect">
            <a:avLst/>
          </a:prstGeom>
          <a:solidFill>
            <a:srgbClr val="FFFFFF">
              <a:shade val="85000"/>
            </a:srgbClr>
          </a:solidFill>
          <a:ln w="88900" cap="sq">
            <a:solidFill>
              <a:srgbClr val="FFFFFF"/>
            </a:solidFill>
            <a:miter lim="800000"/>
          </a:ln>
          <a:effectLst>
            <a:outerShdw blurRad="101600" dist="152400" dir="8400000" algn="tr" rotWithShape="0">
              <a:prstClr val="black">
                <a:alpha val="30000"/>
              </a:prst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0434A57B-8993-4C10-8543-713F49ED56ED}"/>
              </a:ext>
            </a:extLst>
          </p:cNvPr>
          <p:cNvSpPr txBox="1"/>
          <p:nvPr/>
        </p:nvSpPr>
        <p:spPr>
          <a:xfrm>
            <a:off x="3094599" y="2041435"/>
            <a:ext cx="3123321" cy="1015663"/>
          </a:xfrm>
          <a:prstGeom prst="rect">
            <a:avLst/>
          </a:prstGeom>
          <a:noFill/>
        </p:spPr>
        <p:txBody>
          <a:bodyPr wrap="square" rtlCol="0">
            <a:spAutoFit/>
          </a:bodyPr>
          <a:lstStyle/>
          <a:p>
            <a:r>
              <a:rPr lang="en-US" sz="2000" dirty="0"/>
              <a:t>A framework from </a:t>
            </a:r>
            <a:r>
              <a:rPr lang="en-US" sz="2000" dirty="0" err="1"/>
              <a:t>Bambrick</a:t>
            </a:r>
            <a:r>
              <a:rPr lang="en-US" sz="2000" dirty="0"/>
              <a:t>-Santoyo’s book </a:t>
            </a:r>
          </a:p>
          <a:p>
            <a:r>
              <a:rPr lang="en-US" sz="2000" i="1" dirty="0"/>
              <a:t>Leveraging Leadership. </a:t>
            </a:r>
            <a:endParaRPr lang="en-US" sz="2000" dirty="0"/>
          </a:p>
        </p:txBody>
      </p:sp>
      <p:sp>
        <p:nvSpPr>
          <p:cNvPr id="8" name="TextBox 7">
            <a:extLst>
              <a:ext uri="{FF2B5EF4-FFF2-40B4-BE49-F238E27FC236}">
                <a16:creationId xmlns:a16="http://schemas.microsoft.com/office/drawing/2014/main" id="{D25E8A23-5D18-4FD8-9452-58ADC8A83C8B}"/>
              </a:ext>
            </a:extLst>
          </p:cNvPr>
          <p:cNvSpPr txBox="1"/>
          <p:nvPr/>
        </p:nvSpPr>
        <p:spPr>
          <a:xfrm>
            <a:off x="3594294" y="4223046"/>
            <a:ext cx="2857206" cy="1015663"/>
          </a:xfrm>
          <a:prstGeom prst="rect">
            <a:avLst/>
          </a:prstGeom>
          <a:noFill/>
        </p:spPr>
        <p:txBody>
          <a:bodyPr wrap="square" rtlCol="0">
            <a:spAutoFit/>
          </a:bodyPr>
          <a:lstStyle/>
          <a:p>
            <a:pPr algn="r"/>
            <a:r>
              <a:rPr lang="en-US" sz="2000" dirty="0"/>
              <a:t>With components from </a:t>
            </a:r>
            <a:r>
              <a:rPr lang="en-US" sz="2000" dirty="0" err="1"/>
              <a:t>Bambrick</a:t>
            </a:r>
            <a:r>
              <a:rPr lang="en-US" sz="2000" dirty="0"/>
              <a:t>-Santoyo’s book </a:t>
            </a:r>
          </a:p>
          <a:p>
            <a:pPr algn="r"/>
            <a:r>
              <a:rPr lang="en-US" sz="2000" i="1" dirty="0"/>
              <a:t>Driven by Data</a:t>
            </a:r>
            <a:endParaRPr lang="en-US" sz="2000" dirty="0"/>
          </a:p>
        </p:txBody>
      </p:sp>
    </p:spTree>
    <p:extLst>
      <p:ext uri="{BB962C8B-B14F-4D97-AF65-F5344CB8AC3E}">
        <p14:creationId xmlns:p14="http://schemas.microsoft.com/office/powerpoint/2010/main" val="140790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4D5044-D57F-409D-BCB5-BBA948B6FE74}"/>
              </a:ext>
            </a:extLst>
          </p:cNvPr>
          <p:cNvSpPr>
            <a:spLocks noGrp="1"/>
          </p:cNvSpPr>
          <p:nvPr>
            <p:ph idx="1"/>
          </p:nvPr>
        </p:nvSpPr>
        <p:spPr>
          <a:xfrm>
            <a:off x="628650" y="1631083"/>
            <a:ext cx="7886700" cy="4351338"/>
          </a:xfrm>
        </p:spPr>
        <p:txBody>
          <a:bodyPr/>
          <a:lstStyle/>
          <a:p>
            <a:pPr marL="0" indent="0" algn="ctr">
              <a:buNone/>
            </a:pPr>
            <a:r>
              <a:rPr lang="en-US" i="1"/>
              <a:t>“Data-driven instruction is the philosophy that schools should constantly focus on one simple question: </a:t>
            </a:r>
            <a:r>
              <a:rPr lang="en-US" b="1" i="1"/>
              <a:t>are our students learning? </a:t>
            </a:r>
            <a:r>
              <a:rPr lang="en-US" i="1"/>
              <a:t>Using data-based methods, these schools break from the traditional emphasis on what teachers ostensibly taught in favor of a clear-eyed, fact-based focus </a:t>
            </a:r>
            <a:r>
              <a:rPr lang="en-US" b="1" i="1"/>
              <a:t>on what students actually learned</a:t>
            </a:r>
            <a:r>
              <a:rPr lang="en-US" i="1"/>
              <a:t>. In doing so, they create a powerful paradigm to drive academic excellence.”</a:t>
            </a:r>
          </a:p>
          <a:p>
            <a:pPr marL="0" indent="0" algn="ctr">
              <a:buNone/>
            </a:pPr>
            <a:r>
              <a:rPr lang="en-US"/>
              <a:t>-Paul </a:t>
            </a:r>
            <a:r>
              <a:rPr lang="en-US" err="1"/>
              <a:t>Bambrick</a:t>
            </a:r>
            <a:r>
              <a:rPr lang="en-US"/>
              <a:t>-Santoyo, </a:t>
            </a:r>
            <a:r>
              <a:rPr lang="en-US" i="1"/>
              <a:t>Driven by Data</a:t>
            </a:r>
          </a:p>
        </p:txBody>
      </p:sp>
      <p:sp>
        <p:nvSpPr>
          <p:cNvPr id="3" name="Text Placeholder 2">
            <a:extLst>
              <a:ext uri="{FF2B5EF4-FFF2-40B4-BE49-F238E27FC236}">
                <a16:creationId xmlns:a16="http://schemas.microsoft.com/office/drawing/2014/main" id="{19B4A2C1-44F2-4276-89CB-9538ED317193}"/>
              </a:ext>
            </a:extLst>
          </p:cNvPr>
          <p:cNvSpPr>
            <a:spLocks noGrp="1"/>
          </p:cNvSpPr>
          <p:nvPr>
            <p:ph type="body" sz="quarter" idx="17"/>
          </p:nvPr>
        </p:nvSpPr>
        <p:spPr/>
        <p:txBody>
          <a:bodyPr/>
          <a:lstStyle/>
          <a:p>
            <a:r>
              <a:rPr lang="en-US"/>
              <a:t>Data-Driven Instruction</a:t>
            </a:r>
          </a:p>
        </p:txBody>
      </p:sp>
    </p:spTree>
    <p:extLst>
      <p:ext uri="{BB962C8B-B14F-4D97-AF65-F5344CB8AC3E}">
        <p14:creationId xmlns:p14="http://schemas.microsoft.com/office/powerpoint/2010/main" val="208458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1E8AA-2961-4C34-B613-61C368E45259}"/>
              </a:ext>
            </a:extLst>
          </p:cNvPr>
          <p:cNvSpPr>
            <a:spLocks noGrp="1"/>
          </p:cNvSpPr>
          <p:nvPr>
            <p:ph type="body" sz="quarter" idx="17"/>
          </p:nvPr>
        </p:nvSpPr>
        <p:spPr/>
        <p:txBody>
          <a:bodyPr/>
          <a:lstStyle/>
          <a:p>
            <a:r>
              <a:rPr lang="en-US"/>
              <a:t>Components of DDI</a:t>
            </a:r>
          </a:p>
        </p:txBody>
      </p:sp>
      <p:graphicFrame>
        <p:nvGraphicFramePr>
          <p:cNvPr id="8" name="Diagram 7">
            <a:extLst>
              <a:ext uri="{FF2B5EF4-FFF2-40B4-BE49-F238E27FC236}">
                <a16:creationId xmlns:a16="http://schemas.microsoft.com/office/drawing/2014/main" id="{5BB3B2C7-DEA9-4141-B422-9080B6B9A9C7}"/>
              </a:ext>
            </a:extLst>
          </p:cNvPr>
          <p:cNvGraphicFramePr/>
          <p:nvPr>
            <p:extLst>
              <p:ext uri="{D42A27DB-BD31-4B8C-83A1-F6EECF244321}">
                <p14:modId xmlns:p14="http://schemas.microsoft.com/office/powerpoint/2010/main" val="2504996044"/>
              </p:ext>
            </p:extLst>
          </p:nvPr>
        </p:nvGraphicFramePr>
        <p:xfrm>
          <a:off x="1143000" y="1139335"/>
          <a:ext cx="6858000" cy="487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2838B44-2705-4A96-9ED8-1012BD0FE5F7}"/>
              </a:ext>
            </a:extLst>
          </p:cNvPr>
          <p:cNvSpPr txBox="1"/>
          <p:nvPr/>
        </p:nvSpPr>
        <p:spPr>
          <a:xfrm>
            <a:off x="1489364" y="1593272"/>
            <a:ext cx="748145" cy="584775"/>
          </a:xfrm>
          <a:prstGeom prst="rect">
            <a:avLst/>
          </a:prstGeom>
          <a:noFill/>
        </p:spPr>
        <p:txBody>
          <a:bodyPr wrap="square" rtlCol="0">
            <a:spAutoFit/>
          </a:bodyPr>
          <a:lstStyle/>
          <a:p>
            <a:r>
              <a:rPr lang="en-US" sz="3200"/>
              <a:t>1</a:t>
            </a:r>
          </a:p>
        </p:txBody>
      </p:sp>
      <p:sp>
        <p:nvSpPr>
          <p:cNvPr id="10" name="TextBox 9">
            <a:extLst>
              <a:ext uri="{FF2B5EF4-FFF2-40B4-BE49-F238E27FC236}">
                <a16:creationId xmlns:a16="http://schemas.microsoft.com/office/drawing/2014/main" id="{8B2B35CF-BB3F-45E0-9CBE-3DCB7CD27E1A}"/>
              </a:ext>
            </a:extLst>
          </p:cNvPr>
          <p:cNvSpPr txBox="1"/>
          <p:nvPr/>
        </p:nvSpPr>
        <p:spPr>
          <a:xfrm>
            <a:off x="1870363" y="2739057"/>
            <a:ext cx="367146" cy="584775"/>
          </a:xfrm>
          <a:prstGeom prst="rect">
            <a:avLst/>
          </a:prstGeom>
          <a:noFill/>
        </p:spPr>
        <p:txBody>
          <a:bodyPr wrap="square" rtlCol="0">
            <a:spAutoFit/>
          </a:bodyPr>
          <a:lstStyle/>
          <a:p>
            <a:r>
              <a:rPr lang="en-US" sz="3200"/>
              <a:t>2</a:t>
            </a:r>
          </a:p>
        </p:txBody>
      </p:sp>
      <p:sp>
        <p:nvSpPr>
          <p:cNvPr id="11" name="TextBox 10">
            <a:extLst>
              <a:ext uri="{FF2B5EF4-FFF2-40B4-BE49-F238E27FC236}">
                <a16:creationId xmlns:a16="http://schemas.microsoft.com/office/drawing/2014/main" id="{664F8DAA-43FA-429D-B5E9-82FD02CFE150}"/>
              </a:ext>
            </a:extLst>
          </p:cNvPr>
          <p:cNvSpPr txBox="1"/>
          <p:nvPr/>
        </p:nvSpPr>
        <p:spPr>
          <a:xfrm>
            <a:off x="1870363" y="3866845"/>
            <a:ext cx="367146" cy="584775"/>
          </a:xfrm>
          <a:prstGeom prst="rect">
            <a:avLst/>
          </a:prstGeom>
          <a:noFill/>
        </p:spPr>
        <p:txBody>
          <a:bodyPr wrap="square" rtlCol="0">
            <a:spAutoFit/>
          </a:bodyPr>
          <a:lstStyle/>
          <a:p>
            <a:r>
              <a:rPr lang="en-US" sz="3200"/>
              <a:t>3</a:t>
            </a:r>
          </a:p>
        </p:txBody>
      </p:sp>
      <p:sp>
        <p:nvSpPr>
          <p:cNvPr id="12" name="TextBox 11">
            <a:extLst>
              <a:ext uri="{FF2B5EF4-FFF2-40B4-BE49-F238E27FC236}">
                <a16:creationId xmlns:a16="http://schemas.microsoft.com/office/drawing/2014/main" id="{E7FCCF48-B04D-4CB1-AE03-41DAF720C9FB}"/>
              </a:ext>
            </a:extLst>
          </p:cNvPr>
          <p:cNvSpPr txBox="1"/>
          <p:nvPr/>
        </p:nvSpPr>
        <p:spPr>
          <a:xfrm>
            <a:off x="1489364" y="4972340"/>
            <a:ext cx="367146" cy="584775"/>
          </a:xfrm>
          <a:prstGeom prst="rect">
            <a:avLst/>
          </a:prstGeom>
          <a:noFill/>
        </p:spPr>
        <p:txBody>
          <a:bodyPr wrap="square" rtlCol="0">
            <a:spAutoFit/>
          </a:bodyPr>
          <a:lstStyle/>
          <a:p>
            <a:r>
              <a:rPr lang="en-US" sz="3200"/>
              <a:t>4</a:t>
            </a:r>
          </a:p>
        </p:txBody>
      </p:sp>
      <p:sp>
        <p:nvSpPr>
          <p:cNvPr id="13" name="Rectangle: Rounded Corners 12">
            <a:extLst>
              <a:ext uri="{FF2B5EF4-FFF2-40B4-BE49-F238E27FC236}">
                <a16:creationId xmlns:a16="http://schemas.microsoft.com/office/drawing/2014/main" id="{F007873E-3921-423A-8D0A-D159281FB853}"/>
              </a:ext>
            </a:extLst>
          </p:cNvPr>
          <p:cNvSpPr/>
          <p:nvPr/>
        </p:nvSpPr>
        <p:spPr>
          <a:xfrm>
            <a:off x="789709" y="1357745"/>
            <a:ext cx="7980218" cy="113607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2ACE40-0516-4E3F-977D-7D36E0AE6DD1}"/>
              </a:ext>
            </a:extLst>
          </p:cNvPr>
          <p:cNvSpPr txBox="1"/>
          <p:nvPr/>
        </p:nvSpPr>
        <p:spPr>
          <a:xfrm>
            <a:off x="0" y="6098354"/>
            <a:ext cx="8221287" cy="276999"/>
          </a:xfrm>
          <a:prstGeom prst="rect">
            <a:avLst/>
          </a:prstGeom>
          <a:noFill/>
        </p:spPr>
        <p:txBody>
          <a:bodyPr wrap="square" rtlCol="0">
            <a:spAutoFit/>
          </a:bodyPr>
          <a:lstStyle/>
          <a:p>
            <a:r>
              <a:rPr lang="en-US" sz="1200" dirty="0" err="1"/>
              <a:t>Bambrick</a:t>
            </a:r>
            <a:r>
              <a:rPr lang="en-US" sz="1200" dirty="0"/>
              <a:t>-Santoyo, Paul (2011). </a:t>
            </a:r>
            <a:r>
              <a:rPr lang="en-US" sz="1200" i="1" dirty="0"/>
              <a:t>Driven by Data: A Practical Guide to Improve Instruction. </a:t>
            </a:r>
            <a:r>
              <a:rPr lang="en-US" sz="1200" dirty="0"/>
              <a:t>San Francisco: Jossey-Bass. </a:t>
            </a:r>
          </a:p>
        </p:txBody>
      </p:sp>
    </p:spTree>
    <p:extLst>
      <p:ext uri="{BB962C8B-B14F-4D97-AF65-F5344CB8AC3E}">
        <p14:creationId xmlns:p14="http://schemas.microsoft.com/office/powerpoint/2010/main" val="23330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9AABCE-66EB-4855-A823-281DE114B86D}"/>
              </a:ext>
            </a:extLst>
          </p:cNvPr>
          <p:cNvSpPr>
            <a:spLocks noGrp="1"/>
          </p:cNvSpPr>
          <p:nvPr>
            <p:ph type="body" sz="quarter" idx="17"/>
          </p:nvPr>
        </p:nvSpPr>
        <p:spPr/>
        <p:txBody>
          <a:bodyPr/>
          <a:lstStyle/>
          <a:p>
            <a:r>
              <a:rPr lang="en-US"/>
              <a:t>Note-Taking Template</a:t>
            </a:r>
          </a:p>
        </p:txBody>
      </p:sp>
      <p:pic>
        <p:nvPicPr>
          <p:cNvPr id="4" name="Picture 3">
            <a:extLst>
              <a:ext uri="{FF2B5EF4-FFF2-40B4-BE49-F238E27FC236}">
                <a16:creationId xmlns:a16="http://schemas.microsoft.com/office/drawing/2014/main" id="{481EDC1D-884D-4993-AAF0-000FD50092AE}"/>
              </a:ext>
            </a:extLst>
          </p:cNvPr>
          <p:cNvPicPr>
            <a:picLocks noChangeAspect="1"/>
          </p:cNvPicPr>
          <p:nvPr/>
        </p:nvPicPr>
        <p:blipFill>
          <a:blip r:embed="rId3"/>
          <a:stretch>
            <a:fillRect/>
          </a:stretch>
        </p:blipFill>
        <p:spPr>
          <a:xfrm>
            <a:off x="2780435" y="1398763"/>
            <a:ext cx="3583130" cy="4611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TextBox 4">
            <a:extLst>
              <a:ext uri="{FF2B5EF4-FFF2-40B4-BE49-F238E27FC236}">
                <a16:creationId xmlns:a16="http://schemas.microsoft.com/office/drawing/2014/main" id="{C7968CB4-69C3-4175-860B-37A6CA09C5FA}"/>
              </a:ext>
            </a:extLst>
          </p:cNvPr>
          <p:cNvSpPr txBox="1"/>
          <p:nvPr/>
        </p:nvSpPr>
        <p:spPr>
          <a:xfrm>
            <a:off x="4529138" y="1595438"/>
            <a:ext cx="289047"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5B6A946C-FA40-4D4F-85FD-8CD679D891EC}"/>
              </a:ext>
            </a:extLst>
          </p:cNvPr>
          <p:cNvSpPr txBox="1"/>
          <p:nvPr/>
        </p:nvSpPr>
        <p:spPr>
          <a:xfrm>
            <a:off x="4529138" y="1595438"/>
            <a:ext cx="123825" cy="146304"/>
          </a:xfrm>
          <a:prstGeom prst="rect">
            <a:avLst/>
          </a:prstGeom>
          <a:solidFill>
            <a:schemeClr val="bg1"/>
          </a:solidFill>
        </p:spPr>
        <p:txBody>
          <a:bodyPr wrap="square" rtlCol="0">
            <a:spAutoFit/>
          </a:bodyPr>
          <a:lstStyle/>
          <a:p>
            <a:endParaRPr lang="en-US"/>
          </a:p>
        </p:txBody>
      </p:sp>
      <p:sp>
        <p:nvSpPr>
          <p:cNvPr id="7" name="Oval 6">
            <a:extLst>
              <a:ext uri="{FF2B5EF4-FFF2-40B4-BE49-F238E27FC236}">
                <a16:creationId xmlns:a16="http://schemas.microsoft.com/office/drawing/2014/main" id="{46E1E283-B01A-406D-A0FE-65D5168C543A}"/>
              </a:ext>
            </a:extLst>
          </p:cNvPr>
          <p:cNvSpPr/>
          <p:nvPr/>
        </p:nvSpPr>
        <p:spPr>
          <a:xfrm>
            <a:off x="7968342" y="257570"/>
            <a:ext cx="966651" cy="9500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a:solidFill>
                  <a:schemeClr val="tx1"/>
                </a:solidFill>
              </a:rPr>
              <a:t>See Handout</a:t>
            </a:r>
            <a:endParaRPr lang="en-US" sz="1400" b="1">
              <a:solidFill>
                <a:schemeClr val="tx1"/>
              </a:solidFill>
              <a:highlight>
                <a:srgbClr val="FFFF00"/>
              </a:highlight>
            </a:endParaRPr>
          </a:p>
        </p:txBody>
      </p:sp>
    </p:spTree>
    <p:extLst>
      <p:ext uri="{BB962C8B-B14F-4D97-AF65-F5344CB8AC3E}">
        <p14:creationId xmlns:p14="http://schemas.microsoft.com/office/powerpoint/2010/main" val="3388232203"/>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haredWithUsers xmlns="fbf88c96-2400-42d8-8ed9-06e8d33894c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146101D1FB634CA675AE9DE6A05809" ma:contentTypeVersion="3" ma:contentTypeDescription="Create a new document." ma:contentTypeScope="" ma:versionID="42aae360701da0331b817796472c1f11">
  <xsd:schema xmlns:xsd="http://www.w3.org/2001/XMLSchema" xmlns:xs="http://www.w3.org/2001/XMLSchema" xmlns:p="http://schemas.microsoft.com/office/2006/metadata/properties" xmlns:ns2="c7fefaca-fb44-4f1d-81bc-6e3871ee8006" xmlns:ns3="fbf88c96-2400-42d8-8ed9-06e8d33894c2" xmlns:ns4="http://schemas.microsoft.com/sharepoint/v4" targetNamespace="http://schemas.microsoft.com/office/2006/metadata/properties" ma:root="true" ma:fieldsID="977a48789190ffb6f7321d13c4ee1f88" ns2:_="" ns3:_="" ns4:_="">
    <xsd:import namespace="c7fefaca-fb44-4f1d-81bc-6e3871ee8006"/>
    <xsd:import namespace="fbf88c96-2400-42d8-8ed9-06e8d33894c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efaca-fb44-4f1d-81bc-6e3871ee8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50909B-B839-42EC-A1CC-313A45675E8E}">
  <ds:schemaRefs>
    <ds:schemaRef ds:uri="fbf88c96-2400-42d8-8ed9-06e8d33894c2"/>
    <ds:schemaRef ds:uri="c7fefaca-fb44-4f1d-81bc-6e3871ee8006"/>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sharepoint/v4"/>
    <ds:schemaRef ds:uri="http://www.w3.org/XML/1998/namespace"/>
    <ds:schemaRef ds:uri="http://purl.org/dc/dcmitype/"/>
  </ds:schemaRefs>
</ds:datastoreItem>
</file>

<file path=customXml/itemProps2.xml><?xml version="1.0" encoding="utf-8"?>
<ds:datastoreItem xmlns:ds="http://schemas.openxmlformats.org/officeDocument/2006/customXml" ds:itemID="{3C9E9999-AE1C-4574-87CB-A9F08AEE0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efaca-fb44-4f1d-81bc-6e3871ee8006"/>
    <ds:schemaRef ds:uri="fbf88c96-2400-42d8-8ed9-06e8d33894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762EFE-9033-4C5A-AADE-BDCA1C3EB0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7071</Words>
  <Application>Microsoft Office PowerPoint</Application>
  <PresentationFormat>On-screen Show (4:3)</PresentationFormat>
  <Paragraphs>793</Paragraphs>
  <Slides>44</Slides>
  <Notes>44</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Calibri Light</vt:lpstr>
      <vt:lpstr>Cambria</vt:lpstr>
      <vt:lpstr>Courier New</vt:lpstr>
      <vt:lpstr>inherit</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Troy Smith</dc:creator>
  <cp:lastModifiedBy>Beverley Tyndall</cp:lastModifiedBy>
  <cp:revision>1</cp:revision>
  <dcterms:created xsi:type="dcterms:W3CDTF">2019-05-02T18:05:57Z</dcterms:created>
  <dcterms:modified xsi:type="dcterms:W3CDTF">2019-11-18T17:27:31Z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0x010100E3146101D1FB634CA675AE9DE6A05809</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URL">
    <vt:lpwstr/>
  </property>
</Properties>
</file>